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357" r:id="rId2"/>
    <p:sldId id="343" r:id="rId3"/>
    <p:sldId id="340" r:id="rId4"/>
    <p:sldId id="342" r:id="rId5"/>
    <p:sldId id="256" r:id="rId6"/>
    <p:sldId id="258" r:id="rId7"/>
    <p:sldId id="259" r:id="rId8"/>
    <p:sldId id="261" r:id="rId9"/>
    <p:sldId id="262" r:id="rId10"/>
    <p:sldId id="359" r:id="rId11"/>
    <p:sldId id="348" r:id="rId12"/>
    <p:sldId id="263" r:id="rId13"/>
    <p:sldId id="265" r:id="rId14"/>
    <p:sldId id="350" r:id="rId15"/>
    <p:sldId id="266" r:id="rId16"/>
    <p:sldId id="267" r:id="rId17"/>
    <p:sldId id="268" r:id="rId18"/>
    <p:sldId id="269" r:id="rId19"/>
    <p:sldId id="321" r:id="rId20"/>
    <p:sldId id="270" r:id="rId21"/>
    <p:sldId id="271" r:id="rId22"/>
    <p:sldId id="272" r:id="rId23"/>
    <p:sldId id="274" r:id="rId24"/>
    <p:sldId id="275" r:id="rId25"/>
    <p:sldId id="276" r:id="rId26"/>
    <p:sldId id="282" r:id="rId27"/>
    <p:sldId id="353" r:id="rId28"/>
    <p:sldId id="360" r:id="rId29"/>
    <p:sldId id="354" r:id="rId30"/>
    <p:sldId id="355" r:id="rId31"/>
    <p:sldId id="356" r:id="rId32"/>
    <p:sldId id="285" r:id="rId33"/>
    <p:sldId id="287" r:id="rId34"/>
    <p:sldId id="288" r:id="rId35"/>
    <p:sldId id="289" r:id="rId36"/>
    <p:sldId id="351" r:id="rId37"/>
    <p:sldId id="290" r:id="rId38"/>
    <p:sldId id="291" r:id="rId39"/>
    <p:sldId id="292" r:id="rId40"/>
    <p:sldId id="293" r:id="rId41"/>
    <p:sldId id="294" r:id="rId42"/>
    <p:sldId id="327" r:id="rId43"/>
    <p:sldId id="335" r:id="rId44"/>
    <p:sldId id="296" r:id="rId45"/>
    <p:sldId id="329" r:id="rId46"/>
    <p:sldId id="297" r:id="rId47"/>
    <p:sldId id="333" r:id="rId48"/>
    <p:sldId id="302" r:id="rId49"/>
    <p:sldId id="334" r:id="rId50"/>
    <p:sldId id="328" r:id="rId51"/>
    <p:sldId id="305" r:id="rId52"/>
    <p:sldId id="311" r:id="rId53"/>
    <p:sldId id="326" r:id="rId54"/>
    <p:sldId id="312" r:id="rId55"/>
    <p:sldId id="313" r:id="rId56"/>
    <p:sldId id="314" r:id="rId57"/>
    <p:sldId id="352" r:id="rId58"/>
    <p:sldId id="322" r:id="rId59"/>
    <p:sldId id="361" r:id="rId60"/>
    <p:sldId id="338" r:id="rId61"/>
    <p:sldId id="344" r:id="rId62"/>
    <p:sldId id="347" r:id="rId6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CDE6"/>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94" autoAdjust="0"/>
  </p:normalViewPr>
  <p:slideViewPr>
    <p:cSldViewPr>
      <p:cViewPr>
        <p:scale>
          <a:sx n="65" d="100"/>
          <a:sy n="65" d="100"/>
        </p:scale>
        <p:origin x="1310" y="7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849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727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49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49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849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D60D8A3-4D02-470C-ACF7-13CC99D19FF5}" type="slidenum">
              <a:rPr lang="en-US"/>
              <a:pPr>
                <a:defRPr/>
              </a:pPr>
              <a:t>‹#›</a:t>
            </a:fld>
            <a:endParaRPr lang="en-US"/>
          </a:p>
        </p:txBody>
      </p:sp>
    </p:spTree>
    <p:extLst>
      <p:ext uri="{BB962C8B-B14F-4D97-AF65-F5344CB8AC3E}">
        <p14:creationId xmlns:p14="http://schemas.microsoft.com/office/powerpoint/2010/main" val="306423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en.wikipedia.org/wiki/Malleable_iron" TargetMode="External"/><Relationship Id="rId13" Type="http://schemas.openxmlformats.org/officeDocument/2006/relationships/hyperlink" Target="http://en.wikipedia.org/wiki/Liverpool_and_Manchester_Railway" TargetMode="External"/><Relationship Id="rId18" Type="http://schemas.openxmlformats.org/officeDocument/2006/relationships/hyperlink" Target="http://en.wikipedia.org/wiki/Ignatius_Bonomi" TargetMode="External"/><Relationship Id="rId26" Type="http://schemas.openxmlformats.org/officeDocument/2006/relationships/hyperlink" Target="http://en.wikipedia.org/wiki/Napoleonic_Wars" TargetMode="External"/><Relationship Id="rId3" Type="http://schemas.openxmlformats.org/officeDocument/2006/relationships/hyperlink" Target="http://en.wikipedia.org/wiki/Edward_Pease_(1767-1858)" TargetMode="External"/><Relationship Id="rId21" Type="http://schemas.openxmlformats.org/officeDocument/2006/relationships/hyperlink" Target="http://en.wikipedia.org/wiki/Locomotion_No_1" TargetMode="External"/><Relationship Id="rId34" Type="http://schemas.openxmlformats.org/officeDocument/2006/relationships/hyperlink" Target="http://en.wikipedia.org/wiki/Middlesbrough" TargetMode="External"/><Relationship Id="rId7" Type="http://schemas.openxmlformats.org/officeDocument/2006/relationships/hyperlink" Target="http://en.wikipedia.org/wiki/Hetton_colliery_railway" TargetMode="External"/><Relationship Id="rId12" Type="http://schemas.openxmlformats.org/officeDocument/2006/relationships/hyperlink" Target="http://en.wikipedia.org/wiki/William_James_(railway_promoter)" TargetMode="External"/><Relationship Id="rId17" Type="http://schemas.openxmlformats.org/officeDocument/2006/relationships/hyperlink" Target="http://en.wikipedia.org/wiki/Railway_bridge" TargetMode="External"/><Relationship Id="rId25" Type="http://schemas.openxmlformats.org/officeDocument/2006/relationships/hyperlink" Target="http://en.wikipedia.org/wiki/Standard_gauge" TargetMode="External"/><Relationship Id="rId33" Type="http://schemas.openxmlformats.org/officeDocument/2006/relationships/hyperlink" Target="http://en.wikipedia.org/wiki/Public_transport_timetable" TargetMode="External"/><Relationship Id="rId38" Type="http://schemas.openxmlformats.org/officeDocument/2006/relationships/hyperlink" Target="http://en.wikipedia.org/wiki/Port_Clarence" TargetMode="External"/><Relationship Id="rId2" Type="http://schemas.openxmlformats.org/officeDocument/2006/relationships/slide" Target="../slides/slide8.xml"/><Relationship Id="rId16" Type="http://schemas.openxmlformats.org/officeDocument/2006/relationships/hyperlink" Target="http://en.wikipedia.org/wiki/Shildon" TargetMode="External"/><Relationship Id="rId20" Type="http://schemas.openxmlformats.org/officeDocument/2006/relationships/hyperlink" Target="http://en.wikipedia.org/wiki/Bank_of_England_note_issues" TargetMode="External"/><Relationship Id="rId29" Type="http://schemas.openxmlformats.org/officeDocument/2006/relationships/hyperlink" Target="http://en.wikipedia.org/wiki/Wylam" TargetMode="External"/><Relationship Id="rId1" Type="http://schemas.openxmlformats.org/officeDocument/2006/relationships/notesMaster" Target="../notesMasters/notesMaster1.xml"/><Relationship Id="rId6" Type="http://schemas.openxmlformats.org/officeDocument/2006/relationships/hyperlink" Target="http://en.wikipedia.org/wiki/Killingworth" TargetMode="External"/><Relationship Id="rId11" Type="http://schemas.openxmlformats.org/officeDocument/2006/relationships/hyperlink" Target="http://en.wikipedia.org/wiki/Robert_Stephenson" TargetMode="External"/><Relationship Id="rId24" Type="http://schemas.openxmlformats.org/officeDocument/2006/relationships/hyperlink" Target="http://en.wikipedia.org/wiki/Coal_mine" TargetMode="External"/><Relationship Id="rId32" Type="http://schemas.openxmlformats.org/officeDocument/2006/relationships/hyperlink" Target="http://en.wikipedia.org/wiki/Safety_valve" TargetMode="External"/><Relationship Id="rId37" Type="http://schemas.openxmlformats.org/officeDocument/2006/relationships/hyperlink" Target="http://en.wikipedia.org/wiki/Haverton_Hill" TargetMode="External"/><Relationship Id="rId5" Type="http://schemas.openxmlformats.org/officeDocument/2006/relationships/hyperlink" Target="http://en.wikipedia.org/wiki/George_Stephenson" TargetMode="External"/><Relationship Id="rId15" Type="http://schemas.openxmlformats.org/officeDocument/2006/relationships/hyperlink" Target="http://en.wikipedia.org/wiki/Robert_Stephenson_and_Company" TargetMode="External"/><Relationship Id="rId23" Type="http://schemas.openxmlformats.org/officeDocument/2006/relationships/hyperlink" Target="http://en.wikipedia.org/wiki/Wagonways" TargetMode="External"/><Relationship Id="rId28" Type="http://schemas.openxmlformats.org/officeDocument/2006/relationships/hyperlink" Target="http://en.wikipedia.org/wiki/Timothy_Hackworth" TargetMode="External"/><Relationship Id="rId36" Type="http://schemas.openxmlformats.org/officeDocument/2006/relationships/hyperlink" Target="http://en.wikipedia.org/wiki/Stockton-on-Tees" TargetMode="External"/><Relationship Id="rId10" Type="http://schemas.openxmlformats.org/officeDocument/2006/relationships/hyperlink" Target="http://en.wikipedia.org/wiki/Bedlington_Ironworks" TargetMode="External"/><Relationship Id="rId19" Type="http://schemas.openxmlformats.org/officeDocument/2006/relationships/hyperlink" Target="http://en.wikipedia.org/wiki/Banknotes_of_the_pound_sterling" TargetMode="External"/><Relationship Id="rId31" Type="http://schemas.openxmlformats.org/officeDocument/2006/relationships/hyperlink" Target="http://en.wikipedia.org/wiki/Coach_(rail)" TargetMode="External"/><Relationship Id="rId4" Type="http://schemas.openxmlformats.org/officeDocument/2006/relationships/hyperlink" Target="http://en.wikipedia.org/wiki/Plateway" TargetMode="External"/><Relationship Id="rId9" Type="http://schemas.openxmlformats.org/officeDocument/2006/relationships/hyperlink" Target="http://en.wikipedia.org/wiki/John_Birkinshaw" TargetMode="External"/><Relationship Id="rId14" Type="http://schemas.openxmlformats.org/officeDocument/2006/relationships/hyperlink" Target="http://en.wikipedia.org/wiki/Newcastle-on-Tyne" TargetMode="External"/><Relationship Id="rId22" Type="http://schemas.openxmlformats.org/officeDocument/2006/relationships/hyperlink" Target="http://en.wikipedia.org/wiki/Wagon" TargetMode="External"/><Relationship Id="rId27" Type="http://schemas.openxmlformats.org/officeDocument/2006/relationships/hyperlink" Target="http://en.wikipedia.org/wiki/File:Locomotion1.jpg" TargetMode="External"/><Relationship Id="rId30" Type="http://schemas.openxmlformats.org/officeDocument/2006/relationships/hyperlink" Target="http://en.wikipedia.org/wiki/Shildon_railway_works" TargetMode="External"/><Relationship Id="rId35" Type="http://schemas.openxmlformats.org/officeDocument/2006/relationships/hyperlink" Target="http://en.wikipedia.org/wiki/River_Tee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en.wikipedia.org/wiki/Tees_Valley_Line" TargetMode="External"/><Relationship Id="rId3" Type="http://schemas.openxmlformats.org/officeDocument/2006/relationships/hyperlink" Target="http://en.wikipedia.org/wiki/Darlington" TargetMode="External"/><Relationship Id="rId7" Type="http://schemas.openxmlformats.org/officeDocument/2006/relationships/hyperlink" Target="http://en.wikipedia.org/wiki/England"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en.wikipedia.org/wiki/Shildon" TargetMode="External"/><Relationship Id="rId5" Type="http://schemas.openxmlformats.org/officeDocument/2006/relationships/hyperlink" Target="http://en.wikipedia.org/wiki/Coal_mining" TargetMode="External"/><Relationship Id="rId4" Type="http://schemas.openxmlformats.org/officeDocument/2006/relationships/hyperlink" Target="http://en.wikipedia.org/wiki/Stockton-on-Tees" TargetMode="External"/><Relationship Id="rId9" Type="http://schemas.openxmlformats.org/officeDocument/2006/relationships/hyperlink" Target="http://en.wikipedia.org/wiki/Northern_Rail"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D60D8A3-4D02-470C-ACF7-13CC99D19FF5}" type="slidenum">
              <a:rPr lang="en-US" smtClean="0"/>
              <a:pPr>
                <a:defRPr/>
              </a:pPr>
              <a:t>2</a:t>
            </a:fld>
            <a:endParaRPr lang="en-US"/>
          </a:p>
        </p:txBody>
      </p:sp>
    </p:spTree>
    <p:extLst>
      <p:ext uri="{BB962C8B-B14F-4D97-AF65-F5344CB8AC3E}">
        <p14:creationId xmlns:p14="http://schemas.microsoft.com/office/powerpoint/2010/main" val="4212205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D9EB7CFE-5235-4F0C-BD26-182DC5924F38}" type="slidenum">
              <a:rPr lang="en-US" smtClean="0"/>
              <a:pPr/>
              <a:t>48</a:t>
            </a:fld>
            <a:endParaRPr 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r>
              <a:rPr lang="en-US"/>
              <a:t>First to use coal;</a:t>
            </a:r>
          </a:p>
          <a:p>
            <a:pPr eaLnBrk="1" hangingPunct="1"/>
            <a:r>
              <a:rPr lang="en-US"/>
              <a:t>First to use steel rails;</a:t>
            </a:r>
          </a:p>
          <a:p>
            <a:pPr eaLnBrk="1" hangingPunct="1"/>
            <a:r>
              <a:rPr lang="en-US"/>
              <a:t>First to switch to diesel locomotives</a:t>
            </a:r>
          </a:p>
        </p:txBody>
      </p:sp>
    </p:spTree>
    <p:extLst>
      <p:ext uri="{BB962C8B-B14F-4D97-AF65-F5344CB8AC3E}">
        <p14:creationId xmlns:p14="http://schemas.microsoft.com/office/powerpoint/2010/main" val="318379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C0D058A5-FE17-486C-8BBC-9BB247EAB82B}" type="slidenum">
              <a:rPr lang="en-US" smtClean="0"/>
              <a:pPr/>
              <a:t>53</a:t>
            </a:fld>
            <a:endParaRPr lang="en-US"/>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r>
              <a:rPr lang="en-US"/>
              <a:t>U.P.'s locomotive No. 119 chugs across the Big Trestle in May 1869</a:t>
            </a:r>
            <a:br>
              <a:rPr lang="en-US"/>
            </a:br>
            <a:r>
              <a:rPr lang="en-US" i="1"/>
              <a:t>Utah State Historical Society</a:t>
            </a:r>
            <a:r>
              <a:rPr lang="en-US"/>
              <a:t> </a:t>
            </a:r>
          </a:p>
        </p:txBody>
      </p:sp>
    </p:spTree>
    <p:extLst>
      <p:ext uri="{BB962C8B-B14F-4D97-AF65-F5344CB8AC3E}">
        <p14:creationId xmlns:p14="http://schemas.microsoft.com/office/powerpoint/2010/main" val="2251427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5BB7056F-83E9-4375-825D-F55A29ED0A1C}" type="slidenum">
              <a:rPr lang="en-US" smtClean="0"/>
              <a:pPr/>
              <a:t>56</a:t>
            </a:fld>
            <a:endParaRPr 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r>
              <a:rPr lang="en-US"/>
              <a:t>By Andrew J. Russell – photographer / painter</a:t>
            </a:r>
          </a:p>
        </p:txBody>
      </p:sp>
    </p:spTree>
    <p:extLst>
      <p:ext uri="{BB962C8B-B14F-4D97-AF65-F5344CB8AC3E}">
        <p14:creationId xmlns:p14="http://schemas.microsoft.com/office/powerpoint/2010/main" val="1826637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5BB7056F-83E9-4375-825D-F55A29ED0A1C}" type="slidenum">
              <a:rPr lang="en-US" smtClean="0"/>
              <a:pPr/>
              <a:t>57</a:t>
            </a:fld>
            <a:endParaRPr 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r>
              <a:rPr lang="en-US"/>
              <a:t>By Andrew J. Russell – photographer / painter</a:t>
            </a:r>
          </a:p>
        </p:txBody>
      </p:sp>
    </p:spTree>
    <p:extLst>
      <p:ext uri="{BB962C8B-B14F-4D97-AF65-F5344CB8AC3E}">
        <p14:creationId xmlns:p14="http://schemas.microsoft.com/office/powerpoint/2010/main" val="4151153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1EA57740-5579-44BC-B3DC-48EB56DA0085}" type="slidenum">
              <a:rPr lang="en-US" smtClean="0"/>
              <a:pPr/>
              <a:t>3</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r>
              <a:rPr lang="en-US"/>
              <a:t>Experimenter, Engineer, and Entrepreneur</a:t>
            </a:r>
          </a:p>
          <a:p>
            <a:pPr eaLnBrk="1" hangingPunct="1"/>
            <a:r>
              <a:rPr lang="en-US"/>
              <a:t>Discovery, Design, and Development</a:t>
            </a:r>
          </a:p>
          <a:p>
            <a:pPr eaLnBrk="1" hangingPunct="1"/>
            <a:r>
              <a:rPr lang="en-US"/>
              <a:t>1831 – Henry Telegraph</a:t>
            </a:r>
          </a:p>
          <a:p>
            <a:pPr eaLnBrk="1" hangingPunct="1"/>
            <a:r>
              <a:rPr lang="en-US"/>
              <a:t>1840 – Morse Code Patent</a:t>
            </a:r>
          </a:p>
          <a:p>
            <a:pPr eaLnBrk="1" hangingPunct="1"/>
            <a:r>
              <a:rPr lang="en-US"/>
              <a:t>1844 – Full Scale Test</a:t>
            </a:r>
          </a:p>
          <a:p>
            <a:pPr eaLnBrk="1" hangingPunct="1"/>
            <a:r>
              <a:rPr lang="en-US"/>
              <a:t>1861 – Telegraph across the Continent</a:t>
            </a:r>
          </a:p>
        </p:txBody>
      </p:sp>
    </p:spTree>
    <p:extLst>
      <p:ext uri="{BB962C8B-B14F-4D97-AF65-F5344CB8AC3E}">
        <p14:creationId xmlns:p14="http://schemas.microsoft.com/office/powerpoint/2010/main" val="489316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3CFC2B4D-F33F-4EA6-BEC6-0CC8CE58073E}" type="slidenum">
              <a:rPr lang="en-US" smtClean="0"/>
              <a:pPr/>
              <a:t>5</a:t>
            </a:fld>
            <a:endParaRPr 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r>
              <a:rPr lang="en-US"/>
              <a:t>Symbolic of Stealing from Britain AND transformation from River to Rail</a:t>
            </a:r>
          </a:p>
          <a:p>
            <a:pPr eaLnBrk="1" hangingPunct="1"/>
            <a:r>
              <a:rPr lang="en-US"/>
              <a:t>Last time – Telegraph – story of Engineering and Art – the artist as innovator</a:t>
            </a:r>
          </a:p>
          <a:p>
            <a:pPr eaLnBrk="1" hangingPunct="1"/>
            <a:r>
              <a:rPr lang="en-US"/>
              <a:t>What did Henry do? Scientific discoveries in electromagnetism; the strong electromagnet and the sounding telegraph</a:t>
            </a:r>
          </a:p>
          <a:p>
            <a:pPr eaLnBrk="1" hangingPunct="1"/>
            <a:r>
              <a:rPr lang="en-US"/>
              <a:t>What did Morse do? Invented and Patented the telegraph code; Entrepreneur; secured funding from Congress for the demonstration; </a:t>
            </a:r>
          </a:p>
          <a:p>
            <a:pPr eaLnBrk="1" hangingPunct="1"/>
            <a:r>
              <a:rPr lang="en-US"/>
              <a:t>built the first electromagnetic telegraph line; </a:t>
            </a:r>
          </a:p>
          <a:p>
            <a:pPr eaLnBrk="1" hangingPunct="1"/>
            <a:r>
              <a:rPr lang="en-US"/>
              <a:t>Case of Invention and Entrepreneurship where the principals didn’t work together – but the efforts of both were needed </a:t>
            </a:r>
          </a:p>
          <a:p>
            <a:pPr eaLnBrk="1" hangingPunct="1"/>
            <a:endParaRPr lang="en-US"/>
          </a:p>
          <a:p>
            <a:pPr eaLnBrk="1" hangingPunct="1"/>
            <a:r>
              <a:rPr lang="en-US"/>
              <a:t>Who are today’s key people? George and Robert Stephenson, J Edgar Thomson, and Leland Stanford</a:t>
            </a:r>
          </a:p>
          <a:p>
            <a:pPr eaLnBrk="1" hangingPunct="1"/>
            <a:r>
              <a:rPr lang="en-US"/>
              <a:t>Today’s major theme: Railroads replace rivers as transportation networks, connecting cities and crossing the American Continent;</a:t>
            </a:r>
          </a:p>
          <a:p>
            <a:pPr eaLnBrk="1" hangingPunct="1"/>
            <a:r>
              <a:rPr lang="en-US"/>
              <a:t>Railroads allow for transformation of America’s interior from wilderness to developed lands</a:t>
            </a:r>
          </a:p>
          <a:p>
            <a:pPr eaLnBrk="1" hangingPunct="1"/>
            <a:r>
              <a:rPr lang="en-US"/>
              <a:t>Another theme is the role of competition; between individuals; industries; and cities</a:t>
            </a:r>
          </a:p>
          <a:p>
            <a:pPr eaLnBrk="1" hangingPunct="1"/>
            <a:endParaRPr lang="en-US"/>
          </a:p>
          <a:p>
            <a:pPr eaLnBrk="1" hangingPunct="1"/>
            <a:r>
              <a:rPr lang="en-US"/>
              <a:t>Start with the idea of Technological Change – this image is a visual symbol of new information and transportation networks</a:t>
            </a:r>
          </a:p>
        </p:txBody>
      </p:sp>
    </p:spTree>
    <p:extLst>
      <p:ext uri="{BB962C8B-B14F-4D97-AF65-F5344CB8AC3E}">
        <p14:creationId xmlns:p14="http://schemas.microsoft.com/office/powerpoint/2010/main" val="3595089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r>
              <a:rPr lang="en-US"/>
              <a:t>Whistler and Francis come to Lowell in 1834 – two years later Whistler leaves and Francis takes over.</a:t>
            </a:r>
          </a:p>
        </p:txBody>
      </p:sp>
      <p:sp>
        <p:nvSpPr>
          <p:cNvPr id="75780" name="Slide Number Placeholder 3"/>
          <p:cNvSpPr>
            <a:spLocks noGrp="1"/>
          </p:cNvSpPr>
          <p:nvPr>
            <p:ph type="sldNum" sz="quarter" idx="5"/>
          </p:nvPr>
        </p:nvSpPr>
        <p:spPr>
          <a:noFill/>
        </p:spPr>
        <p:txBody>
          <a:bodyPr/>
          <a:lstStyle/>
          <a:p>
            <a:fld id="{0857773F-2D3F-497C-BAB2-52C075F3174B}" type="slidenum">
              <a:rPr lang="en-US" smtClean="0"/>
              <a:pPr/>
              <a:t>6</a:t>
            </a:fld>
            <a:endParaRPr lang="en-US"/>
          </a:p>
        </p:txBody>
      </p:sp>
    </p:spTree>
    <p:extLst>
      <p:ext uri="{BB962C8B-B14F-4D97-AF65-F5344CB8AC3E}">
        <p14:creationId xmlns:p14="http://schemas.microsoft.com/office/powerpoint/2010/main" val="2463210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7821CDCA-3168-4DDD-ADBB-70FF4EA94A66}" type="slidenum">
              <a:rPr lang="en-US" smtClean="0"/>
              <a:pPr/>
              <a:t>8</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lnSpc>
                <a:spcPct val="80000"/>
              </a:lnSpc>
            </a:pPr>
            <a:r>
              <a:rPr lang="en-US" sz="800" dirty="0"/>
              <a:t>Conceived by wealthy local wool merchant </a:t>
            </a:r>
            <a:r>
              <a:rPr lang="en-US" sz="800" dirty="0">
                <a:hlinkClick r:id="rId3" tooltip="Edward Pease (1767-1858)"/>
              </a:rPr>
              <a:t>Edward Pease</a:t>
            </a:r>
            <a:r>
              <a:rPr lang="en-US" sz="800" dirty="0"/>
              <a:t>, the S&amp;DR was </a:t>
            </a:r>
            <a:r>
              <a:rPr lang="en-US" sz="800" dirty="0" err="1"/>
              <a:t>authorised</a:t>
            </a:r>
            <a:r>
              <a:rPr lang="en-US" sz="800" dirty="0"/>
              <a:t> by Parliament in 1821 and was initially intended to be an ordinary horse-drawn </a:t>
            </a:r>
            <a:r>
              <a:rPr lang="en-US" sz="800" dirty="0" err="1">
                <a:hlinkClick r:id="rId4" tooltip="Plateway"/>
              </a:rPr>
              <a:t>plateway</a:t>
            </a:r>
            <a:r>
              <a:rPr lang="en-US" sz="800" dirty="0"/>
              <a:t>, which were then commonplace in the United Kingdom. However, </a:t>
            </a:r>
            <a:r>
              <a:rPr lang="en-US" sz="800" dirty="0">
                <a:hlinkClick r:id="rId5" tooltip="George Stephenson"/>
              </a:rPr>
              <a:t>George Stephenson</a:t>
            </a:r>
            <a:r>
              <a:rPr lang="en-US" sz="800" dirty="0"/>
              <a:t> had been perfecting his engines at </a:t>
            </a:r>
            <a:r>
              <a:rPr lang="en-US" sz="800" dirty="0">
                <a:hlinkClick r:id="rId6" tooltip="Killingworth"/>
              </a:rPr>
              <a:t>Killingworth</a:t>
            </a:r>
            <a:r>
              <a:rPr lang="en-US" sz="800" dirty="0"/>
              <a:t> for about seven years, and had built the </a:t>
            </a:r>
            <a:r>
              <a:rPr lang="en-US" sz="800" dirty="0" err="1">
                <a:hlinkClick r:id="rId7" tooltip="Hetton colliery railway"/>
              </a:rPr>
              <a:t>Hetton</a:t>
            </a:r>
            <a:r>
              <a:rPr lang="en-US" sz="800" dirty="0">
                <a:hlinkClick r:id="rId7" tooltip="Hetton colliery railway"/>
              </a:rPr>
              <a:t> colliery railway</a:t>
            </a:r>
            <a:r>
              <a:rPr lang="en-US" sz="800" dirty="0"/>
              <a:t>. With a deputation from Killingworth, he persuaded Edward Pease, on the day that the Act received Royal Assent, to allow him to resurvey the route and work it at least partly, by steam.</a:t>
            </a:r>
          </a:p>
          <a:p>
            <a:pPr eaLnBrk="1" hangingPunct="1">
              <a:lnSpc>
                <a:spcPct val="80000"/>
              </a:lnSpc>
            </a:pPr>
            <a:r>
              <a:rPr lang="en-US" sz="800" dirty="0"/>
              <a:t>Accordingly, a new Act of Parliament was obtained approving Stephenson's changes to the route, and a clause added to permit the use of "loco-motive or moveable engines". This latter clause narrowly escaped being struck out of the bill because of officials not understanding the meaning. The bill also included provisions for transporting passengers though, at the time, they were regarded as little more than a sideline.</a:t>
            </a:r>
          </a:p>
          <a:p>
            <a:pPr eaLnBrk="1" hangingPunct="1">
              <a:lnSpc>
                <a:spcPct val="80000"/>
              </a:lnSpc>
            </a:pPr>
            <a:r>
              <a:rPr lang="en-US" sz="800" dirty="0"/>
              <a:t>He had given up on the "steam springs" that were proving unsuccessful at </a:t>
            </a:r>
            <a:r>
              <a:rPr lang="en-US" sz="800" dirty="0" err="1"/>
              <a:t>Hetton</a:t>
            </a:r>
            <a:r>
              <a:rPr lang="en-US" sz="800" dirty="0"/>
              <a:t>, but retained other improvements, such as the direct connection of the pistons by crank rods, though the wheels were coupled by gears. He also made improvements to the track to overcome the problems with settling of the stone blocks on which they were laid, and used T-section </a:t>
            </a:r>
            <a:r>
              <a:rPr lang="en-US" sz="800" dirty="0">
                <a:hlinkClick r:id="rId8" tooltip="Malleable iron"/>
              </a:rPr>
              <a:t>malleable iron</a:t>
            </a:r>
            <a:r>
              <a:rPr lang="en-US" sz="800" dirty="0"/>
              <a:t> in fifteen foot lengths, for the rails, pioneered by </a:t>
            </a:r>
            <a:r>
              <a:rPr lang="en-US" sz="800" dirty="0">
                <a:hlinkClick r:id="rId9" tooltip="John Birkinshaw"/>
              </a:rPr>
              <a:t>John </a:t>
            </a:r>
            <a:r>
              <a:rPr lang="en-US" sz="800" dirty="0" err="1">
                <a:hlinkClick r:id="rId9" tooltip="John Birkinshaw"/>
              </a:rPr>
              <a:t>Birkinshaw</a:t>
            </a:r>
            <a:r>
              <a:rPr lang="en-US" sz="800" dirty="0"/>
              <a:t> at </a:t>
            </a:r>
            <a:r>
              <a:rPr lang="en-US" sz="800" dirty="0">
                <a:hlinkClick r:id="rId10" tooltip="Bedlington Ironworks"/>
              </a:rPr>
              <a:t>Bedlington Ironworks</a:t>
            </a:r>
            <a:r>
              <a:rPr lang="en-US" sz="800" dirty="0"/>
              <a:t> in 1820.</a:t>
            </a:r>
          </a:p>
          <a:p>
            <a:pPr eaLnBrk="1" hangingPunct="1">
              <a:lnSpc>
                <a:spcPct val="80000"/>
              </a:lnSpc>
            </a:pPr>
            <a:r>
              <a:rPr lang="en-US" sz="800" dirty="0"/>
              <a:t>Initially Stephenson's son </a:t>
            </a:r>
            <a:r>
              <a:rPr lang="en-US" sz="800" dirty="0">
                <a:hlinkClick r:id="rId11" tooltip="Robert Stephenson"/>
              </a:rPr>
              <a:t>Robert</a:t>
            </a:r>
            <a:r>
              <a:rPr lang="en-US" sz="800" dirty="0"/>
              <a:t> assisted him, but then went to join </a:t>
            </a:r>
            <a:r>
              <a:rPr lang="en-US" sz="800" dirty="0">
                <a:hlinkClick r:id="rId12" tooltip="William James (railway promoter)"/>
              </a:rPr>
              <a:t>William James</a:t>
            </a:r>
            <a:r>
              <a:rPr lang="en-US" sz="800" dirty="0"/>
              <a:t> in surveying a proposed new line between </a:t>
            </a:r>
            <a:r>
              <a:rPr lang="en-US" sz="800" dirty="0">
                <a:hlinkClick r:id="rId13" tooltip="Liverpool and Manchester Railway"/>
              </a:rPr>
              <a:t>Liverpool and Manchester</a:t>
            </a:r>
            <a:r>
              <a:rPr lang="en-US" sz="800" dirty="0"/>
              <a:t>. George and Robert, with Edward Pease and Michael Longridge (owner of </a:t>
            </a:r>
            <a:r>
              <a:rPr lang="en-US" sz="800" dirty="0">
                <a:hlinkClick r:id="rId10" tooltip="Bedlington Ironworks"/>
              </a:rPr>
              <a:t>Bedlington Ironworks</a:t>
            </a:r>
            <a:r>
              <a:rPr lang="en-US" sz="800" dirty="0"/>
              <a:t>) together established a company at </a:t>
            </a:r>
            <a:r>
              <a:rPr lang="en-US" sz="800" dirty="0">
                <a:hlinkClick r:id="rId14" tooltip="Newcastle-on-Tyne"/>
              </a:rPr>
              <a:t>Newcastle-on-Tyne</a:t>
            </a:r>
            <a:r>
              <a:rPr lang="en-US" sz="800" dirty="0"/>
              <a:t>, to manufacture locomotives, which became </a:t>
            </a:r>
            <a:r>
              <a:rPr lang="en-US" sz="800" dirty="0">
                <a:hlinkClick r:id="rId15" tooltip="Robert Stephenson and Company"/>
              </a:rPr>
              <a:t>Robert Stephenson and Company</a:t>
            </a:r>
            <a:r>
              <a:rPr lang="en-US" sz="800" dirty="0"/>
              <a:t>.</a:t>
            </a:r>
          </a:p>
          <a:p>
            <a:pPr eaLnBrk="1" hangingPunct="1">
              <a:lnSpc>
                <a:spcPct val="80000"/>
              </a:lnSpc>
            </a:pPr>
            <a:r>
              <a:rPr lang="en-US" sz="800" dirty="0"/>
              <a:t>The line was twenty six miles in total, with two cable-worked inclines at the western end, joined by a short horse-worked section. From </a:t>
            </a:r>
            <a:r>
              <a:rPr lang="en-US" sz="800" dirty="0" err="1">
                <a:hlinkClick r:id="rId16" tooltip="Shildon"/>
              </a:rPr>
              <a:t>Shildon</a:t>
            </a:r>
            <a:r>
              <a:rPr lang="en-US" sz="800" dirty="0"/>
              <a:t> the line was relatively level through Darlington to Stockton. The line's structures included one of the first </a:t>
            </a:r>
            <a:r>
              <a:rPr lang="en-US" sz="800" dirty="0">
                <a:hlinkClick r:id="rId17" tooltip="Railway bridge"/>
              </a:rPr>
              <a:t>railway bridges</a:t>
            </a:r>
            <a:r>
              <a:rPr lang="en-US" sz="800" dirty="0"/>
              <a:t>. Designed by architect </a:t>
            </a:r>
            <a:r>
              <a:rPr lang="en-US" sz="800" dirty="0">
                <a:hlinkClick r:id="rId18" tooltip="Ignatius Bonomi"/>
              </a:rPr>
              <a:t>Ignatius Bonomi</a:t>
            </a:r>
            <a:r>
              <a:rPr lang="en-US" sz="800" dirty="0"/>
              <a:t>, the so-called 'first railway architect', the  in Darlington is the oldest railway bridge still in use today. From 1990 until 2003, the bridge appeared on the reverse of Series E £5 </a:t>
            </a:r>
            <a:r>
              <a:rPr lang="en-US" sz="800" dirty="0">
                <a:hlinkClick r:id="rId19" tooltip="Banknotes of the pound sterling"/>
              </a:rPr>
              <a:t>notes</a:t>
            </a:r>
            <a:r>
              <a:rPr lang="en-US" sz="800" dirty="0"/>
              <a:t> issued by the </a:t>
            </a:r>
            <a:r>
              <a:rPr lang="en-US" sz="800" dirty="0">
                <a:hlinkClick r:id="rId20" tooltip="Bank of England note issues"/>
              </a:rPr>
              <a:t>Bank of England</a:t>
            </a:r>
            <a:r>
              <a:rPr lang="en-US" sz="800" dirty="0"/>
              <a:t> which featured George Stephenson. The bridge is shown with a train hauled by </a:t>
            </a:r>
            <a:r>
              <a:rPr lang="en-US" sz="800" dirty="0">
                <a:hlinkClick r:id="rId21" tooltip="Locomotion No 1"/>
              </a:rPr>
              <a:t>Locomotion No 1</a:t>
            </a:r>
            <a:r>
              <a:rPr lang="en-US" sz="800" dirty="0"/>
              <a:t> crossing it.</a:t>
            </a:r>
            <a:r>
              <a:rPr lang="en-US" sz="800" dirty="0">
                <a:hlinkClick r:id="" action="ppaction://noaction"/>
              </a:rPr>
              <a:t>[1]</a:t>
            </a:r>
            <a:endParaRPr lang="en-US" sz="800" dirty="0"/>
          </a:p>
          <a:p>
            <a:pPr eaLnBrk="1" hangingPunct="1">
              <a:lnSpc>
                <a:spcPct val="80000"/>
              </a:lnSpc>
            </a:pPr>
            <a:r>
              <a:rPr lang="en-US" sz="800" dirty="0"/>
              <a:t>SD&amp;R's track gauge was required to accommodate the horse-drawn </a:t>
            </a:r>
            <a:r>
              <a:rPr lang="en-US" sz="800" dirty="0">
                <a:hlinkClick r:id="rId22" tooltip="Wagon"/>
              </a:rPr>
              <a:t>wagons</a:t>
            </a:r>
            <a:r>
              <a:rPr lang="en-US" sz="800" dirty="0"/>
              <a:t> used in the older </a:t>
            </a:r>
            <a:r>
              <a:rPr lang="en-US" sz="800" dirty="0" err="1">
                <a:hlinkClick r:id="rId23" tooltip="Wagonways"/>
              </a:rPr>
              <a:t>wagonways</a:t>
            </a:r>
            <a:r>
              <a:rPr lang="en-US" sz="800" dirty="0"/>
              <a:t> serving </a:t>
            </a:r>
            <a:r>
              <a:rPr lang="en-US" sz="800" dirty="0">
                <a:hlinkClick r:id="rId24" tooltip="Coal mine"/>
              </a:rPr>
              <a:t>coal mines</a:t>
            </a:r>
            <a:r>
              <a:rPr lang="en-US" sz="800" dirty="0"/>
              <a:t>. This influence appears to be the main reason that 1435 mm (4 </a:t>
            </a:r>
            <a:r>
              <a:rPr lang="en-US" sz="800" dirty="0" err="1"/>
              <a:t>ft</a:t>
            </a:r>
            <a:r>
              <a:rPr lang="en-US" sz="800" dirty="0"/>
              <a:t> 8½ in) was subsequently adopted as </a:t>
            </a:r>
            <a:r>
              <a:rPr lang="en-US" sz="800" dirty="0">
                <a:hlinkClick r:id="rId25" tooltip="Standard gauge"/>
              </a:rPr>
              <a:t>standard gauge</a:t>
            </a:r>
            <a:r>
              <a:rPr lang="en-US" sz="800" dirty="0"/>
              <a:t>.</a:t>
            </a:r>
          </a:p>
          <a:p>
            <a:pPr eaLnBrk="1" hangingPunct="1">
              <a:lnSpc>
                <a:spcPct val="80000"/>
              </a:lnSpc>
            </a:pPr>
            <a:r>
              <a:rPr lang="en-US" sz="800" dirty="0"/>
              <a:t>Steam locomotives were then a new and unproven technology, and were slow, expensive and unreliable. The initial impetus for steam power had come during the </a:t>
            </a:r>
            <a:r>
              <a:rPr lang="en-US" sz="800" dirty="0">
                <a:hlinkClick r:id="rId26" tooltip="Napoleonic Wars"/>
              </a:rPr>
              <a:t>Napoleonic Wars</a:t>
            </a:r>
            <a:r>
              <a:rPr lang="en-US" sz="800" dirty="0"/>
              <a:t>, when horse fodder had become very expensive, and had still not settled down, while improving transport and mining methods was making coal more plentiful. However, many people weren't convinced that steam engines were a viable alternative to the horse. So at first, horse traction predominated on the S&amp;DR, until steam could prove its worth.</a:t>
            </a:r>
            <a:endParaRPr lang="en-US" sz="800" dirty="0">
              <a:hlinkClick r:id="rId27"/>
            </a:endParaRPr>
          </a:p>
          <a:p>
            <a:pPr eaLnBrk="1" hangingPunct="1">
              <a:lnSpc>
                <a:spcPct val="80000"/>
              </a:lnSpc>
            </a:pPr>
            <a:r>
              <a:rPr lang="en-US" sz="800" dirty="0">
                <a:hlinkClick r:id="rId27"/>
              </a:rPr>
              <a:t> </a:t>
            </a:r>
            <a:r>
              <a:rPr lang="en-US" sz="800" dirty="0"/>
              <a:t> </a:t>
            </a:r>
          </a:p>
          <a:p>
            <a:pPr eaLnBrk="1" hangingPunct="1">
              <a:lnSpc>
                <a:spcPct val="80000"/>
              </a:lnSpc>
            </a:pPr>
            <a:r>
              <a:rPr lang="en-US" sz="800" dirty="0">
                <a:hlinkClick r:id="rId27" tooltip="Enlarge"/>
              </a:rPr>
              <a:t> </a:t>
            </a:r>
            <a:endParaRPr lang="en-US" sz="800" dirty="0"/>
          </a:p>
          <a:p>
            <a:pPr eaLnBrk="1" hangingPunct="1">
              <a:lnSpc>
                <a:spcPct val="80000"/>
              </a:lnSpc>
            </a:pPr>
            <a:r>
              <a:rPr lang="en-US" sz="800" dirty="0"/>
              <a:t>S&amp;DR Locomotion No. 1 preserved at the Darlington Railway Centre and Museum</a:t>
            </a:r>
          </a:p>
          <a:p>
            <a:pPr eaLnBrk="1" hangingPunct="1">
              <a:lnSpc>
                <a:spcPct val="80000"/>
              </a:lnSpc>
            </a:pPr>
            <a:r>
              <a:rPr lang="en-US" sz="800" dirty="0"/>
              <a:t>The first locomotive to run on the S&amp;DR was </a:t>
            </a:r>
            <a:r>
              <a:rPr lang="en-US" sz="800" i="1" dirty="0">
                <a:hlinkClick r:id="rId21" tooltip="Locomotion No 1"/>
              </a:rPr>
              <a:t>Locomotion No 1</a:t>
            </a:r>
            <a:r>
              <a:rPr lang="en-US" sz="800" dirty="0"/>
              <a:t>, built at the Stephenson works though, in the absence of Robert, </a:t>
            </a:r>
            <a:r>
              <a:rPr lang="en-US" sz="800" dirty="0">
                <a:hlinkClick r:id="rId28" tooltip="Timothy Hackworth"/>
              </a:rPr>
              <a:t>Timothy Hackworth</a:t>
            </a:r>
            <a:r>
              <a:rPr lang="en-US" sz="800" dirty="0"/>
              <a:t> had been brought in from </a:t>
            </a:r>
            <a:r>
              <a:rPr lang="en-US" sz="800" dirty="0" err="1">
                <a:hlinkClick r:id="rId29" tooltip="Wylam"/>
              </a:rPr>
              <a:t>Wylam</a:t>
            </a:r>
            <a:r>
              <a:rPr lang="en-US" sz="800" dirty="0"/>
              <a:t>. (On Robert's return he took charge of maintenance at the S&amp;DR's </a:t>
            </a:r>
            <a:r>
              <a:rPr lang="en-US" sz="800" dirty="0" err="1">
                <a:hlinkClick r:id="rId30" tooltip="Shildon railway works"/>
              </a:rPr>
              <a:t>Shildon's</a:t>
            </a:r>
            <a:r>
              <a:rPr lang="en-US" sz="800" dirty="0">
                <a:hlinkClick r:id="rId30" tooltip="Shildon railway works"/>
              </a:rPr>
              <a:t> </a:t>
            </a:r>
            <a:r>
              <a:rPr lang="en-US" sz="800" dirty="0" err="1">
                <a:hlinkClick r:id="rId30" tooltip="Shildon railway works"/>
              </a:rPr>
              <a:t>Soho</a:t>
            </a:r>
            <a:r>
              <a:rPr lang="en-US" sz="800" dirty="0">
                <a:hlinkClick r:id="rId30" tooltip="Shildon railway works"/>
              </a:rPr>
              <a:t> works</a:t>
            </a:r>
            <a:r>
              <a:rPr lang="en-US" sz="800" dirty="0"/>
              <a:t>.) "Locomotion" used coupling rods rather than gears between the wheels, the first to do so.</a:t>
            </a:r>
          </a:p>
          <a:p>
            <a:pPr eaLnBrk="1" hangingPunct="1">
              <a:lnSpc>
                <a:spcPct val="80000"/>
              </a:lnSpc>
            </a:pPr>
            <a:r>
              <a:rPr lang="en-US" sz="800" dirty="0"/>
              <a:t>The official opening of the line was on 27 September 1825; the first steam-hauled passenger train ran and carried up to 600 passengers. The first passenger train was not fast, taking two hours to complete the first 12 miles (19 km) of the journey. Most of the passengers sat in open coal wagons but one experimental passenger </a:t>
            </a:r>
            <a:r>
              <a:rPr lang="en-US" sz="800" dirty="0">
                <a:hlinkClick r:id="rId31" tooltip="Coach (rail)"/>
              </a:rPr>
              <a:t>coach</a:t>
            </a:r>
            <a:r>
              <a:rPr lang="en-US" sz="800" dirty="0"/>
              <a:t>, resembling a wooden shed on wheels and called "The Experiment", carried various dignitaries.</a:t>
            </a:r>
          </a:p>
          <a:p>
            <a:pPr eaLnBrk="1" hangingPunct="1">
              <a:lnSpc>
                <a:spcPct val="80000"/>
              </a:lnSpc>
            </a:pPr>
            <a:r>
              <a:rPr lang="en-US" sz="800" dirty="0"/>
              <a:t>An experimental regular passenger service was soon established, initially a horse-drawn coach with horse provided by the driver. While passenger carrying was contracted out, locomotive coal trains were either paid by the ton, contractors providing their own fuel, which meant they tended to use the cargo, or by fixed wages, which meant they did not bother to </a:t>
            </a:r>
            <a:r>
              <a:rPr lang="en-US" sz="800" dirty="0" err="1"/>
              <a:t>economise</a:t>
            </a:r>
            <a:r>
              <a:rPr lang="en-US" sz="800" dirty="0"/>
              <a:t>.</a:t>
            </a:r>
          </a:p>
          <a:p>
            <a:pPr eaLnBrk="1" hangingPunct="1">
              <a:lnSpc>
                <a:spcPct val="80000"/>
              </a:lnSpc>
            </a:pPr>
            <a:r>
              <a:rPr lang="en-US" sz="800" dirty="0"/>
              <a:t>Three more engines were built similar to Locomotion then, in 1826, Stephenson introduced the "Experiment" with inclined cylinders, which meant that it could be mounted on springs. Originally four wheeled, it was modified for six. Not all engines came from Stephenson. In 1826 also, Wilson, Robert and Company, of Newcastle, produced one for the line which, rather than use coupling rods, had four cylinders, two to each pair of wheels. Possibly because of its unusual exhaust beat, it became known as </a:t>
            </a:r>
            <a:r>
              <a:rPr lang="en-US" sz="800" i="1" dirty="0" err="1"/>
              <a:t>Chittaprat</a:t>
            </a:r>
            <a:r>
              <a:rPr lang="en-US" sz="800" dirty="0"/>
              <a:t>. After suffering a collision it was not rebuilt. These early locomotives were slow and unreliable and Hackworth set out to produce an improved design and in 1827 introduced the </a:t>
            </a:r>
            <a:r>
              <a:rPr lang="en-US" sz="800" i="1" dirty="0"/>
              <a:t>Royal George</a:t>
            </a:r>
            <a:r>
              <a:rPr lang="en-US" sz="800" dirty="0"/>
              <a:t>, salvaging the boiler from the Wilson engine. He also invented a spring-loaded </a:t>
            </a:r>
            <a:r>
              <a:rPr lang="en-US" sz="800" dirty="0">
                <a:hlinkClick r:id="rId32" tooltip="Safety valve"/>
              </a:rPr>
              <a:t>safety valve</a:t>
            </a:r>
            <a:r>
              <a:rPr lang="en-US" sz="800" dirty="0"/>
              <a:t>, because drivers had been tying them down to prevent them opening when the loco went over a bump.</a:t>
            </a:r>
          </a:p>
          <a:p>
            <a:pPr eaLnBrk="1" hangingPunct="1">
              <a:lnSpc>
                <a:spcPct val="80000"/>
              </a:lnSpc>
            </a:pPr>
            <a:r>
              <a:rPr lang="en-US" sz="800" dirty="0"/>
              <a:t>Steam traction was expensive in comparison to horse drawn traffic, but it soon proved that it was viable and economic. Steam locomotives could haul more wagons, and haul them faster, so in a typical working day the expensive steam engine could haul more coal than the cheaper horse. It soon became apparent that mixing faster steam-hauled and slower horse-drawn traffic was slowing the operation down, and so as steam technology became more reliable, horse-drawn traffic was gradually abandoned.</a:t>
            </a:r>
          </a:p>
          <a:p>
            <a:pPr eaLnBrk="1" hangingPunct="1">
              <a:lnSpc>
                <a:spcPct val="80000"/>
              </a:lnSpc>
            </a:pPr>
            <a:r>
              <a:rPr lang="en-US" sz="800" dirty="0"/>
              <a:t>At first, the </a:t>
            </a:r>
            <a:r>
              <a:rPr lang="en-US" sz="800" dirty="0" err="1"/>
              <a:t>organisation</a:t>
            </a:r>
            <a:r>
              <a:rPr lang="en-US" sz="800" dirty="0"/>
              <a:t> of the S&amp;DR bore little relation to that of most modern railways, and was run in the traditional manner of the </a:t>
            </a:r>
            <a:r>
              <a:rPr lang="en-US" sz="800" dirty="0" err="1">
                <a:hlinkClick r:id="rId4" tooltip="Plateway"/>
              </a:rPr>
              <a:t>wagonways</a:t>
            </a:r>
            <a:r>
              <a:rPr lang="en-US" sz="800" dirty="0"/>
              <a:t> of the time. The S&amp;DR merely owned the tracks and did not operate trains; anyone who paid the S&amp;DR money could freely operate steam trains or horse-drawn wagonloads on the line. This separation of track from trains resembled the canals, where canal companies were often forbidden from operating any boats. There was no </a:t>
            </a:r>
            <a:r>
              <a:rPr lang="en-US" sz="800" dirty="0">
                <a:hlinkClick r:id="rId33" tooltip="Public transport timetable"/>
              </a:rPr>
              <a:t>timetable</a:t>
            </a:r>
            <a:r>
              <a:rPr lang="en-US" sz="800" dirty="0"/>
              <a:t> or other form of central </a:t>
            </a:r>
            <a:r>
              <a:rPr lang="en-US" sz="800" dirty="0" err="1"/>
              <a:t>organisation</a:t>
            </a:r>
            <a:r>
              <a:rPr lang="en-US" sz="800" dirty="0"/>
              <a:t>. Trains ran whenever they wanted, and fights often broke out when rival operators came into conflict over right-of-way on the tracks.</a:t>
            </a:r>
          </a:p>
          <a:p>
            <a:pPr eaLnBrk="1" hangingPunct="1">
              <a:lnSpc>
                <a:spcPct val="80000"/>
              </a:lnSpc>
            </a:pPr>
            <a:r>
              <a:rPr lang="en-US" sz="800" dirty="0"/>
              <a:t>This chaotic situation was tolerable on completely horse-drawn traffic </a:t>
            </a:r>
            <a:r>
              <a:rPr lang="en-US" sz="800" dirty="0" err="1"/>
              <a:t>wagonways</a:t>
            </a:r>
            <a:r>
              <a:rPr lang="en-US" sz="800" dirty="0"/>
              <a:t>, but with faster steam trains it soon became unworkable, as the faster speeds meant a collision could have serious consequences. With the advent of steam, new operating methods had to be developed.</a:t>
            </a:r>
          </a:p>
          <a:p>
            <a:pPr eaLnBrk="1" hangingPunct="1">
              <a:lnSpc>
                <a:spcPct val="80000"/>
              </a:lnSpc>
            </a:pPr>
            <a:r>
              <a:rPr lang="en-US" sz="800" dirty="0"/>
              <a:t>In 1833 the railway was extended to </a:t>
            </a:r>
            <a:r>
              <a:rPr lang="en-US" sz="800" dirty="0" err="1">
                <a:hlinkClick r:id="rId34" tooltip="Middlesbrough"/>
              </a:rPr>
              <a:t>Middlesbrough</a:t>
            </a:r>
            <a:r>
              <a:rPr lang="en-US" sz="800" dirty="0"/>
              <a:t>. This speeded up the transportation of coal to the sea as the </a:t>
            </a:r>
            <a:r>
              <a:rPr lang="en-US" sz="800" dirty="0">
                <a:hlinkClick r:id="rId35" tooltip="River Tees"/>
              </a:rPr>
              <a:t>River Tees</a:t>
            </a:r>
            <a:r>
              <a:rPr lang="en-US" sz="800" dirty="0"/>
              <a:t> there was deeper. Further upstream around </a:t>
            </a:r>
            <a:r>
              <a:rPr lang="en-US" sz="800" dirty="0" err="1">
                <a:hlinkClick r:id="rId36" tooltip="Stockton-on-Tees"/>
              </a:rPr>
              <a:t>Stockton-on-Tees</a:t>
            </a:r>
            <a:r>
              <a:rPr lang="en-US" sz="800" dirty="0"/>
              <a:t> shallow waters greatly hindered shipping. In 1834 a rival line, the Clarence Railway, was also built for the shipping of coal, this branched off from the Stockton and Darlington Railway at </a:t>
            </a:r>
            <a:r>
              <a:rPr lang="en-US" sz="800" dirty="0" err="1">
                <a:hlinkClick r:id="rId16" tooltip="Shildon"/>
              </a:rPr>
              <a:t>Shildon</a:t>
            </a:r>
            <a:r>
              <a:rPr lang="en-US" sz="800" dirty="0"/>
              <a:t> and terminated at </a:t>
            </a:r>
            <a:r>
              <a:rPr lang="en-US" sz="800" dirty="0" err="1">
                <a:hlinkClick r:id="rId37" tooltip="Haverton Hill"/>
              </a:rPr>
              <a:t>Haverton</a:t>
            </a:r>
            <a:r>
              <a:rPr lang="en-US" sz="800" dirty="0">
                <a:hlinkClick r:id="rId37" tooltip="Haverton Hill"/>
              </a:rPr>
              <a:t> Hill</a:t>
            </a:r>
            <a:r>
              <a:rPr lang="en-US" sz="800" dirty="0"/>
              <a:t> and </a:t>
            </a:r>
            <a:r>
              <a:rPr lang="en-US" sz="800" dirty="0">
                <a:hlinkClick r:id="rId38" tooltip="Port Clarence"/>
              </a:rPr>
              <a:t>Port Clarence</a:t>
            </a:r>
            <a:r>
              <a:rPr lang="en-US" sz="800" dirty="0"/>
              <a:t> on the opposite side of the river to </a:t>
            </a:r>
            <a:r>
              <a:rPr lang="en-US" sz="800" dirty="0" err="1"/>
              <a:t>Middlesbrough</a:t>
            </a:r>
            <a:r>
              <a:rPr lang="en-US" sz="800" dirty="0"/>
              <a:t>.</a:t>
            </a:r>
          </a:p>
        </p:txBody>
      </p:sp>
    </p:spTree>
    <p:extLst>
      <p:ext uri="{BB962C8B-B14F-4D97-AF65-F5344CB8AC3E}">
        <p14:creationId xmlns:p14="http://schemas.microsoft.com/office/powerpoint/2010/main" val="3159308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FEC74D4D-8515-4691-AB59-458363D4252D}" type="slidenum">
              <a:rPr lang="en-US" smtClean="0"/>
              <a:pPr/>
              <a:t>12</a:t>
            </a:fld>
            <a:endParaRPr lang="en-US"/>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r>
              <a:rPr lang="en-US"/>
              <a:t>Stephenson is like Fulton – existing ideas applied in a new way</a:t>
            </a:r>
          </a:p>
        </p:txBody>
      </p:sp>
    </p:spTree>
    <p:extLst>
      <p:ext uri="{BB962C8B-B14F-4D97-AF65-F5344CB8AC3E}">
        <p14:creationId xmlns:p14="http://schemas.microsoft.com/office/powerpoint/2010/main" val="1808557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D467ABEB-A607-4F3B-AACF-06C6515CBE5E}" type="slidenum">
              <a:rPr lang="en-US" smtClean="0"/>
              <a:pPr/>
              <a:t>15</a:t>
            </a:fld>
            <a:endParaRPr lang="en-U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r>
              <a:rPr lang="en-US"/>
              <a:t>The line was 26 miles (40 km) long, and was built between </a:t>
            </a:r>
            <a:r>
              <a:rPr lang="en-US">
                <a:hlinkClick r:id="rId3" tooltip="Darlington"/>
              </a:rPr>
              <a:t>Darlington</a:t>
            </a:r>
            <a:r>
              <a:rPr lang="en-US"/>
              <a:t> and </a:t>
            </a:r>
            <a:r>
              <a:rPr lang="en-US">
                <a:hlinkClick r:id="rId4" tooltip="Stockton-on-Tees"/>
              </a:rPr>
              <a:t>Stockton-on-Tees</a:t>
            </a:r>
            <a:r>
              <a:rPr lang="en-US"/>
              <a:t> and from Darlington to several </a:t>
            </a:r>
            <a:r>
              <a:rPr lang="en-US">
                <a:hlinkClick r:id="rId5" tooltip="Coal mining"/>
              </a:rPr>
              <a:t>collieries</a:t>
            </a:r>
            <a:r>
              <a:rPr lang="en-US"/>
              <a:t> near </a:t>
            </a:r>
            <a:r>
              <a:rPr lang="en-US">
                <a:hlinkClick r:id="rId6" tooltip="Shildon"/>
              </a:rPr>
              <a:t>Shildon</a:t>
            </a:r>
            <a:r>
              <a:rPr lang="en-US"/>
              <a:t> in north-eastern </a:t>
            </a:r>
            <a:r>
              <a:rPr lang="en-US">
                <a:hlinkClick r:id="rId7" tooltip="England"/>
              </a:rPr>
              <a:t>England</a:t>
            </a:r>
            <a:r>
              <a:rPr lang="en-US"/>
              <a:t>. The line was initially built to connect inland coal mines to Stockton, where coal was to be loaded onto sea-going boats. Much of its route is now served by the </a:t>
            </a:r>
            <a:r>
              <a:rPr lang="en-US">
                <a:hlinkClick r:id="rId8" tooltip="Tees Valley Line"/>
              </a:rPr>
              <a:t>Tees Valley Line</a:t>
            </a:r>
            <a:r>
              <a:rPr lang="en-US"/>
              <a:t>, operated by </a:t>
            </a:r>
            <a:r>
              <a:rPr lang="en-US">
                <a:hlinkClick r:id="rId9" tooltip="Northern Rail"/>
              </a:rPr>
              <a:t>Northern Rail</a:t>
            </a:r>
            <a:r>
              <a:rPr lang="en-US"/>
              <a:t>.</a:t>
            </a:r>
          </a:p>
        </p:txBody>
      </p:sp>
    </p:spTree>
    <p:extLst>
      <p:ext uri="{BB962C8B-B14F-4D97-AF65-F5344CB8AC3E}">
        <p14:creationId xmlns:p14="http://schemas.microsoft.com/office/powerpoint/2010/main" val="1254356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F4F4538A-9757-4227-A024-476F9E09F309}" type="slidenum">
              <a:rPr lang="en-US" smtClean="0"/>
              <a:pPr/>
              <a:t>45</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r>
              <a:rPr lang="en-US"/>
              <a:t>Atlanta – previously called Terminus (of Western and Atlantic RR)</a:t>
            </a:r>
          </a:p>
          <a:p>
            <a:pPr eaLnBrk="1" hangingPunct="1"/>
            <a:r>
              <a:rPr lang="en-US"/>
              <a:t>Intersection of the Georgia RR and W&amp;A RR</a:t>
            </a:r>
          </a:p>
        </p:txBody>
      </p:sp>
    </p:spTree>
    <p:extLst>
      <p:ext uri="{BB962C8B-B14F-4D97-AF65-F5344CB8AC3E}">
        <p14:creationId xmlns:p14="http://schemas.microsoft.com/office/powerpoint/2010/main" val="1842098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11A18063-BDD0-4FD0-A920-44B94F551436}" type="slidenum">
              <a:rPr lang="en-US" smtClean="0"/>
              <a:pPr/>
              <a:t>46</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lnSpc>
                <a:spcPct val="80000"/>
              </a:lnSpc>
            </a:pPr>
            <a:r>
              <a:rPr lang="en-US" sz="800" u="sng"/>
              <a:t>J. Edgar Thompson, Master of the Pennsylvania.</a:t>
            </a:r>
            <a:r>
              <a:rPr lang="en-US" sz="800"/>
              <a:t> James A Ward., Greenwood Press, Westport, CT, 1980.</a:t>
            </a:r>
          </a:p>
          <a:p>
            <a:pPr eaLnBrk="1" hangingPunct="1">
              <a:lnSpc>
                <a:spcPct val="80000"/>
              </a:lnSpc>
            </a:pPr>
            <a:r>
              <a:rPr lang="en-US" sz="800"/>
              <a:t>In January 1975, Fortune magazine established a business Hall of Fame and selected its first nineteen honorees. Although such notables as E.H. Harriman, James J. Hill and Commodore Vanderbilt were not included, Thomson was prominently featured along with the more widely known Henry Ford, Thomas Edison and Pierpont Morgan....[T]he editors praised him for setting a pattern of rail construction and organization that was long imitated. They noted he expanded his railroad system from 250 miles to over 6,000 miles as his company's profits rose from $617,000 to $8.6 million during his years in charge; they were particularly impressed by the fact that in large part those profits came from his ability to cut costs, from 1.909 cents per ton mile in 1864 to 0.978 cents in 1873. But Thomson would have been proudest of the editors' personal tribute - their simple declaration that "no scandal touched this man." (p.221)</a:t>
            </a:r>
          </a:p>
          <a:p>
            <a:pPr eaLnBrk="1" hangingPunct="1">
              <a:lnSpc>
                <a:spcPct val="80000"/>
              </a:lnSpc>
            </a:pPr>
            <a:r>
              <a:rPr lang="en-US" sz="800"/>
              <a:t>The financial crisis was the catalyst that finally prompted Thomson to overhaul his company's organization. The old departmental operating structure that dated from 1852, when the road was still incomplete and traffic levels were much lower, had provided for staff officers centrally located to direct the company's operations, finances, construction, repair, freight and passenger business, and maintenance, and motive power. Since then, the road's gross revenues had more than doubled, and in the year of the crisis, Thomson had thousands of employees strung out over 400 miles, handling almost $5 million annually. He desperately needed more accurate and up-to-date information on his costs in order to set competitive rates that could still make a profit. At a personal level, he had to lift some of the burdens form his own shoulders. </a:t>
            </a:r>
          </a:p>
          <a:p>
            <a:pPr eaLnBrk="1" hangingPunct="1">
              <a:lnSpc>
                <a:spcPct val="80000"/>
              </a:lnSpc>
            </a:pPr>
            <a:r>
              <a:rPr lang="en-US" sz="800"/>
              <a:t>Thomson's new organizational structure, completed by December 1857, was eventually copied all across the country. Thomson's thought processes lend themselves to creating organizational solutions to complex problems; his engineering background trained him to think logically, to recognize cause and effect relationships, and to create mechanisms that operated with a minimum of friction. Furthermore, his appreciation of others' talents and his belief in allowing young subordinates the greatest measure of freedom wherever possible, naturally led him towards a more decentralized structure. His starting point, however, was the work of another engineer, the Erie's general superintendent Daniel C. McCallum, who had outlined a new organization for his road just two years earlier. McCallum had experimented with breaking his line down into operating divisions. Thomson took this idea and merged it with his rival B&amp;O departmental structures to create the first line and staff managerial organization in American corporate history. Thomson's scheme allowed men at the lower levels enough authority to demonstrate their talents, although always under the oversight of higher line officers. To accomplish this, the line between Philadelphia and Pittsburgh was divided into sections, each with a divisional superintendent responsible for everything in his bailiwick. A general superintendent was placed over all divisional officers to coordinate operations. Thomson's plan clearly delineated the lines of authority from employees at the lowest divisional levels through the general superintendent. Motive power, maintenance of way, and accounting officers were carefully included in the chain of command at all levels. Forms were standardized, and information flowed smoothly through prescribed channels. Responsibility was widely spread, and many of the road's future leaders gained their first taste of authority at the lower levels of the company's line organization. A divisional superintendency quickly became a springboard to the front offices; Scott, Carnegie, James McCrea, and Robert Pitcairn, all gained valuable experience and notice in that job. </a:t>
            </a:r>
          </a:p>
          <a:p>
            <a:pPr eaLnBrk="1" hangingPunct="1">
              <a:lnSpc>
                <a:spcPct val="80000"/>
              </a:lnSpc>
            </a:pPr>
            <a:r>
              <a:rPr lang="en-US" sz="800"/>
              <a:t>At the staff level, the president, vice presidents, assistants, general superintendent, controller, auditor, and treasurer, made general policy and...dealt with things. By contrast, the line organization handled people. Thomson's old engineering corps was the only department that did not fit into the new scheme. Its loyalties were divided. Resident engineers in staff positions were responsible for the planning and upkeep of the while road, an arrangement consistent with Thomson's earlier views on the importance of the profession, while the divisional superintendents directed the work of engineers assigned to them at the line level. </a:t>
            </a:r>
          </a:p>
        </p:txBody>
      </p:sp>
    </p:spTree>
    <p:extLst>
      <p:ext uri="{BB962C8B-B14F-4D97-AF65-F5344CB8AC3E}">
        <p14:creationId xmlns:p14="http://schemas.microsoft.com/office/powerpoint/2010/main" val="672444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82F101-4D39-44D9-8D4C-47526123180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E5A84C-6A62-4071-979A-99D40084655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20CBEF-241A-4987-A4B7-044C0B20968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5E1C97-059D-45FC-B9D8-E00D7CF92B7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DC0C43-2F76-4683-89F5-3FFEDDA357F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8E95F1-F711-4B05-BAEA-08CCFD2D544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F301E47-1B00-41AC-B3F2-54C9D5EEA6F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17D787-B652-4015-842A-3772D672975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B7DF447-B5B5-4607-9C21-3504FD30492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AC378A-BA70-45E2-A9F5-02668544304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59996D-F224-4923-89A3-47CC7ADE042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DB1E5AAD-817D-4541-A48B-6EB96627FAB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gif"/></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gif"/><Relationship Id="rId5" Type="http://schemas.openxmlformats.org/officeDocument/2006/relationships/image" Target="../media/image13.jpe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8.png"/><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4.jpeg"/></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7.jpeg"/></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62.jpeg"/></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jp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6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13.jpeg"/></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B7DF447-B5B5-4607-9C21-3504FD304926}" type="slidenum">
              <a:rPr lang="en-US" smtClean="0"/>
              <a:pPr>
                <a:defRPr/>
              </a:pPr>
              <a:t>1</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381000"/>
            <a:ext cx="8551866" cy="5105400"/>
          </a:xfrm>
          <a:prstGeom prst="rect">
            <a:avLst/>
          </a:prstGeom>
        </p:spPr>
      </p:pic>
      <p:sp>
        <p:nvSpPr>
          <p:cNvPr id="4" name="TextBox 3"/>
          <p:cNvSpPr txBox="1"/>
          <p:nvPr/>
        </p:nvSpPr>
        <p:spPr>
          <a:xfrm>
            <a:off x="533400" y="5638800"/>
            <a:ext cx="8077200" cy="553998"/>
          </a:xfrm>
          <a:prstGeom prst="rect">
            <a:avLst/>
          </a:prstGeom>
          <a:noFill/>
        </p:spPr>
        <p:txBody>
          <a:bodyPr wrap="square" rtlCol="0">
            <a:spAutoFit/>
          </a:bodyPr>
          <a:lstStyle/>
          <a:p>
            <a:r>
              <a:rPr lang="en-US" sz="3000" dirty="0" smtClean="0"/>
              <a:t>The Canadian Pacific Railway is now open - 1890</a:t>
            </a:r>
            <a:endParaRPr lang="en-US" sz="3000" dirty="0"/>
          </a:p>
        </p:txBody>
      </p:sp>
    </p:spTree>
    <p:extLst>
      <p:ext uri="{BB962C8B-B14F-4D97-AF65-F5344CB8AC3E}">
        <p14:creationId xmlns:p14="http://schemas.microsoft.com/office/powerpoint/2010/main" val="38953208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0" name="Slide Number Placeholder 6"/>
          <p:cNvSpPr>
            <a:spLocks noGrp="1"/>
          </p:cNvSpPr>
          <p:nvPr>
            <p:ph type="sldNum" sz="quarter" idx="12"/>
          </p:nvPr>
        </p:nvSpPr>
        <p:spPr>
          <a:noFill/>
        </p:spPr>
        <p:txBody>
          <a:bodyPr/>
          <a:lstStyle/>
          <a:p>
            <a:fld id="{D55B4B1C-39CE-43E6-AECA-4582BD899148}" type="slidenum">
              <a:rPr lang="en-US" smtClean="0"/>
              <a:pPr/>
              <a:t>10</a:t>
            </a:fld>
            <a:endParaRPr lang="en-US"/>
          </a:p>
        </p:txBody>
      </p:sp>
      <p:pic>
        <p:nvPicPr>
          <p:cNvPr id="10" name="Picture 3" descr="nine"/>
          <p:cNvPicPr>
            <a:picLocks noChangeAspect="1" noChangeArrowheads="1"/>
          </p:cNvPicPr>
          <p:nvPr/>
        </p:nvPicPr>
        <p:blipFill>
          <a:blip r:embed="rId2" cstate="print">
            <a:lum bright="-20000"/>
          </a:blip>
          <a:srcRect l="19643" r="9822"/>
          <a:stretch>
            <a:fillRect/>
          </a:stretch>
        </p:blipFill>
        <p:spPr bwMode="auto">
          <a:xfrm>
            <a:off x="73025" y="609600"/>
            <a:ext cx="4575175" cy="4324350"/>
          </a:xfrm>
          <a:prstGeom prst="rect">
            <a:avLst/>
          </a:prstGeom>
          <a:noFill/>
          <a:ln w="9525">
            <a:noFill/>
            <a:miter lim="800000"/>
            <a:headEnd/>
            <a:tailEnd/>
          </a:ln>
        </p:spPr>
      </p:pic>
      <p:sp>
        <p:nvSpPr>
          <p:cNvPr id="5" name="TextBox 4"/>
          <p:cNvSpPr txBox="1"/>
          <p:nvPr/>
        </p:nvSpPr>
        <p:spPr>
          <a:xfrm>
            <a:off x="225425" y="4960203"/>
            <a:ext cx="4194175" cy="830997"/>
          </a:xfrm>
          <a:prstGeom prst="rect">
            <a:avLst/>
          </a:prstGeom>
          <a:noFill/>
        </p:spPr>
        <p:txBody>
          <a:bodyPr wrap="square" rtlCol="0">
            <a:spAutoFit/>
          </a:bodyPr>
          <a:lstStyle/>
          <a:p>
            <a:pPr algn="ctr"/>
            <a:r>
              <a:rPr lang="en-US" dirty="0" smtClean="0"/>
              <a:t>“The </a:t>
            </a:r>
            <a:r>
              <a:rPr lang="en-US" dirty="0" err="1" smtClean="0"/>
              <a:t>Blutcher</a:t>
            </a:r>
            <a:r>
              <a:rPr lang="en-US" dirty="0" smtClean="0"/>
              <a:t> (Stephenson’s Locomotive) is worth 50 horses”</a:t>
            </a: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52400"/>
            <a:ext cx="4124981" cy="4180840"/>
          </a:xfrm>
          <a:prstGeom prst="rect">
            <a:avLst/>
          </a:prstGeom>
        </p:spPr>
      </p:pic>
      <p:sp>
        <p:nvSpPr>
          <p:cNvPr id="14" name="TextBox 13"/>
          <p:cNvSpPr txBox="1"/>
          <p:nvPr/>
        </p:nvSpPr>
        <p:spPr>
          <a:xfrm>
            <a:off x="4790419" y="4876800"/>
            <a:ext cx="4048781" cy="830997"/>
          </a:xfrm>
          <a:prstGeom prst="rect">
            <a:avLst/>
          </a:prstGeom>
          <a:noFill/>
          <a:ln w="25400">
            <a:solidFill>
              <a:schemeClr val="tx1"/>
            </a:solidFill>
          </a:ln>
        </p:spPr>
        <p:txBody>
          <a:bodyPr wrap="square" rtlCol="0">
            <a:spAutoFit/>
          </a:bodyPr>
          <a:lstStyle/>
          <a:p>
            <a:pPr algn="ctr"/>
            <a:r>
              <a:rPr lang="en-US" dirty="0" smtClean="0"/>
              <a:t>Parliament passes Stockton – Darlington Railway act in 1821</a:t>
            </a:r>
            <a:endParaRPr lang="en-US" dirty="0"/>
          </a:p>
        </p:txBody>
      </p:sp>
      <p:sp>
        <p:nvSpPr>
          <p:cNvPr id="15" name="TextBox 14"/>
          <p:cNvSpPr txBox="1"/>
          <p:nvPr/>
        </p:nvSpPr>
        <p:spPr>
          <a:xfrm>
            <a:off x="4572000" y="5817513"/>
            <a:ext cx="4724400" cy="430887"/>
          </a:xfrm>
          <a:prstGeom prst="rect">
            <a:avLst/>
          </a:prstGeom>
          <a:noFill/>
        </p:spPr>
        <p:txBody>
          <a:bodyPr wrap="square" rtlCol="0">
            <a:spAutoFit/>
          </a:bodyPr>
          <a:lstStyle/>
          <a:p>
            <a:r>
              <a:rPr lang="en-US" sz="2200" dirty="0" smtClean="0"/>
              <a:t>George Stephenson hired as consultant</a:t>
            </a:r>
            <a:r>
              <a:rPr lang="en-US" sz="2000" dirty="0" smtClean="0"/>
              <a:t> </a:t>
            </a:r>
            <a:endParaRPr lang="en-US" sz="2000" dirty="0"/>
          </a:p>
        </p:txBody>
      </p:sp>
      <p:sp>
        <p:nvSpPr>
          <p:cNvPr id="16" name="TextBox 15"/>
          <p:cNvSpPr txBox="1"/>
          <p:nvPr/>
        </p:nvSpPr>
        <p:spPr>
          <a:xfrm>
            <a:off x="4648200" y="4343400"/>
            <a:ext cx="4724400" cy="461665"/>
          </a:xfrm>
          <a:prstGeom prst="rect">
            <a:avLst/>
          </a:prstGeom>
          <a:noFill/>
        </p:spPr>
        <p:txBody>
          <a:bodyPr wrap="square" rtlCol="0">
            <a:spAutoFit/>
          </a:bodyPr>
          <a:lstStyle/>
          <a:p>
            <a:r>
              <a:rPr lang="en-US" i="1" dirty="0" smtClean="0"/>
              <a:t>At Private Risk for Public Service</a:t>
            </a:r>
            <a:endParaRPr lang="en-US" i="1" dirty="0"/>
          </a:p>
        </p:txBody>
      </p:sp>
    </p:spTree>
    <p:extLst>
      <p:ext uri="{BB962C8B-B14F-4D97-AF65-F5344CB8AC3E}">
        <p14:creationId xmlns:p14="http://schemas.microsoft.com/office/powerpoint/2010/main" val="11386638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6" descr="cog"/>
          <p:cNvPicPr>
            <a:picLocks noChangeAspect="1" noChangeArrowheads="1"/>
          </p:cNvPicPr>
          <p:nvPr/>
        </p:nvPicPr>
        <p:blipFill>
          <a:blip r:embed="rId2" cstate="print"/>
          <a:srcRect l="5434"/>
          <a:stretch>
            <a:fillRect/>
          </a:stretch>
        </p:blipFill>
        <p:spPr bwMode="auto">
          <a:xfrm>
            <a:off x="4800600" y="700088"/>
            <a:ext cx="4114800" cy="3744912"/>
          </a:xfrm>
          <a:prstGeom prst="rect">
            <a:avLst/>
          </a:prstGeom>
          <a:noFill/>
          <a:ln w="9525">
            <a:noFill/>
            <a:miter lim="800000"/>
            <a:headEnd/>
            <a:tailEnd/>
          </a:ln>
        </p:spPr>
      </p:pic>
      <p:pic>
        <p:nvPicPr>
          <p:cNvPr id="12293" name="Picture 6" descr="cog"/>
          <p:cNvPicPr>
            <a:picLocks noChangeAspect="1" noChangeArrowheads="1"/>
          </p:cNvPicPr>
          <p:nvPr/>
        </p:nvPicPr>
        <p:blipFill>
          <a:blip r:embed="rId2" cstate="print"/>
          <a:srcRect l="37881" t="75008" r="37138" b="17468"/>
          <a:stretch>
            <a:fillRect/>
          </a:stretch>
        </p:blipFill>
        <p:spPr bwMode="auto">
          <a:xfrm>
            <a:off x="4800600" y="4724400"/>
            <a:ext cx="4114800" cy="1066800"/>
          </a:xfrm>
          <a:prstGeom prst="rect">
            <a:avLst/>
          </a:prstGeom>
          <a:noFill/>
          <a:ln w="9525">
            <a:noFill/>
            <a:miter lim="800000"/>
            <a:headEnd/>
            <a:tailEnd/>
          </a:ln>
        </p:spPr>
      </p:pic>
      <p:sp>
        <p:nvSpPr>
          <p:cNvPr id="6" name="Rectangle 5"/>
          <p:cNvSpPr/>
          <p:nvPr/>
        </p:nvSpPr>
        <p:spPr>
          <a:xfrm>
            <a:off x="6200775" y="3562350"/>
            <a:ext cx="1066800" cy="228600"/>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295" name="Slide Number Placeholder 6"/>
          <p:cNvSpPr>
            <a:spLocks noGrp="1"/>
          </p:cNvSpPr>
          <p:nvPr>
            <p:ph type="sldNum" sz="quarter" idx="12"/>
          </p:nvPr>
        </p:nvSpPr>
        <p:spPr>
          <a:noFill/>
        </p:spPr>
        <p:txBody>
          <a:bodyPr/>
          <a:lstStyle/>
          <a:p>
            <a:fld id="{4778A693-2F16-4AEB-88A5-2E8BB13A97A8}" type="slidenum">
              <a:rPr lang="en-US" smtClean="0"/>
              <a:pPr/>
              <a:t>11</a:t>
            </a:fld>
            <a:endParaRPr lang="en-US"/>
          </a:p>
        </p:txBody>
      </p:sp>
      <p:sp>
        <p:nvSpPr>
          <p:cNvPr id="8" name="Rectangle 7"/>
          <p:cNvSpPr/>
          <p:nvPr/>
        </p:nvSpPr>
        <p:spPr>
          <a:xfrm>
            <a:off x="4800600" y="4724400"/>
            <a:ext cx="4114800" cy="1066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0" name="Straight Connector 9"/>
          <p:cNvCxnSpPr/>
          <p:nvPr/>
        </p:nvCxnSpPr>
        <p:spPr>
          <a:xfrm>
            <a:off x="7281863" y="3789363"/>
            <a:ext cx="1633537" cy="9350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0800000" flipV="1">
            <a:off x="4800600" y="3787775"/>
            <a:ext cx="1404938" cy="9366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3" descr="nine"/>
          <p:cNvPicPr>
            <a:picLocks noChangeAspect="1" noChangeArrowheads="1"/>
          </p:cNvPicPr>
          <p:nvPr/>
        </p:nvPicPr>
        <p:blipFill>
          <a:blip r:embed="rId3" cstate="print">
            <a:lum bright="-20000"/>
          </a:blip>
          <a:srcRect l="19643" r="9822"/>
          <a:stretch>
            <a:fillRect/>
          </a:stretch>
        </p:blipFill>
        <p:spPr bwMode="auto">
          <a:xfrm>
            <a:off x="73025" y="609600"/>
            <a:ext cx="4575175" cy="4324350"/>
          </a:xfrm>
          <a:prstGeom prst="rect">
            <a:avLst/>
          </a:prstGeom>
          <a:noFill/>
          <a:ln w="9525">
            <a:noFill/>
            <a:miter lim="800000"/>
            <a:headEnd/>
            <a:tailEnd/>
          </a:ln>
        </p:spPr>
      </p:pic>
      <p:sp>
        <p:nvSpPr>
          <p:cNvPr id="13" name="TextBox 12"/>
          <p:cNvSpPr txBox="1"/>
          <p:nvPr/>
        </p:nvSpPr>
        <p:spPr>
          <a:xfrm>
            <a:off x="225425" y="4960203"/>
            <a:ext cx="4194175" cy="830997"/>
          </a:xfrm>
          <a:prstGeom prst="rect">
            <a:avLst/>
          </a:prstGeom>
          <a:noFill/>
        </p:spPr>
        <p:txBody>
          <a:bodyPr wrap="square" rtlCol="0">
            <a:spAutoFit/>
          </a:bodyPr>
          <a:lstStyle/>
          <a:p>
            <a:pPr algn="ctr"/>
            <a:r>
              <a:rPr lang="en-US" dirty="0" smtClean="0"/>
              <a:t>“The </a:t>
            </a:r>
            <a:r>
              <a:rPr lang="en-US" dirty="0" err="1" smtClean="0"/>
              <a:t>Blutcher</a:t>
            </a:r>
            <a:r>
              <a:rPr lang="en-US" dirty="0" smtClean="0"/>
              <a:t> (Stephenson’s Locomotive) is worth 50 horses”</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7"/>
          <p:cNvGrpSpPr>
            <a:grpSpLocks/>
          </p:cNvGrpSpPr>
          <p:nvPr/>
        </p:nvGrpSpPr>
        <p:grpSpPr bwMode="auto">
          <a:xfrm>
            <a:off x="304800" y="1709738"/>
            <a:ext cx="3962400" cy="3014662"/>
            <a:chOff x="3120" y="807"/>
            <a:chExt cx="2496" cy="1899"/>
          </a:xfrm>
        </p:grpSpPr>
        <p:sp>
          <p:nvSpPr>
            <p:cNvPr id="13319" name="Text Box 3"/>
            <p:cNvSpPr txBox="1">
              <a:spLocks noChangeArrowheads="1"/>
            </p:cNvSpPr>
            <p:nvPr/>
          </p:nvSpPr>
          <p:spPr bwMode="auto">
            <a:xfrm>
              <a:off x="3120" y="807"/>
              <a:ext cx="2352" cy="633"/>
            </a:xfrm>
            <a:prstGeom prst="rect">
              <a:avLst/>
            </a:prstGeom>
            <a:noFill/>
            <a:ln w="9525">
              <a:noFill/>
              <a:miter lim="800000"/>
              <a:headEnd/>
              <a:tailEnd/>
            </a:ln>
          </p:spPr>
          <p:txBody>
            <a:bodyPr>
              <a:spAutoFit/>
            </a:bodyPr>
            <a:lstStyle/>
            <a:p>
              <a:pPr algn="ctr">
                <a:spcBef>
                  <a:spcPct val="50000"/>
                </a:spcBef>
              </a:pPr>
              <a:r>
                <a:rPr lang="en-US"/>
                <a:t>George Stephenson</a:t>
              </a:r>
            </a:p>
            <a:p>
              <a:pPr algn="ctr">
                <a:spcBef>
                  <a:spcPct val="50000"/>
                </a:spcBef>
              </a:pPr>
              <a:r>
                <a:rPr lang="en-US"/>
                <a:t>ENGINEER</a:t>
              </a:r>
            </a:p>
          </p:txBody>
        </p:sp>
        <p:sp>
          <p:nvSpPr>
            <p:cNvPr id="13320" name="Line 5"/>
            <p:cNvSpPr>
              <a:spLocks noChangeShapeType="1"/>
            </p:cNvSpPr>
            <p:nvPr/>
          </p:nvSpPr>
          <p:spPr bwMode="auto">
            <a:xfrm>
              <a:off x="3216" y="1488"/>
              <a:ext cx="2112" cy="0"/>
            </a:xfrm>
            <a:prstGeom prst="line">
              <a:avLst/>
            </a:prstGeom>
            <a:noFill/>
            <a:ln w="9525">
              <a:solidFill>
                <a:schemeClr val="tx1"/>
              </a:solidFill>
              <a:round/>
              <a:headEnd/>
              <a:tailEnd/>
            </a:ln>
          </p:spPr>
          <p:txBody>
            <a:bodyPr/>
            <a:lstStyle/>
            <a:p>
              <a:endParaRPr lang="en-US"/>
            </a:p>
          </p:txBody>
        </p:sp>
        <p:sp>
          <p:nvSpPr>
            <p:cNvPr id="13321" name="Text Box 6"/>
            <p:cNvSpPr txBox="1">
              <a:spLocks noChangeArrowheads="1"/>
            </p:cNvSpPr>
            <p:nvPr/>
          </p:nvSpPr>
          <p:spPr bwMode="auto">
            <a:xfrm>
              <a:off x="3216" y="1728"/>
              <a:ext cx="2400" cy="978"/>
            </a:xfrm>
            <a:prstGeom prst="rect">
              <a:avLst/>
            </a:prstGeom>
            <a:noFill/>
            <a:ln w="9525">
              <a:noFill/>
              <a:miter lim="800000"/>
              <a:headEnd/>
              <a:tailEnd/>
            </a:ln>
          </p:spPr>
          <p:txBody>
            <a:bodyPr>
              <a:spAutoFit/>
            </a:bodyPr>
            <a:lstStyle/>
            <a:p>
              <a:pPr>
                <a:spcBef>
                  <a:spcPct val="50000"/>
                </a:spcBef>
              </a:pPr>
              <a:r>
                <a:rPr lang="en-US"/>
                <a:t>Studied previous works</a:t>
              </a:r>
            </a:p>
            <a:p>
              <a:pPr>
                <a:spcBef>
                  <a:spcPct val="50000"/>
                </a:spcBef>
              </a:pPr>
              <a:r>
                <a:rPr lang="en-US"/>
                <a:t>Made numerical calculations</a:t>
              </a:r>
            </a:p>
            <a:p>
              <a:pPr>
                <a:spcBef>
                  <a:spcPct val="50000"/>
                </a:spcBef>
              </a:pPr>
              <a:r>
                <a:rPr lang="en-US"/>
                <a:t>Performed full scale tests</a:t>
              </a:r>
            </a:p>
          </p:txBody>
        </p:sp>
      </p:grpSp>
      <p:sp>
        <p:nvSpPr>
          <p:cNvPr id="13315" name="Rectangle 13"/>
          <p:cNvSpPr>
            <a:spLocks noChangeArrowheads="1"/>
          </p:cNvSpPr>
          <p:nvPr/>
        </p:nvSpPr>
        <p:spPr bwMode="auto">
          <a:xfrm>
            <a:off x="282575" y="1524000"/>
            <a:ext cx="3962400" cy="3505200"/>
          </a:xfrm>
          <a:prstGeom prst="rect">
            <a:avLst/>
          </a:prstGeom>
          <a:noFill/>
          <a:ln w="38100">
            <a:solidFill>
              <a:schemeClr val="tx1"/>
            </a:solidFill>
            <a:miter lim="800000"/>
            <a:headEnd/>
            <a:tailEnd/>
          </a:ln>
        </p:spPr>
        <p:txBody>
          <a:bodyPr wrap="none" anchor="ctr"/>
          <a:lstStyle/>
          <a:p>
            <a:endParaRPr lang="en-US"/>
          </a:p>
        </p:txBody>
      </p:sp>
      <p:sp>
        <p:nvSpPr>
          <p:cNvPr id="13318" name="Slide Number Placeholder 8"/>
          <p:cNvSpPr>
            <a:spLocks noGrp="1"/>
          </p:cNvSpPr>
          <p:nvPr>
            <p:ph type="sldNum" sz="quarter" idx="12"/>
          </p:nvPr>
        </p:nvSpPr>
        <p:spPr>
          <a:noFill/>
        </p:spPr>
        <p:txBody>
          <a:bodyPr/>
          <a:lstStyle/>
          <a:p>
            <a:fld id="{E774B663-2EE0-428E-89D0-3D510618BDF2}" type="slidenum">
              <a:rPr lang="en-US" smtClean="0"/>
              <a:pPr/>
              <a:t>12</a:t>
            </a:fld>
            <a:endParaRPr lang="en-US"/>
          </a:p>
        </p:txBody>
      </p:sp>
      <p:pic>
        <p:nvPicPr>
          <p:cNvPr id="10" name="Picture 6" descr="cog"/>
          <p:cNvPicPr>
            <a:picLocks noChangeAspect="1" noChangeArrowheads="1"/>
          </p:cNvPicPr>
          <p:nvPr/>
        </p:nvPicPr>
        <p:blipFill>
          <a:blip r:embed="rId3" cstate="print"/>
          <a:srcRect l="5434"/>
          <a:stretch>
            <a:fillRect/>
          </a:stretch>
        </p:blipFill>
        <p:spPr bwMode="auto">
          <a:xfrm>
            <a:off x="4800600" y="700088"/>
            <a:ext cx="4114800" cy="3744912"/>
          </a:xfrm>
          <a:prstGeom prst="rect">
            <a:avLst/>
          </a:prstGeom>
          <a:noFill/>
          <a:ln w="9525">
            <a:noFill/>
            <a:miter lim="800000"/>
            <a:headEnd/>
            <a:tailEnd/>
          </a:ln>
        </p:spPr>
      </p:pic>
      <p:pic>
        <p:nvPicPr>
          <p:cNvPr id="11" name="Picture 6" descr="cog"/>
          <p:cNvPicPr>
            <a:picLocks noChangeAspect="1" noChangeArrowheads="1"/>
          </p:cNvPicPr>
          <p:nvPr/>
        </p:nvPicPr>
        <p:blipFill>
          <a:blip r:embed="rId3" cstate="print"/>
          <a:srcRect l="37881" t="75008" r="37138" b="17468"/>
          <a:stretch>
            <a:fillRect/>
          </a:stretch>
        </p:blipFill>
        <p:spPr bwMode="auto">
          <a:xfrm>
            <a:off x="4800600" y="4724400"/>
            <a:ext cx="4114800" cy="1066800"/>
          </a:xfrm>
          <a:prstGeom prst="rect">
            <a:avLst/>
          </a:prstGeom>
          <a:noFill/>
          <a:ln w="9525">
            <a:noFill/>
            <a:miter lim="800000"/>
            <a:headEnd/>
            <a:tailEnd/>
          </a:ln>
        </p:spPr>
      </p:pic>
      <p:sp>
        <p:nvSpPr>
          <p:cNvPr id="12" name="Rectangle 11"/>
          <p:cNvSpPr/>
          <p:nvPr/>
        </p:nvSpPr>
        <p:spPr>
          <a:xfrm>
            <a:off x="6200775" y="3562350"/>
            <a:ext cx="1066800" cy="228600"/>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4800600" y="4724400"/>
            <a:ext cx="4114800" cy="1066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7281863" y="3789363"/>
            <a:ext cx="1633537" cy="9350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flipV="1">
            <a:off x="4800600" y="3787775"/>
            <a:ext cx="1404938" cy="9366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17"/>
          <p:cNvGrpSpPr>
            <a:grpSpLocks/>
          </p:cNvGrpSpPr>
          <p:nvPr/>
        </p:nvGrpSpPr>
        <p:grpSpPr bwMode="auto">
          <a:xfrm>
            <a:off x="304800" y="1709738"/>
            <a:ext cx="3962400" cy="3014662"/>
            <a:chOff x="3120" y="807"/>
            <a:chExt cx="2496" cy="1899"/>
          </a:xfrm>
        </p:grpSpPr>
        <p:sp>
          <p:nvSpPr>
            <p:cNvPr id="15368" name="Text Box 18"/>
            <p:cNvSpPr txBox="1">
              <a:spLocks noChangeArrowheads="1"/>
            </p:cNvSpPr>
            <p:nvPr/>
          </p:nvSpPr>
          <p:spPr bwMode="auto">
            <a:xfrm>
              <a:off x="3120" y="807"/>
              <a:ext cx="2352" cy="633"/>
            </a:xfrm>
            <a:prstGeom prst="rect">
              <a:avLst/>
            </a:prstGeom>
            <a:noFill/>
            <a:ln w="9525">
              <a:noFill/>
              <a:miter lim="800000"/>
              <a:headEnd/>
              <a:tailEnd/>
            </a:ln>
          </p:spPr>
          <p:txBody>
            <a:bodyPr>
              <a:spAutoFit/>
            </a:bodyPr>
            <a:lstStyle/>
            <a:p>
              <a:pPr algn="ctr">
                <a:spcBef>
                  <a:spcPct val="50000"/>
                </a:spcBef>
              </a:pPr>
              <a:r>
                <a:rPr lang="en-US"/>
                <a:t>George Stephenson</a:t>
              </a:r>
            </a:p>
            <a:p>
              <a:pPr algn="ctr">
                <a:spcBef>
                  <a:spcPct val="50000"/>
                </a:spcBef>
              </a:pPr>
              <a:r>
                <a:rPr lang="en-US"/>
                <a:t>ENGINEER</a:t>
              </a:r>
            </a:p>
          </p:txBody>
        </p:sp>
        <p:sp>
          <p:nvSpPr>
            <p:cNvPr id="15369" name="Line 19"/>
            <p:cNvSpPr>
              <a:spLocks noChangeShapeType="1"/>
            </p:cNvSpPr>
            <p:nvPr/>
          </p:nvSpPr>
          <p:spPr bwMode="auto">
            <a:xfrm>
              <a:off x="3216" y="1488"/>
              <a:ext cx="2112" cy="0"/>
            </a:xfrm>
            <a:prstGeom prst="line">
              <a:avLst/>
            </a:prstGeom>
            <a:noFill/>
            <a:ln w="9525">
              <a:solidFill>
                <a:schemeClr val="tx1"/>
              </a:solidFill>
              <a:round/>
              <a:headEnd/>
              <a:tailEnd/>
            </a:ln>
          </p:spPr>
          <p:txBody>
            <a:bodyPr/>
            <a:lstStyle/>
            <a:p>
              <a:endParaRPr lang="en-US"/>
            </a:p>
          </p:txBody>
        </p:sp>
        <p:sp>
          <p:nvSpPr>
            <p:cNvPr id="15370" name="Text Box 20"/>
            <p:cNvSpPr txBox="1">
              <a:spLocks noChangeArrowheads="1"/>
            </p:cNvSpPr>
            <p:nvPr/>
          </p:nvSpPr>
          <p:spPr bwMode="auto">
            <a:xfrm>
              <a:off x="3216" y="1728"/>
              <a:ext cx="2400" cy="978"/>
            </a:xfrm>
            <a:prstGeom prst="rect">
              <a:avLst/>
            </a:prstGeom>
            <a:noFill/>
            <a:ln w="9525">
              <a:noFill/>
              <a:miter lim="800000"/>
              <a:headEnd/>
              <a:tailEnd/>
            </a:ln>
          </p:spPr>
          <p:txBody>
            <a:bodyPr>
              <a:spAutoFit/>
            </a:bodyPr>
            <a:lstStyle/>
            <a:p>
              <a:pPr>
                <a:spcBef>
                  <a:spcPct val="50000"/>
                </a:spcBef>
              </a:pPr>
              <a:r>
                <a:rPr lang="en-US"/>
                <a:t>Studied previous works</a:t>
              </a:r>
            </a:p>
            <a:p>
              <a:pPr>
                <a:spcBef>
                  <a:spcPct val="50000"/>
                </a:spcBef>
              </a:pPr>
              <a:r>
                <a:rPr lang="en-US"/>
                <a:t>Made numerical calculations</a:t>
              </a:r>
            </a:p>
            <a:p>
              <a:pPr>
                <a:spcBef>
                  <a:spcPct val="50000"/>
                </a:spcBef>
              </a:pPr>
              <a:r>
                <a:rPr lang="en-US"/>
                <a:t>Performed full scale tests</a:t>
              </a:r>
            </a:p>
          </p:txBody>
        </p:sp>
      </p:grpSp>
      <p:pic>
        <p:nvPicPr>
          <p:cNvPr id="15363" name="Picture 16" descr="six"/>
          <p:cNvPicPr>
            <a:picLocks noChangeAspect="1" noChangeArrowheads="1"/>
          </p:cNvPicPr>
          <p:nvPr/>
        </p:nvPicPr>
        <p:blipFill>
          <a:blip r:embed="rId2" cstate="print">
            <a:lum contrast="12000"/>
          </a:blip>
          <a:srcRect l="4962" t="24753" r="3847" b="25075"/>
          <a:stretch>
            <a:fillRect/>
          </a:stretch>
        </p:blipFill>
        <p:spPr bwMode="auto">
          <a:xfrm>
            <a:off x="4495800" y="2971800"/>
            <a:ext cx="4572000" cy="1676400"/>
          </a:xfrm>
          <a:prstGeom prst="rect">
            <a:avLst/>
          </a:prstGeom>
          <a:noFill/>
          <a:ln w="9525">
            <a:noFill/>
            <a:miter lim="800000"/>
            <a:headEnd/>
            <a:tailEnd/>
          </a:ln>
        </p:spPr>
      </p:pic>
      <p:sp>
        <p:nvSpPr>
          <p:cNvPr id="15365" name="Rectangle 24"/>
          <p:cNvSpPr>
            <a:spLocks noChangeArrowheads="1"/>
          </p:cNvSpPr>
          <p:nvPr/>
        </p:nvSpPr>
        <p:spPr bwMode="auto">
          <a:xfrm>
            <a:off x="282575" y="1524000"/>
            <a:ext cx="3962400" cy="3505200"/>
          </a:xfrm>
          <a:prstGeom prst="rect">
            <a:avLst/>
          </a:prstGeom>
          <a:noFill/>
          <a:ln w="38100">
            <a:solidFill>
              <a:schemeClr val="tx1"/>
            </a:solidFill>
            <a:miter lim="800000"/>
            <a:headEnd/>
            <a:tailEnd/>
          </a:ln>
        </p:spPr>
        <p:txBody>
          <a:bodyPr wrap="none" anchor="ctr"/>
          <a:lstStyle/>
          <a:p>
            <a:endParaRPr lang="en-US"/>
          </a:p>
        </p:txBody>
      </p:sp>
      <p:sp>
        <p:nvSpPr>
          <p:cNvPr id="15366" name="Slide Number Placeholder 8"/>
          <p:cNvSpPr>
            <a:spLocks noGrp="1"/>
          </p:cNvSpPr>
          <p:nvPr>
            <p:ph type="sldNum" sz="quarter" idx="12"/>
          </p:nvPr>
        </p:nvSpPr>
        <p:spPr>
          <a:noFill/>
        </p:spPr>
        <p:txBody>
          <a:bodyPr/>
          <a:lstStyle/>
          <a:p>
            <a:fld id="{C6D86BB1-F79B-40F7-9913-42F158C902C4}" type="slidenum">
              <a:rPr lang="en-US" smtClean="0"/>
              <a:pPr/>
              <a:t>13</a:t>
            </a:fld>
            <a:endParaRPr lang="en-US"/>
          </a:p>
        </p:txBody>
      </p:sp>
      <p:pic>
        <p:nvPicPr>
          <p:cNvPr id="11" name="Picture 6" descr="five"/>
          <p:cNvPicPr>
            <a:picLocks noChangeAspect="1" noChangeArrowheads="1"/>
          </p:cNvPicPr>
          <p:nvPr/>
        </p:nvPicPr>
        <p:blipFill>
          <a:blip r:embed="rId3" cstate="print">
            <a:lum bright="-10000" contrast="12000"/>
          </a:blip>
          <a:srcRect t="14754" b="9016"/>
          <a:stretch>
            <a:fillRect/>
          </a:stretch>
        </p:blipFill>
        <p:spPr bwMode="auto">
          <a:xfrm>
            <a:off x="4495800" y="152400"/>
            <a:ext cx="4648200" cy="2362200"/>
          </a:xfrm>
          <a:prstGeom prst="rect">
            <a:avLst/>
          </a:prstGeom>
          <a:noFill/>
          <a:ln w="9525">
            <a:noFill/>
            <a:miter lim="800000"/>
            <a:headEnd/>
            <a:tailEnd/>
          </a:ln>
        </p:spPr>
      </p:pic>
      <p:sp>
        <p:nvSpPr>
          <p:cNvPr id="12" name="TextBox 8"/>
          <p:cNvSpPr txBox="1">
            <a:spLocks noChangeArrowheads="1"/>
          </p:cNvSpPr>
          <p:nvPr/>
        </p:nvSpPr>
        <p:spPr bwMode="auto">
          <a:xfrm>
            <a:off x="4572000" y="2509837"/>
            <a:ext cx="4495800" cy="461963"/>
          </a:xfrm>
          <a:prstGeom prst="rect">
            <a:avLst/>
          </a:prstGeom>
          <a:noFill/>
          <a:ln w="9525">
            <a:noFill/>
            <a:miter lim="800000"/>
            <a:headEnd/>
            <a:tailEnd/>
          </a:ln>
        </p:spPr>
        <p:txBody>
          <a:bodyPr>
            <a:spAutoFit/>
          </a:bodyPr>
          <a:lstStyle/>
          <a:p>
            <a:r>
              <a:rPr lang="en-US" dirty="0"/>
              <a:t>Charles Sheeler’s “Rolling Power”</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a:grpSpLocks/>
          </p:cNvGrpSpPr>
          <p:nvPr/>
        </p:nvGrpSpPr>
        <p:grpSpPr bwMode="auto">
          <a:xfrm>
            <a:off x="304800" y="1709738"/>
            <a:ext cx="3962400" cy="3014662"/>
            <a:chOff x="3120" y="807"/>
            <a:chExt cx="2496" cy="1899"/>
          </a:xfrm>
        </p:grpSpPr>
        <p:sp>
          <p:nvSpPr>
            <p:cNvPr id="15368" name="Text Box 18"/>
            <p:cNvSpPr txBox="1">
              <a:spLocks noChangeArrowheads="1"/>
            </p:cNvSpPr>
            <p:nvPr/>
          </p:nvSpPr>
          <p:spPr bwMode="auto">
            <a:xfrm>
              <a:off x="3120" y="807"/>
              <a:ext cx="2352" cy="633"/>
            </a:xfrm>
            <a:prstGeom prst="rect">
              <a:avLst/>
            </a:prstGeom>
            <a:noFill/>
            <a:ln w="9525">
              <a:noFill/>
              <a:miter lim="800000"/>
              <a:headEnd/>
              <a:tailEnd/>
            </a:ln>
          </p:spPr>
          <p:txBody>
            <a:bodyPr>
              <a:spAutoFit/>
            </a:bodyPr>
            <a:lstStyle/>
            <a:p>
              <a:pPr algn="ctr">
                <a:spcBef>
                  <a:spcPct val="50000"/>
                </a:spcBef>
              </a:pPr>
              <a:r>
                <a:rPr lang="en-US"/>
                <a:t>George Stephenson</a:t>
              </a:r>
            </a:p>
            <a:p>
              <a:pPr algn="ctr">
                <a:spcBef>
                  <a:spcPct val="50000"/>
                </a:spcBef>
              </a:pPr>
              <a:r>
                <a:rPr lang="en-US"/>
                <a:t>ENGINEER</a:t>
              </a:r>
            </a:p>
          </p:txBody>
        </p:sp>
        <p:sp>
          <p:nvSpPr>
            <p:cNvPr id="15369" name="Line 19"/>
            <p:cNvSpPr>
              <a:spLocks noChangeShapeType="1"/>
            </p:cNvSpPr>
            <p:nvPr/>
          </p:nvSpPr>
          <p:spPr bwMode="auto">
            <a:xfrm>
              <a:off x="3216" y="1488"/>
              <a:ext cx="2112" cy="0"/>
            </a:xfrm>
            <a:prstGeom prst="line">
              <a:avLst/>
            </a:prstGeom>
            <a:noFill/>
            <a:ln w="9525">
              <a:solidFill>
                <a:schemeClr val="tx1"/>
              </a:solidFill>
              <a:round/>
              <a:headEnd/>
              <a:tailEnd/>
            </a:ln>
          </p:spPr>
          <p:txBody>
            <a:bodyPr/>
            <a:lstStyle/>
            <a:p>
              <a:endParaRPr lang="en-US"/>
            </a:p>
          </p:txBody>
        </p:sp>
        <p:sp>
          <p:nvSpPr>
            <p:cNvPr id="15370" name="Text Box 20"/>
            <p:cNvSpPr txBox="1">
              <a:spLocks noChangeArrowheads="1"/>
            </p:cNvSpPr>
            <p:nvPr/>
          </p:nvSpPr>
          <p:spPr bwMode="auto">
            <a:xfrm>
              <a:off x="3216" y="1728"/>
              <a:ext cx="2400" cy="978"/>
            </a:xfrm>
            <a:prstGeom prst="rect">
              <a:avLst/>
            </a:prstGeom>
            <a:noFill/>
            <a:ln w="9525">
              <a:noFill/>
              <a:miter lim="800000"/>
              <a:headEnd/>
              <a:tailEnd/>
            </a:ln>
          </p:spPr>
          <p:txBody>
            <a:bodyPr>
              <a:spAutoFit/>
            </a:bodyPr>
            <a:lstStyle/>
            <a:p>
              <a:pPr>
                <a:spcBef>
                  <a:spcPct val="50000"/>
                </a:spcBef>
              </a:pPr>
              <a:r>
                <a:rPr lang="en-US"/>
                <a:t>Studied previous works</a:t>
              </a:r>
            </a:p>
            <a:p>
              <a:pPr>
                <a:spcBef>
                  <a:spcPct val="50000"/>
                </a:spcBef>
              </a:pPr>
              <a:r>
                <a:rPr lang="en-US"/>
                <a:t>Made numerical calculations</a:t>
              </a:r>
            </a:p>
            <a:p>
              <a:pPr>
                <a:spcBef>
                  <a:spcPct val="50000"/>
                </a:spcBef>
              </a:pPr>
              <a:r>
                <a:rPr lang="en-US"/>
                <a:t>Performed full scale tests</a:t>
              </a:r>
            </a:p>
          </p:txBody>
        </p:sp>
      </p:grpSp>
      <p:pic>
        <p:nvPicPr>
          <p:cNvPr id="15363" name="Picture 16" descr="six"/>
          <p:cNvPicPr>
            <a:picLocks noChangeAspect="1" noChangeArrowheads="1"/>
          </p:cNvPicPr>
          <p:nvPr/>
        </p:nvPicPr>
        <p:blipFill>
          <a:blip r:embed="rId2" cstate="print">
            <a:lum contrast="12000"/>
          </a:blip>
          <a:srcRect l="4962" t="24753" r="3847" b="25075"/>
          <a:stretch>
            <a:fillRect/>
          </a:stretch>
        </p:blipFill>
        <p:spPr bwMode="auto">
          <a:xfrm>
            <a:off x="4495800" y="2971800"/>
            <a:ext cx="4572000" cy="1676400"/>
          </a:xfrm>
          <a:prstGeom prst="rect">
            <a:avLst/>
          </a:prstGeom>
          <a:noFill/>
          <a:ln w="9525">
            <a:noFill/>
            <a:miter lim="800000"/>
            <a:headEnd/>
            <a:tailEnd/>
          </a:ln>
        </p:spPr>
      </p:pic>
      <p:sp>
        <p:nvSpPr>
          <p:cNvPr id="15365" name="Rectangle 24"/>
          <p:cNvSpPr>
            <a:spLocks noChangeArrowheads="1"/>
          </p:cNvSpPr>
          <p:nvPr/>
        </p:nvSpPr>
        <p:spPr bwMode="auto">
          <a:xfrm>
            <a:off x="282575" y="1524000"/>
            <a:ext cx="3962400" cy="3505200"/>
          </a:xfrm>
          <a:prstGeom prst="rect">
            <a:avLst/>
          </a:prstGeom>
          <a:noFill/>
          <a:ln w="38100">
            <a:solidFill>
              <a:schemeClr val="tx1"/>
            </a:solidFill>
            <a:miter lim="800000"/>
            <a:headEnd/>
            <a:tailEnd/>
          </a:ln>
        </p:spPr>
        <p:txBody>
          <a:bodyPr wrap="none" anchor="ctr"/>
          <a:lstStyle/>
          <a:p>
            <a:endParaRPr lang="en-US"/>
          </a:p>
        </p:txBody>
      </p:sp>
      <p:sp>
        <p:nvSpPr>
          <p:cNvPr id="15366" name="Slide Number Placeholder 8"/>
          <p:cNvSpPr>
            <a:spLocks noGrp="1"/>
          </p:cNvSpPr>
          <p:nvPr>
            <p:ph type="sldNum" sz="quarter" idx="12"/>
          </p:nvPr>
        </p:nvSpPr>
        <p:spPr>
          <a:noFill/>
        </p:spPr>
        <p:txBody>
          <a:bodyPr/>
          <a:lstStyle/>
          <a:p>
            <a:fld id="{C6D86BB1-F79B-40F7-9913-42F158C902C4}" type="slidenum">
              <a:rPr lang="en-US" smtClean="0"/>
              <a:pPr/>
              <a:t>14</a:t>
            </a:fld>
            <a:endParaRPr lang="en-US"/>
          </a:p>
        </p:txBody>
      </p:sp>
      <p:pic>
        <p:nvPicPr>
          <p:cNvPr id="11" name="Picture 6" descr="five"/>
          <p:cNvPicPr>
            <a:picLocks noChangeAspect="1" noChangeArrowheads="1"/>
          </p:cNvPicPr>
          <p:nvPr/>
        </p:nvPicPr>
        <p:blipFill>
          <a:blip r:embed="rId3" cstate="print">
            <a:lum bright="-10000" contrast="12000"/>
          </a:blip>
          <a:srcRect t="14754" b="9016"/>
          <a:stretch>
            <a:fillRect/>
          </a:stretch>
        </p:blipFill>
        <p:spPr bwMode="auto">
          <a:xfrm>
            <a:off x="4495800" y="152400"/>
            <a:ext cx="4648200" cy="2362200"/>
          </a:xfrm>
          <a:prstGeom prst="rect">
            <a:avLst/>
          </a:prstGeom>
          <a:noFill/>
          <a:ln w="9525">
            <a:noFill/>
            <a:miter lim="800000"/>
            <a:headEnd/>
            <a:tailEnd/>
          </a:ln>
        </p:spPr>
      </p:pic>
      <p:sp>
        <p:nvSpPr>
          <p:cNvPr id="12" name="TextBox 8"/>
          <p:cNvSpPr txBox="1">
            <a:spLocks noChangeArrowheads="1"/>
          </p:cNvSpPr>
          <p:nvPr/>
        </p:nvSpPr>
        <p:spPr bwMode="auto">
          <a:xfrm>
            <a:off x="4572000" y="2509837"/>
            <a:ext cx="4495800" cy="461963"/>
          </a:xfrm>
          <a:prstGeom prst="rect">
            <a:avLst/>
          </a:prstGeom>
          <a:noFill/>
          <a:ln w="9525">
            <a:noFill/>
            <a:miter lim="800000"/>
            <a:headEnd/>
            <a:tailEnd/>
          </a:ln>
        </p:spPr>
        <p:txBody>
          <a:bodyPr>
            <a:spAutoFit/>
          </a:bodyPr>
          <a:lstStyle/>
          <a:p>
            <a:r>
              <a:rPr lang="en-US" dirty="0"/>
              <a:t>Charles Sheeler’s “Rolling Power”</a:t>
            </a:r>
          </a:p>
        </p:txBody>
      </p:sp>
      <p:pic>
        <p:nvPicPr>
          <p:cNvPr id="13" name="Picture 12" descr="Walschaerts_motion.gif"/>
          <p:cNvPicPr>
            <a:picLocks noChangeAspect="1"/>
          </p:cNvPicPr>
          <p:nvPr/>
        </p:nvPicPr>
        <p:blipFill>
          <a:blip r:embed="rId4" cstate="print"/>
          <a:stretch>
            <a:fillRect/>
          </a:stretch>
        </p:blipFill>
        <p:spPr>
          <a:xfrm>
            <a:off x="4648200" y="4805180"/>
            <a:ext cx="4467225" cy="136702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descr="eleven"/>
          <p:cNvPicPr>
            <a:picLocks noChangeAspect="1" noChangeArrowheads="1"/>
          </p:cNvPicPr>
          <p:nvPr/>
        </p:nvPicPr>
        <p:blipFill>
          <a:blip r:embed="rId3" cstate="print"/>
          <a:srcRect l="9822" r="5060"/>
          <a:stretch>
            <a:fillRect/>
          </a:stretch>
        </p:blipFill>
        <p:spPr bwMode="auto">
          <a:xfrm>
            <a:off x="152400" y="1555750"/>
            <a:ext cx="4335463" cy="3397250"/>
          </a:xfrm>
          <a:prstGeom prst="rect">
            <a:avLst/>
          </a:prstGeom>
          <a:noFill/>
          <a:ln w="9525">
            <a:noFill/>
            <a:miter lim="800000"/>
            <a:headEnd/>
            <a:tailEnd/>
          </a:ln>
        </p:spPr>
      </p:pic>
      <p:sp>
        <p:nvSpPr>
          <p:cNvPr id="16389" name="Text Box 14"/>
          <p:cNvSpPr txBox="1">
            <a:spLocks noChangeArrowheads="1"/>
          </p:cNvSpPr>
          <p:nvPr/>
        </p:nvSpPr>
        <p:spPr bwMode="auto">
          <a:xfrm>
            <a:off x="381000" y="4953000"/>
            <a:ext cx="3810000" cy="430887"/>
          </a:xfrm>
          <a:prstGeom prst="rect">
            <a:avLst/>
          </a:prstGeom>
          <a:noFill/>
          <a:ln w="9525">
            <a:noFill/>
            <a:miter lim="800000"/>
            <a:headEnd/>
            <a:tailEnd/>
          </a:ln>
        </p:spPr>
        <p:txBody>
          <a:bodyPr wrap="square">
            <a:spAutoFit/>
          </a:bodyPr>
          <a:lstStyle/>
          <a:p>
            <a:pPr>
              <a:spcBef>
                <a:spcPct val="50000"/>
              </a:spcBef>
            </a:pPr>
            <a:r>
              <a:rPr lang="en-US" sz="2200" dirty="0"/>
              <a:t>Darlington to Stockton-on-Tees</a:t>
            </a:r>
          </a:p>
        </p:txBody>
      </p:sp>
      <p:sp>
        <p:nvSpPr>
          <p:cNvPr id="16390" name="Slide Number Placeholder 5"/>
          <p:cNvSpPr>
            <a:spLocks noGrp="1"/>
          </p:cNvSpPr>
          <p:nvPr>
            <p:ph type="sldNum" sz="quarter" idx="12"/>
          </p:nvPr>
        </p:nvSpPr>
        <p:spPr>
          <a:noFill/>
        </p:spPr>
        <p:txBody>
          <a:bodyPr/>
          <a:lstStyle/>
          <a:p>
            <a:fld id="{5049FE3B-84FB-404D-8515-167CB9FC0E59}" type="slidenum">
              <a:rPr lang="en-US" smtClean="0"/>
              <a:pPr/>
              <a:t>15</a:t>
            </a:fld>
            <a:endParaRPr lang="en-US"/>
          </a:p>
        </p:txBody>
      </p:sp>
      <p:sp>
        <p:nvSpPr>
          <p:cNvPr id="16392" name="TextBox 7"/>
          <p:cNvSpPr txBox="1">
            <a:spLocks noChangeArrowheads="1"/>
          </p:cNvSpPr>
          <p:nvPr/>
        </p:nvSpPr>
        <p:spPr bwMode="auto">
          <a:xfrm>
            <a:off x="609600" y="5437188"/>
            <a:ext cx="3352800" cy="430212"/>
          </a:xfrm>
          <a:prstGeom prst="rect">
            <a:avLst/>
          </a:prstGeom>
          <a:noFill/>
          <a:ln w="9525">
            <a:noFill/>
            <a:miter lim="800000"/>
            <a:headEnd/>
            <a:tailEnd/>
          </a:ln>
        </p:spPr>
        <p:txBody>
          <a:bodyPr>
            <a:spAutoFit/>
          </a:bodyPr>
          <a:lstStyle/>
          <a:p>
            <a:r>
              <a:rPr lang="en-US" sz="2200" dirty="0"/>
              <a:t>“The First Public Railway”</a:t>
            </a:r>
          </a:p>
        </p:txBody>
      </p:sp>
      <p:pic>
        <p:nvPicPr>
          <p:cNvPr id="9" name="Picture 16" descr="six"/>
          <p:cNvPicPr>
            <a:picLocks noChangeAspect="1" noChangeArrowheads="1"/>
          </p:cNvPicPr>
          <p:nvPr/>
        </p:nvPicPr>
        <p:blipFill>
          <a:blip r:embed="rId4" cstate="print">
            <a:lum contrast="12000"/>
          </a:blip>
          <a:srcRect l="4962" t="24753" r="3847" b="25075"/>
          <a:stretch>
            <a:fillRect/>
          </a:stretch>
        </p:blipFill>
        <p:spPr bwMode="auto">
          <a:xfrm>
            <a:off x="4495800" y="2971800"/>
            <a:ext cx="4572000" cy="1676400"/>
          </a:xfrm>
          <a:prstGeom prst="rect">
            <a:avLst/>
          </a:prstGeom>
          <a:noFill/>
          <a:ln w="9525">
            <a:noFill/>
            <a:miter lim="800000"/>
            <a:headEnd/>
            <a:tailEnd/>
          </a:ln>
        </p:spPr>
      </p:pic>
      <p:pic>
        <p:nvPicPr>
          <p:cNvPr id="10" name="Picture 6" descr="five"/>
          <p:cNvPicPr>
            <a:picLocks noChangeAspect="1" noChangeArrowheads="1"/>
          </p:cNvPicPr>
          <p:nvPr/>
        </p:nvPicPr>
        <p:blipFill>
          <a:blip r:embed="rId5" cstate="print">
            <a:lum bright="-10000" contrast="12000"/>
          </a:blip>
          <a:srcRect t="14754" b="9016"/>
          <a:stretch>
            <a:fillRect/>
          </a:stretch>
        </p:blipFill>
        <p:spPr bwMode="auto">
          <a:xfrm>
            <a:off x="4495800" y="152400"/>
            <a:ext cx="4648200" cy="2362200"/>
          </a:xfrm>
          <a:prstGeom prst="rect">
            <a:avLst/>
          </a:prstGeom>
          <a:noFill/>
          <a:ln w="9525">
            <a:noFill/>
            <a:miter lim="800000"/>
            <a:headEnd/>
            <a:tailEnd/>
          </a:ln>
        </p:spPr>
      </p:pic>
      <p:sp>
        <p:nvSpPr>
          <p:cNvPr id="11" name="TextBox 8"/>
          <p:cNvSpPr txBox="1">
            <a:spLocks noChangeArrowheads="1"/>
          </p:cNvSpPr>
          <p:nvPr/>
        </p:nvSpPr>
        <p:spPr bwMode="auto">
          <a:xfrm>
            <a:off x="4572000" y="2509837"/>
            <a:ext cx="4495800" cy="461963"/>
          </a:xfrm>
          <a:prstGeom prst="rect">
            <a:avLst/>
          </a:prstGeom>
          <a:noFill/>
          <a:ln w="9525">
            <a:noFill/>
            <a:miter lim="800000"/>
            <a:headEnd/>
            <a:tailEnd/>
          </a:ln>
        </p:spPr>
        <p:txBody>
          <a:bodyPr>
            <a:spAutoFit/>
          </a:bodyPr>
          <a:lstStyle/>
          <a:p>
            <a:r>
              <a:rPr lang="en-US" dirty="0"/>
              <a:t>Charles Sheeler’s “Rolling Power”</a:t>
            </a:r>
          </a:p>
        </p:txBody>
      </p:sp>
      <p:pic>
        <p:nvPicPr>
          <p:cNvPr id="12" name="Picture 11" descr="Walschaerts_motion.gif"/>
          <p:cNvPicPr>
            <a:picLocks noChangeAspect="1"/>
          </p:cNvPicPr>
          <p:nvPr/>
        </p:nvPicPr>
        <p:blipFill>
          <a:blip r:embed="rId6" cstate="print"/>
          <a:stretch>
            <a:fillRect/>
          </a:stretch>
        </p:blipFill>
        <p:spPr>
          <a:xfrm>
            <a:off x="4648200" y="4805180"/>
            <a:ext cx="4467225" cy="1367020"/>
          </a:xfrm>
          <a:prstGeom prst="rect">
            <a:avLst/>
          </a:prstGeom>
        </p:spPr>
      </p:pic>
      <p:sp>
        <p:nvSpPr>
          <p:cNvPr id="2" name="TextBox 1">
            <a:extLst>
              <a:ext uri="{FF2B5EF4-FFF2-40B4-BE49-F238E27FC236}">
                <a16:creationId xmlns:a16="http://schemas.microsoft.com/office/drawing/2014/main" id="{31409540-6E63-C331-2550-E8494E6EE1BE}"/>
              </a:ext>
            </a:extLst>
          </p:cNvPr>
          <p:cNvSpPr txBox="1"/>
          <p:nvPr/>
        </p:nvSpPr>
        <p:spPr>
          <a:xfrm>
            <a:off x="990600" y="609600"/>
            <a:ext cx="2743200" cy="461665"/>
          </a:xfrm>
          <a:prstGeom prst="rect">
            <a:avLst/>
          </a:prstGeom>
          <a:noFill/>
        </p:spPr>
        <p:txBody>
          <a:bodyPr wrap="square" rtlCol="0">
            <a:spAutoFit/>
          </a:bodyPr>
          <a:lstStyle/>
          <a:p>
            <a:r>
              <a:rPr lang="en-US" dirty="0"/>
              <a:t>George Stephenson</a:t>
            </a:r>
          </a:p>
        </p:txBody>
      </p:sp>
      <p:cxnSp>
        <p:nvCxnSpPr>
          <p:cNvPr id="3" name="Straight Arrow Connector 2">
            <a:extLst>
              <a:ext uri="{FF2B5EF4-FFF2-40B4-BE49-F238E27FC236}">
                <a16:creationId xmlns:a16="http://schemas.microsoft.com/office/drawing/2014/main" id="{DA00F6B0-9B8A-F156-B367-F6C4D4D15F6D}"/>
              </a:ext>
            </a:extLst>
          </p:cNvPr>
          <p:cNvCxnSpPr/>
          <p:nvPr/>
        </p:nvCxnSpPr>
        <p:spPr>
          <a:xfrm>
            <a:off x="2362200" y="1135797"/>
            <a:ext cx="0" cy="1455003"/>
          </a:xfrm>
          <a:prstGeom prst="straightConnector1">
            <a:avLst/>
          </a:prstGeom>
          <a:ln w="5080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TextBox 7">
            <a:extLst>
              <a:ext uri="{FF2B5EF4-FFF2-40B4-BE49-F238E27FC236}">
                <a16:creationId xmlns:a16="http://schemas.microsoft.com/office/drawing/2014/main" id="{74384315-4B19-8487-3859-1BCDCDA849B8}"/>
              </a:ext>
            </a:extLst>
          </p:cNvPr>
          <p:cNvSpPr txBox="1">
            <a:spLocks noChangeArrowheads="1"/>
          </p:cNvSpPr>
          <p:nvPr/>
        </p:nvSpPr>
        <p:spPr bwMode="auto">
          <a:xfrm>
            <a:off x="152400" y="5893713"/>
            <a:ext cx="4191000" cy="430887"/>
          </a:xfrm>
          <a:prstGeom prst="rect">
            <a:avLst/>
          </a:prstGeom>
          <a:noFill/>
          <a:ln w="9525">
            <a:noFill/>
            <a:miter lim="800000"/>
            <a:headEnd/>
            <a:tailEnd/>
          </a:ln>
        </p:spPr>
        <p:txBody>
          <a:bodyPr wrap="square">
            <a:spAutoFit/>
          </a:bodyPr>
          <a:lstStyle/>
          <a:p>
            <a:r>
              <a:rPr lang="en-US" sz="2200" dirty="0"/>
              <a:t>Coal </a:t>
            </a:r>
            <a:r>
              <a:rPr lang="en-US" sz="2200" dirty="0" smtClean="0"/>
              <a:t>from </a:t>
            </a:r>
            <a:r>
              <a:rPr lang="en-US" sz="2200" dirty="0"/>
              <a:t>Colliery </a:t>
            </a:r>
            <a:r>
              <a:rPr lang="en-US" sz="2200" dirty="0" smtClean="0"/>
              <a:t>to City and Port</a:t>
            </a:r>
            <a:endParaRPr lang="en-US" sz="22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ten"/>
          <p:cNvPicPr>
            <a:picLocks noChangeAspect="1" noChangeArrowheads="1"/>
          </p:cNvPicPr>
          <p:nvPr/>
        </p:nvPicPr>
        <p:blipFill>
          <a:blip r:embed="rId2" cstate="print">
            <a:lum contrast="12000"/>
          </a:blip>
          <a:srcRect/>
          <a:stretch>
            <a:fillRect/>
          </a:stretch>
        </p:blipFill>
        <p:spPr bwMode="auto">
          <a:xfrm>
            <a:off x="4724400" y="152400"/>
            <a:ext cx="4318000" cy="6477000"/>
          </a:xfrm>
          <a:prstGeom prst="rect">
            <a:avLst/>
          </a:prstGeom>
          <a:noFill/>
          <a:ln w="9525">
            <a:noFill/>
            <a:miter lim="800000"/>
            <a:headEnd/>
            <a:tailEnd/>
          </a:ln>
        </p:spPr>
      </p:pic>
      <p:sp>
        <p:nvSpPr>
          <p:cNvPr id="6" name="Rectangle 5"/>
          <p:cNvSpPr/>
          <p:nvPr/>
        </p:nvSpPr>
        <p:spPr>
          <a:xfrm>
            <a:off x="8077200" y="6248400"/>
            <a:ext cx="38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414" name="Slide Number Placeholder 4"/>
          <p:cNvSpPr>
            <a:spLocks noGrp="1"/>
          </p:cNvSpPr>
          <p:nvPr>
            <p:ph type="sldNum" sz="quarter" idx="12"/>
          </p:nvPr>
        </p:nvSpPr>
        <p:spPr>
          <a:noFill/>
        </p:spPr>
        <p:txBody>
          <a:bodyPr/>
          <a:lstStyle/>
          <a:p>
            <a:fld id="{CCA48A00-3AD7-46AA-8728-5A6E7E51FCF9}" type="slidenum">
              <a:rPr lang="en-US" smtClean="0"/>
              <a:pPr/>
              <a:t>16</a:t>
            </a:fld>
            <a:endParaRPr lang="en-US"/>
          </a:p>
        </p:txBody>
      </p:sp>
      <p:pic>
        <p:nvPicPr>
          <p:cNvPr id="11" name="Picture 6" descr="eleven"/>
          <p:cNvPicPr>
            <a:picLocks noChangeAspect="1" noChangeArrowheads="1"/>
          </p:cNvPicPr>
          <p:nvPr/>
        </p:nvPicPr>
        <p:blipFill>
          <a:blip r:embed="rId3" cstate="print"/>
          <a:srcRect l="9822" r="5060"/>
          <a:stretch>
            <a:fillRect/>
          </a:stretch>
        </p:blipFill>
        <p:spPr bwMode="auto">
          <a:xfrm>
            <a:off x="152400" y="1555750"/>
            <a:ext cx="4335463" cy="3397250"/>
          </a:xfrm>
          <a:prstGeom prst="rect">
            <a:avLst/>
          </a:prstGeom>
          <a:noFill/>
          <a:ln w="9525">
            <a:noFill/>
            <a:miter lim="800000"/>
            <a:headEnd/>
            <a:tailEnd/>
          </a:ln>
        </p:spPr>
      </p:pic>
      <p:sp>
        <p:nvSpPr>
          <p:cNvPr id="12" name="Text Box 14"/>
          <p:cNvSpPr txBox="1">
            <a:spLocks noChangeArrowheads="1"/>
          </p:cNvSpPr>
          <p:nvPr/>
        </p:nvSpPr>
        <p:spPr bwMode="auto">
          <a:xfrm>
            <a:off x="381000" y="4953000"/>
            <a:ext cx="3810000" cy="430887"/>
          </a:xfrm>
          <a:prstGeom prst="rect">
            <a:avLst/>
          </a:prstGeom>
          <a:noFill/>
          <a:ln w="9525">
            <a:noFill/>
            <a:miter lim="800000"/>
            <a:headEnd/>
            <a:tailEnd/>
          </a:ln>
        </p:spPr>
        <p:txBody>
          <a:bodyPr wrap="square">
            <a:spAutoFit/>
          </a:bodyPr>
          <a:lstStyle/>
          <a:p>
            <a:pPr>
              <a:spcBef>
                <a:spcPct val="50000"/>
              </a:spcBef>
            </a:pPr>
            <a:r>
              <a:rPr lang="en-US" sz="2200" dirty="0"/>
              <a:t>Darlington to Stockton-on-Tees</a:t>
            </a:r>
          </a:p>
        </p:txBody>
      </p:sp>
      <p:sp>
        <p:nvSpPr>
          <p:cNvPr id="13" name="TextBox 7"/>
          <p:cNvSpPr txBox="1">
            <a:spLocks noChangeArrowheads="1"/>
          </p:cNvSpPr>
          <p:nvPr/>
        </p:nvSpPr>
        <p:spPr bwMode="auto">
          <a:xfrm>
            <a:off x="609600" y="5437188"/>
            <a:ext cx="3352800" cy="430212"/>
          </a:xfrm>
          <a:prstGeom prst="rect">
            <a:avLst/>
          </a:prstGeom>
          <a:noFill/>
          <a:ln w="9525">
            <a:noFill/>
            <a:miter lim="800000"/>
            <a:headEnd/>
            <a:tailEnd/>
          </a:ln>
        </p:spPr>
        <p:txBody>
          <a:bodyPr>
            <a:spAutoFit/>
          </a:bodyPr>
          <a:lstStyle/>
          <a:p>
            <a:r>
              <a:rPr lang="en-US" sz="2200" dirty="0"/>
              <a:t>“The First Public Railway”</a:t>
            </a:r>
          </a:p>
        </p:txBody>
      </p:sp>
      <p:sp>
        <p:nvSpPr>
          <p:cNvPr id="14" name="TextBox 13">
            <a:extLst>
              <a:ext uri="{FF2B5EF4-FFF2-40B4-BE49-F238E27FC236}">
                <a16:creationId xmlns:a16="http://schemas.microsoft.com/office/drawing/2014/main" id="{31409540-6E63-C331-2550-E8494E6EE1BE}"/>
              </a:ext>
            </a:extLst>
          </p:cNvPr>
          <p:cNvSpPr txBox="1"/>
          <p:nvPr/>
        </p:nvSpPr>
        <p:spPr>
          <a:xfrm>
            <a:off x="990600" y="609600"/>
            <a:ext cx="2743200" cy="461665"/>
          </a:xfrm>
          <a:prstGeom prst="rect">
            <a:avLst/>
          </a:prstGeom>
          <a:noFill/>
        </p:spPr>
        <p:txBody>
          <a:bodyPr wrap="square" rtlCol="0">
            <a:spAutoFit/>
          </a:bodyPr>
          <a:lstStyle/>
          <a:p>
            <a:r>
              <a:rPr lang="en-US" dirty="0"/>
              <a:t>George Stephenson</a:t>
            </a:r>
          </a:p>
        </p:txBody>
      </p:sp>
      <p:cxnSp>
        <p:nvCxnSpPr>
          <p:cNvPr id="15" name="Straight Arrow Connector 14">
            <a:extLst>
              <a:ext uri="{FF2B5EF4-FFF2-40B4-BE49-F238E27FC236}">
                <a16:creationId xmlns:a16="http://schemas.microsoft.com/office/drawing/2014/main" id="{DA00F6B0-9B8A-F156-B367-F6C4D4D15F6D}"/>
              </a:ext>
            </a:extLst>
          </p:cNvPr>
          <p:cNvCxnSpPr/>
          <p:nvPr/>
        </p:nvCxnSpPr>
        <p:spPr>
          <a:xfrm>
            <a:off x="2362200" y="1135797"/>
            <a:ext cx="0" cy="1455003"/>
          </a:xfrm>
          <a:prstGeom prst="straightConnector1">
            <a:avLst/>
          </a:prstGeom>
          <a:ln w="5080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sp>
        <p:nvSpPr>
          <p:cNvPr id="16" name="TextBox 7">
            <a:extLst>
              <a:ext uri="{FF2B5EF4-FFF2-40B4-BE49-F238E27FC236}">
                <a16:creationId xmlns:a16="http://schemas.microsoft.com/office/drawing/2014/main" id="{74384315-4B19-8487-3859-1BCDCDA849B8}"/>
              </a:ext>
            </a:extLst>
          </p:cNvPr>
          <p:cNvSpPr txBox="1">
            <a:spLocks noChangeArrowheads="1"/>
          </p:cNvSpPr>
          <p:nvPr/>
        </p:nvSpPr>
        <p:spPr bwMode="auto">
          <a:xfrm>
            <a:off x="152400" y="5893713"/>
            <a:ext cx="4191000" cy="430887"/>
          </a:xfrm>
          <a:prstGeom prst="rect">
            <a:avLst/>
          </a:prstGeom>
          <a:noFill/>
          <a:ln w="9525">
            <a:noFill/>
            <a:miter lim="800000"/>
            <a:headEnd/>
            <a:tailEnd/>
          </a:ln>
        </p:spPr>
        <p:txBody>
          <a:bodyPr wrap="square">
            <a:spAutoFit/>
          </a:bodyPr>
          <a:lstStyle/>
          <a:p>
            <a:r>
              <a:rPr lang="en-US" sz="2200" dirty="0"/>
              <a:t>Coal </a:t>
            </a:r>
            <a:r>
              <a:rPr lang="en-US" sz="2200" dirty="0" smtClean="0"/>
              <a:t>from </a:t>
            </a:r>
            <a:r>
              <a:rPr lang="en-US" sz="2200" dirty="0"/>
              <a:t>Colliery </a:t>
            </a:r>
            <a:r>
              <a:rPr lang="en-US" sz="2200" dirty="0" smtClean="0"/>
              <a:t>to City and Port</a:t>
            </a:r>
            <a:endParaRPr lang="en-US" sz="22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descr="ten"/>
          <p:cNvPicPr>
            <a:picLocks noChangeAspect="1" noChangeArrowheads="1"/>
          </p:cNvPicPr>
          <p:nvPr/>
        </p:nvPicPr>
        <p:blipFill>
          <a:blip r:embed="rId2" cstate="print">
            <a:lum contrast="12000"/>
          </a:blip>
          <a:srcRect/>
          <a:stretch>
            <a:fillRect/>
          </a:stretch>
        </p:blipFill>
        <p:spPr bwMode="auto">
          <a:xfrm>
            <a:off x="4724400" y="152400"/>
            <a:ext cx="4318000" cy="6477000"/>
          </a:xfrm>
          <a:prstGeom prst="rect">
            <a:avLst/>
          </a:prstGeom>
          <a:noFill/>
          <a:ln w="9525">
            <a:noFill/>
            <a:miter lim="800000"/>
            <a:headEnd/>
            <a:tailEnd/>
          </a:ln>
        </p:spPr>
      </p:pic>
      <p:grpSp>
        <p:nvGrpSpPr>
          <p:cNvPr id="18435" name="Group 7"/>
          <p:cNvGrpSpPr>
            <a:grpSpLocks/>
          </p:cNvGrpSpPr>
          <p:nvPr/>
        </p:nvGrpSpPr>
        <p:grpSpPr bwMode="auto">
          <a:xfrm>
            <a:off x="152400" y="1143000"/>
            <a:ext cx="4343400" cy="3048000"/>
            <a:chOff x="96" y="1152"/>
            <a:chExt cx="2736" cy="1920"/>
          </a:xfrm>
        </p:grpSpPr>
        <p:pic>
          <p:nvPicPr>
            <p:cNvPr id="18438" name="Picture 3" descr="twelve"/>
            <p:cNvPicPr>
              <a:picLocks noChangeAspect="1" noChangeArrowheads="1"/>
            </p:cNvPicPr>
            <p:nvPr/>
          </p:nvPicPr>
          <p:blipFill>
            <a:blip r:embed="rId3" cstate="print"/>
            <a:srcRect l="2895" r="362" b="61804"/>
            <a:stretch>
              <a:fillRect/>
            </a:stretch>
          </p:blipFill>
          <p:spPr bwMode="auto">
            <a:xfrm>
              <a:off x="96" y="1152"/>
              <a:ext cx="2736" cy="720"/>
            </a:xfrm>
            <a:prstGeom prst="rect">
              <a:avLst/>
            </a:prstGeom>
            <a:noFill/>
            <a:ln w="9525">
              <a:noFill/>
              <a:miter lim="800000"/>
              <a:headEnd/>
              <a:tailEnd/>
            </a:ln>
          </p:spPr>
        </p:pic>
        <p:pic>
          <p:nvPicPr>
            <p:cNvPr id="18439" name="Picture 6" descr="twelve"/>
            <p:cNvPicPr>
              <a:picLocks noChangeAspect="1" noChangeArrowheads="1"/>
            </p:cNvPicPr>
            <p:nvPr/>
          </p:nvPicPr>
          <p:blipFill>
            <a:blip r:embed="rId3" cstate="print"/>
            <a:srcRect l="26656" t="40742" r="362"/>
            <a:stretch>
              <a:fillRect/>
            </a:stretch>
          </p:blipFill>
          <p:spPr bwMode="auto">
            <a:xfrm>
              <a:off x="480" y="1955"/>
              <a:ext cx="2064" cy="1117"/>
            </a:xfrm>
            <a:prstGeom prst="rect">
              <a:avLst/>
            </a:prstGeom>
            <a:noFill/>
            <a:ln w="9525">
              <a:noFill/>
              <a:miter lim="800000"/>
              <a:headEnd/>
              <a:tailEnd/>
            </a:ln>
          </p:spPr>
        </p:pic>
      </p:grpSp>
      <p:sp>
        <p:nvSpPr>
          <p:cNvPr id="7" name="Rectangle 6"/>
          <p:cNvSpPr/>
          <p:nvPr/>
        </p:nvSpPr>
        <p:spPr>
          <a:xfrm>
            <a:off x="8077200" y="6248400"/>
            <a:ext cx="38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437" name="Slide Number Placeholder 5"/>
          <p:cNvSpPr>
            <a:spLocks noGrp="1"/>
          </p:cNvSpPr>
          <p:nvPr>
            <p:ph type="sldNum" sz="quarter" idx="12"/>
          </p:nvPr>
        </p:nvSpPr>
        <p:spPr>
          <a:noFill/>
        </p:spPr>
        <p:txBody>
          <a:bodyPr/>
          <a:lstStyle/>
          <a:p>
            <a:fld id="{3CC04E3D-F115-4592-90D0-70CACFC4EB8A}" type="slidenum">
              <a:rPr lang="en-US" smtClean="0"/>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thirteen"/>
          <p:cNvPicPr>
            <a:picLocks noChangeAspect="1" noChangeArrowheads="1"/>
          </p:cNvPicPr>
          <p:nvPr/>
        </p:nvPicPr>
        <p:blipFill>
          <a:blip r:embed="rId2" cstate="print">
            <a:lum bright="-20000" contrast="6000"/>
          </a:blip>
          <a:srcRect l="17560" t="13393" r="7143"/>
          <a:stretch>
            <a:fillRect/>
          </a:stretch>
        </p:blipFill>
        <p:spPr bwMode="auto">
          <a:xfrm>
            <a:off x="4573588" y="85725"/>
            <a:ext cx="4562475" cy="3498850"/>
          </a:xfrm>
          <a:prstGeom prst="rect">
            <a:avLst/>
          </a:prstGeom>
          <a:noFill/>
          <a:ln w="9525">
            <a:noFill/>
            <a:miter lim="800000"/>
            <a:headEnd/>
            <a:tailEnd/>
          </a:ln>
        </p:spPr>
      </p:pic>
      <p:sp>
        <p:nvSpPr>
          <p:cNvPr id="19460" name="Slide Number Placeholder 5"/>
          <p:cNvSpPr>
            <a:spLocks noGrp="1"/>
          </p:cNvSpPr>
          <p:nvPr>
            <p:ph type="sldNum" sz="quarter" idx="12"/>
          </p:nvPr>
        </p:nvSpPr>
        <p:spPr>
          <a:noFill/>
        </p:spPr>
        <p:txBody>
          <a:bodyPr/>
          <a:lstStyle/>
          <a:p>
            <a:fld id="{586513A1-413D-458C-B73F-ECA861EE7B8D}" type="slidenum">
              <a:rPr lang="en-US" smtClean="0"/>
              <a:pPr/>
              <a:t>18</a:t>
            </a:fld>
            <a:endParaRPr lang="en-US"/>
          </a:p>
        </p:txBody>
      </p:sp>
      <p:sp>
        <p:nvSpPr>
          <p:cNvPr id="7" name="TextBox 6"/>
          <p:cNvSpPr txBox="1"/>
          <p:nvPr/>
        </p:nvSpPr>
        <p:spPr>
          <a:xfrm>
            <a:off x="4572000" y="3811250"/>
            <a:ext cx="4572000" cy="1446550"/>
          </a:xfrm>
          <a:prstGeom prst="rect">
            <a:avLst/>
          </a:prstGeom>
          <a:noFill/>
        </p:spPr>
        <p:txBody>
          <a:bodyPr wrap="square" rtlCol="0">
            <a:spAutoFit/>
          </a:bodyPr>
          <a:lstStyle/>
          <a:p>
            <a:pPr algn="ctr"/>
            <a:r>
              <a:rPr lang="en-US" sz="1600" dirty="0"/>
              <a:t>The</a:t>
            </a:r>
            <a:r>
              <a:rPr lang="en-US" dirty="0"/>
              <a:t> </a:t>
            </a:r>
            <a:r>
              <a:rPr lang="en-US" sz="2200" dirty="0"/>
              <a:t>Rocket</a:t>
            </a:r>
            <a:r>
              <a:rPr lang="en-US" dirty="0"/>
              <a:t> </a:t>
            </a:r>
            <a:r>
              <a:rPr lang="en-US" sz="1600" dirty="0"/>
              <a:t>of </a:t>
            </a:r>
            <a:r>
              <a:rPr lang="en-US" sz="1600" dirty="0" err="1"/>
              <a:t>Mr</a:t>
            </a:r>
            <a:r>
              <a:rPr lang="en-US" sz="1600" dirty="0"/>
              <a:t> </a:t>
            </a:r>
            <a:r>
              <a:rPr lang="en-US" sz="1600" dirty="0" err="1"/>
              <a:t>Rob’t</a:t>
            </a:r>
            <a:r>
              <a:rPr lang="en-US" sz="1600" dirty="0"/>
              <a:t> Stephenson of Newcastle</a:t>
            </a:r>
          </a:p>
          <a:p>
            <a:pPr algn="ctr"/>
            <a:r>
              <a:rPr lang="en-US" sz="1600" i="1" dirty="0"/>
              <a:t>Which drawing a load equivalent to </a:t>
            </a:r>
            <a:r>
              <a:rPr lang="en-US" sz="1600" i="1" dirty="0" err="1"/>
              <a:t>threetimes</a:t>
            </a:r>
            <a:r>
              <a:rPr lang="en-US" sz="1600" i="1" dirty="0"/>
              <a:t> its weight travelled at a rate of 12½ miles an hour, &amp; with a carriage and passengers, at a rate of 24 miles Cost per mile for fuel about three halfpence </a:t>
            </a:r>
          </a:p>
        </p:txBody>
      </p:sp>
      <p:grpSp>
        <p:nvGrpSpPr>
          <p:cNvPr id="9" name="Group 7">
            <a:extLst>
              <a:ext uri="{FF2B5EF4-FFF2-40B4-BE49-F238E27FC236}">
                <a16:creationId xmlns:a16="http://schemas.microsoft.com/office/drawing/2014/main" id="{FD01DA24-820E-1748-974A-41E6FDC03A7B}"/>
              </a:ext>
            </a:extLst>
          </p:cNvPr>
          <p:cNvGrpSpPr>
            <a:grpSpLocks/>
          </p:cNvGrpSpPr>
          <p:nvPr/>
        </p:nvGrpSpPr>
        <p:grpSpPr bwMode="auto">
          <a:xfrm>
            <a:off x="152400" y="1143000"/>
            <a:ext cx="4343400" cy="3048000"/>
            <a:chOff x="96" y="1152"/>
            <a:chExt cx="2736" cy="1920"/>
          </a:xfrm>
        </p:grpSpPr>
        <p:pic>
          <p:nvPicPr>
            <p:cNvPr id="10" name="Picture 3" descr="twelve">
              <a:extLst>
                <a:ext uri="{FF2B5EF4-FFF2-40B4-BE49-F238E27FC236}">
                  <a16:creationId xmlns:a16="http://schemas.microsoft.com/office/drawing/2014/main" id="{2A1D784C-AD3C-6947-8AF5-D239D655B9B0}"/>
                </a:ext>
              </a:extLst>
            </p:cNvPr>
            <p:cNvPicPr>
              <a:picLocks noChangeAspect="1" noChangeArrowheads="1"/>
            </p:cNvPicPr>
            <p:nvPr/>
          </p:nvPicPr>
          <p:blipFill>
            <a:blip r:embed="rId3" cstate="print"/>
            <a:srcRect l="2895" r="362" b="61804"/>
            <a:stretch>
              <a:fillRect/>
            </a:stretch>
          </p:blipFill>
          <p:spPr bwMode="auto">
            <a:xfrm>
              <a:off x="96" y="1152"/>
              <a:ext cx="2736" cy="720"/>
            </a:xfrm>
            <a:prstGeom prst="rect">
              <a:avLst/>
            </a:prstGeom>
            <a:noFill/>
            <a:ln w="9525">
              <a:noFill/>
              <a:miter lim="800000"/>
              <a:headEnd/>
              <a:tailEnd/>
            </a:ln>
          </p:spPr>
        </p:pic>
        <p:pic>
          <p:nvPicPr>
            <p:cNvPr id="11" name="Picture 6" descr="twelve">
              <a:extLst>
                <a:ext uri="{FF2B5EF4-FFF2-40B4-BE49-F238E27FC236}">
                  <a16:creationId xmlns:a16="http://schemas.microsoft.com/office/drawing/2014/main" id="{D2F6571B-94C2-0E48-9116-926CF7B5A9EC}"/>
                </a:ext>
              </a:extLst>
            </p:cNvPr>
            <p:cNvPicPr>
              <a:picLocks noChangeAspect="1" noChangeArrowheads="1"/>
            </p:cNvPicPr>
            <p:nvPr/>
          </p:nvPicPr>
          <p:blipFill>
            <a:blip r:embed="rId3" cstate="print"/>
            <a:srcRect l="26656" t="40742" r="362"/>
            <a:stretch>
              <a:fillRect/>
            </a:stretch>
          </p:blipFill>
          <p:spPr bwMode="auto">
            <a:xfrm>
              <a:off x="480" y="1955"/>
              <a:ext cx="2064" cy="1117"/>
            </a:xfrm>
            <a:prstGeom prst="rect">
              <a:avLst/>
            </a:prstGeom>
            <a:noFill/>
            <a:ln w="9525">
              <a:noFill/>
              <a:miter lim="800000"/>
              <a:headEnd/>
              <a:tailEnd/>
            </a:ln>
          </p:spPr>
        </p:pic>
      </p:grpSp>
      <p:sp>
        <p:nvSpPr>
          <p:cNvPr id="4" name="TextBox 3">
            <a:extLst>
              <a:ext uri="{FF2B5EF4-FFF2-40B4-BE49-F238E27FC236}">
                <a16:creationId xmlns:a16="http://schemas.microsoft.com/office/drawing/2014/main" id="{B91ACF80-7612-8DC1-4314-B53F21214F39}"/>
              </a:ext>
            </a:extLst>
          </p:cNvPr>
          <p:cNvSpPr txBox="1"/>
          <p:nvPr/>
        </p:nvSpPr>
        <p:spPr>
          <a:xfrm>
            <a:off x="0" y="4800600"/>
            <a:ext cx="4495800" cy="707886"/>
          </a:xfrm>
          <a:prstGeom prst="rect">
            <a:avLst/>
          </a:prstGeom>
          <a:noFill/>
        </p:spPr>
        <p:txBody>
          <a:bodyPr wrap="square" rtlCol="0">
            <a:spAutoFit/>
          </a:bodyPr>
          <a:lstStyle/>
          <a:p>
            <a:pPr algn="ctr"/>
            <a:r>
              <a:rPr lang="en-US" sz="2000" dirty="0"/>
              <a:t>Robert wins 1829 Rainhill Trials – obtains contract to provide many locomotives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7" descr="thirteen"/>
          <p:cNvPicPr>
            <a:picLocks noChangeAspect="1" noChangeArrowheads="1"/>
          </p:cNvPicPr>
          <p:nvPr/>
        </p:nvPicPr>
        <p:blipFill>
          <a:blip r:embed="rId2" cstate="print">
            <a:lum bright="-20000" contrast="6000"/>
          </a:blip>
          <a:srcRect l="17560" t="13393" r="7143"/>
          <a:stretch>
            <a:fillRect/>
          </a:stretch>
        </p:blipFill>
        <p:spPr bwMode="auto">
          <a:xfrm>
            <a:off x="4573588" y="85725"/>
            <a:ext cx="4562475" cy="3498850"/>
          </a:xfrm>
          <a:prstGeom prst="rect">
            <a:avLst/>
          </a:prstGeom>
          <a:noFill/>
          <a:ln w="9525">
            <a:noFill/>
            <a:miter lim="800000"/>
            <a:headEnd/>
            <a:tailEnd/>
          </a:ln>
        </p:spPr>
      </p:pic>
      <p:pic>
        <p:nvPicPr>
          <p:cNvPr id="20484" name="Picture 8" descr="fourteen"/>
          <p:cNvPicPr>
            <a:picLocks noChangeAspect="1" noChangeArrowheads="1"/>
          </p:cNvPicPr>
          <p:nvPr/>
        </p:nvPicPr>
        <p:blipFill>
          <a:blip r:embed="rId3" cstate="print">
            <a:lum bright="-20000"/>
          </a:blip>
          <a:srcRect l="5060" r="5655" b="9822"/>
          <a:stretch>
            <a:fillRect/>
          </a:stretch>
        </p:blipFill>
        <p:spPr bwMode="auto">
          <a:xfrm>
            <a:off x="4576763" y="3633788"/>
            <a:ext cx="4572000" cy="3078162"/>
          </a:xfrm>
          <a:prstGeom prst="rect">
            <a:avLst/>
          </a:prstGeom>
          <a:noFill/>
          <a:ln w="9525">
            <a:noFill/>
            <a:miter lim="800000"/>
            <a:headEnd/>
            <a:tailEnd/>
          </a:ln>
        </p:spPr>
      </p:pic>
      <p:sp>
        <p:nvSpPr>
          <p:cNvPr id="8" name="Rectangle 7"/>
          <p:cNvSpPr/>
          <p:nvPr/>
        </p:nvSpPr>
        <p:spPr>
          <a:xfrm>
            <a:off x="8077200" y="6248400"/>
            <a:ext cx="38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486" name="Slide Number Placeholder 6"/>
          <p:cNvSpPr>
            <a:spLocks noGrp="1"/>
          </p:cNvSpPr>
          <p:nvPr>
            <p:ph type="sldNum" sz="quarter" idx="12"/>
          </p:nvPr>
        </p:nvSpPr>
        <p:spPr>
          <a:noFill/>
        </p:spPr>
        <p:txBody>
          <a:bodyPr/>
          <a:lstStyle/>
          <a:p>
            <a:fld id="{C8D8F618-AAE1-4243-AA62-EE664847A030}" type="slidenum">
              <a:rPr lang="en-US" smtClean="0"/>
              <a:pPr/>
              <a:t>19</a:t>
            </a:fld>
            <a:endParaRPr lang="en-US"/>
          </a:p>
        </p:txBody>
      </p:sp>
      <p:grpSp>
        <p:nvGrpSpPr>
          <p:cNvPr id="10" name="Group 7">
            <a:extLst>
              <a:ext uri="{FF2B5EF4-FFF2-40B4-BE49-F238E27FC236}">
                <a16:creationId xmlns:a16="http://schemas.microsoft.com/office/drawing/2014/main" id="{AB8D9577-769E-164E-B7B5-63912BB45B14}"/>
              </a:ext>
            </a:extLst>
          </p:cNvPr>
          <p:cNvGrpSpPr>
            <a:grpSpLocks/>
          </p:cNvGrpSpPr>
          <p:nvPr/>
        </p:nvGrpSpPr>
        <p:grpSpPr bwMode="auto">
          <a:xfrm>
            <a:off x="152400" y="1143000"/>
            <a:ext cx="4343400" cy="3048000"/>
            <a:chOff x="96" y="1152"/>
            <a:chExt cx="2736" cy="1920"/>
          </a:xfrm>
        </p:grpSpPr>
        <p:pic>
          <p:nvPicPr>
            <p:cNvPr id="11" name="Picture 3" descr="twelve">
              <a:extLst>
                <a:ext uri="{FF2B5EF4-FFF2-40B4-BE49-F238E27FC236}">
                  <a16:creationId xmlns:a16="http://schemas.microsoft.com/office/drawing/2014/main" id="{A9F2ABCF-1EE7-A34D-B1A8-C9EB53271001}"/>
                </a:ext>
              </a:extLst>
            </p:cNvPr>
            <p:cNvPicPr>
              <a:picLocks noChangeAspect="1" noChangeArrowheads="1"/>
            </p:cNvPicPr>
            <p:nvPr/>
          </p:nvPicPr>
          <p:blipFill>
            <a:blip r:embed="rId4" cstate="print"/>
            <a:srcRect l="2895" r="362" b="61804"/>
            <a:stretch>
              <a:fillRect/>
            </a:stretch>
          </p:blipFill>
          <p:spPr bwMode="auto">
            <a:xfrm>
              <a:off x="96" y="1152"/>
              <a:ext cx="2736" cy="720"/>
            </a:xfrm>
            <a:prstGeom prst="rect">
              <a:avLst/>
            </a:prstGeom>
            <a:noFill/>
            <a:ln w="9525">
              <a:noFill/>
              <a:miter lim="800000"/>
              <a:headEnd/>
              <a:tailEnd/>
            </a:ln>
          </p:spPr>
        </p:pic>
        <p:pic>
          <p:nvPicPr>
            <p:cNvPr id="12" name="Picture 6" descr="twelve">
              <a:extLst>
                <a:ext uri="{FF2B5EF4-FFF2-40B4-BE49-F238E27FC236}">
                  <a16:creationId xmlns:a16="http://schemas.microsoft.com/office/drawing/2014/main" id="{96FA1128-EC37-F442-AE82-5AF60912A372}"/>
                </a:ext>
              </a:extLst>
            </p:cNvPr>
            <p:cNvPicPr>
              <a:picLocks noChangeAspect="1" noChangeArrowheads="1"/>
            </p:cNvPicPr>
            <p:nvPr/>
          </p:nvPicPr>
          <p:blipFill>
            <a:blip r:embed="rId4" cstate="print"/>
            <a:srcRect l="26656" t="40742" r="362"/>
            <a:stretch>
              <a:fillRect/>
            </a:stretch>
          </p:blipFill>
          <p:spPr bwMode="auto">
            <a:xfrm>
              <a:off x="480" y="1955"/>
              <a:ext cx="2064" cy="1117"/>
            </a:xfrm>
            <a:prstGeom prst="rect">
              <a:avLst/>
            </a:prstGeom>
            <a:noFill/>
            <a:ln w="9525">
              <a:noFill/>
              <a:miter lim="800000"/>
              <a:headEnd/>
              <a:tailEnd/>
            </a:ln>
          </p:spPr>
        </p:pic>
      </p:grpSp>
      <p:sp>
        <p:nvSpPr>
          <p:cNvPr id="13" name="TextBox 12">
            <a:extLst>
              <a:ext uri="{FF2B5EF4-FFF2-40B4-BE49-F238E27FC236}">
                <a16:creationId xmlns:a16="http://schemas.microsoft.com/office/drawing/2014/main" id="{D0AC6E81-9FD6-FF4D-A629-F5812E3BA5E7}"/>
              </a:ext>
            </a:extLst>
          </p:cNvPr>
          <p:cNvSpPr txBox="1"/>
          <p:nvPr/>
        </p:nvSpPr>
        <p:spPr>
          <a:xfrm>
            <a:off x="0" y="4800600"/>
            <a:ext cx="4495800" cy="707886"/>
          </a:xfrm>
          <a:prstGeom prst="rect">
            <a:avLst/>
          </a:prstGeom>
          <a:noFill/>
        </p:spPr>
        <p:txBody>
          <a:bodyPr wrap="square" rtlCol="0">
            <a:spAutoFit/>
          </a:bodyPr>
          <a:lstStyle/>
          <a:p>
            <a:pPr algn="ctr"/>
            <a:r>
              <a:rPr lang="en-US" sz="2000" dirty="0"/>
              <a:t>Robert wins 1829 Rainhill Trials – obtains contract to provide many locomotives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76200" y="381000"/>
            <a:ext cx="8991600" cy="1862048"/>
          </a:xfrm>
          <a:prstGeom prst="rect">
            <a:avLst/>
          </a:prstGeom>
          <a:noFill/>
          <a:ln w="9525">
            <a:noFill/>
            <a:miter lim="800000"/>
            <a:headEnd/>
            <a:tailEnd/>
          </a:ln>
        </p:spPr>
        <p:txBody>
          <a:bodyPr wrap="square">
            <a:spAutoFit/>
          </a:bodyPr>
          <a:lstStyle/>
          <a:p>
            <a:pPr algn="ctr">
              <a:spcBef>
                <a:spcPct val="50000"/>
              </a:spcBef>
            </a:pPr>
            <a:r>
              <a:rPr lang="en-US" sz="4500" b="1" dirty="0">
                <a:solidFill>
                  <a:srgbClr val="FFFFFF"/>
                </a:solidFill>
              </a:rPr>
              <a:t>British and American Rail</a:t>
            </a:r>
            <a:endParaRPr lang="en-US" sz="3600" b="1" dirty="0">
              <a:solidFill>
                <a:srgbClr val="FFFFFF"/>
              </a:solidFill>
            </a:endParaRPr>
          </a:p>
          <a:p>
            <a:pPr algn="ctr">
              <a:spcBef>
                <a:spcPct val="50000"/>
              </a:spcBef>
            </a:pPr>
            <a:r>
              <a:rPr lang="en-US" sz="2800" dirty="0">
                <a:solidFill>
                  <a:srgbClr val="FFFFFF"/>
                </a:solidFill>
              </a:rPr>
              <a:t>America’s 1</a:t>
            </a:r>
            <a:r>
              <a:rPr lang="en-US" sz="2800" baseline="30000" dirty="0">
                <a:solidFill>
                  <a:srgbClr val="FFFFFF"/>
                </a:solidFill>
              </a:rPr>
              <a:t>st</a:t>
            </a:r>
            <a:r>
              <a:rPr lang="en-US" sz="2800" dirty="0">
                <a:solidFill>
                  <a:srgbClr val="FFFFFF"/>
                </a:solidFill>
              </a:rPr>
              <a:t> Big Business                                                    Radical Innovation: Rail Lines speed inland growth </a:t>
            </a:r>
          </a:p>
        </p:txBody>
      </p:sp>
      <p:sp>
        <p:nvSpPr>
          <p:cNvPr id="2052" name="Slide Number Placeholder 3"/>
          <p:cNvSpPr>
            <a:spLocks noGrp="1"/>
          </p:cNvSpPr>
          <p:nvPr>
            <p:ph type="sldNum" sz="quarter" idx="12"/>
          </p:nvPr>
        </p:nvSpPr>
        <p:spPr>
          <a:noFill/>
        </p:spPr>
        <p:txBody>
          <a:bodyPr/>
          <a:lstStyle/>
          <a:p>
            <a:fld id="{761F64E8-83CC-4E5A-BAFC-46BDE17863F9}" type="slidenum">
              <a:rPr lang="en-US" smtClean="0"/>
              <a:pPr/>
              <a:t>2</a:t>
            </a:fld>
            <a:endParaRPr lang="en-US"/>
          </a:p>
        </p:txBody>
      </p:sp>
      <p:sp>
        <p:nvSpPr>
          <p:cNvPr id="5" name="Text Box 8"/>
          <p:cNvSpPr txBox="1">
            <a:spLocks noChangeArrowheads="1"/>
          </p:cNvSpPr>
          <p:nvPr/>
        </p:nvSpPr>
        <p:spPr bwMode="auto">
          <a:xfrm>
            <a:off x="533400" y="4956473"/>
            <a:ext cx="8534400" cy="830997"/>
          </a:xfrm>
          <a:prstGeom prst="rect">
            <a:avLst/>
          </a:prstGeom>
          <a:noFill/>
          <a:ln w="38100">
            <a:noFill/>
            <a:miter lim="800000"/>
            <a:headEnd/>
            <a:tailEnd/>
          </a:ln>
        </p:spPr>
        <p:txBody>
          <a:bodyPr wrap="square">
            <a:spAutoFit/>
          </a:bodyPr>
          <a:lstStyle/>
          <a:p>
            <a:pPr algn="l">
              <a:spcBef>
                <a:spcPct val="50000"/>
              </a:spcBef>
            </a:pPr>
            <a:r>
              <a:rPr lang="en-US" sz="2400" dirty="0"/>
              <a:t>CEE 102:  Prof. Michael G. Littman                                         Course Administrator:  </a:t>
            </a:r>
            <a:r>
              <a:rPr lang="en-US" dirty="0" err="1"/>
              <a:t>Araxi</a:t>
            </a:r>
            <a:r>
              <a:rPr lang="en-US" dirty="0"/>
              <a:t> </a:t>
            </a:r>
            <a:r>
              <a:rPr lang="en-US" dirty="0" err="1"/>
              <a:t>Malazian</a:t>
            </a:r>
            <a:r>
              <a:rPr lang="en-US" sz="2400" dirty="0"/>
              <a:t>   am2752@princeton.edu</a:t>
            </a:r>
          </a:p>
        </p:txBody>
      </p:sp>
      <p:sp>
        <p:nvSpPr>
          <p:cNvPr id="6" name="TextBox 4"/>
          <p:cNvSpPr txBox="1">
            <a:spLocks noChangeArrowheads="1"/>
          </p:cNvSpPr>
          <p:nvPr/>
        </p:nvSpPr>
        <p:spPr bwMode="auto">
          <a:xfrm>
            <a:off x="533400" y="6091535"/>
            <a:ext cx="8001000" cy="461665"/>
          </a:xfrm>
          <a:prstGeom prst="rect">
            <a:avLst/>
          </a:prstGeom>
          <a:noFill/>
          <a:ln w="9525">
            <a:noFill/>
            <a:miter lim="800000"/>
            <a:headEnd/>
            <a:tailEnd/>
          </a:ln>
        </p:spPr>
        <p:txBody>
          <a:bodyPr wrap="square">
            <a:spAutoFit/>
          </a:bodyPr>
          <a:lstStyle/>
          <a:p>
            <a:pPr algn="l"/>
            <a:r>
              <a:rPr lang="en-US" sz="2400" dirty="0">
                <a:solidFill>
                  <a:srgbClr val="FFFF00"/>
                </a:solidFill>
              </a:rPr>
              <a:t>Computers for note-taking and course-related searches only</a:t>
            </a:r>
          </a:p>
        </p:txBody>
      </p:sp>
      <p:pic>
        <p:nvPicPr>
          <p:cNvPr id="3" name="Picture 2" descr="A map of the great platte valley railroad&#10;&#10;Description automatically generated">
            <a:extLst>
              <a:ext uri="{FF2B5EF4-FFF2-40B4-BE49-F238E27FC236}">
                <a16:creationId xmlns:a16="http://schemas.microsoft.com/office/drawing/2014/main" id="{B7FCD52E-C654-AA3E-EA07-3BD47B032A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147" t="40499" r="20000" b="32369"/>
          <a:stretch/>
        </p:blipFill>
        <p:spPr>
          <a:xfrm>
            <a:off x="1524000" y="2475788"/>
            <a:ext cx="5876544" cy="2136537"/>
          </a:xfrm>
          <a:prstGeom prst="rect">
            <a:avLst/>
          </a:prstGeom>
        </p:spPr>
      </p:pic>
      <p:sp>
        <p:nvSpPr>
          <p:cNvPr id="4" name="TextBox 3">
            <a:extLst>
              <a:ext uri="{FF2B5EF4-FFF2-40B4-BE49-F238E27FC236}">
                <a16:creationId xmlns:a16="http://schemas.microsoft.com/office/drawing/2014/main" id="{9C785171-7F65-F76D-21E2-2B77C1CCAC64}"/>
              </a:ext>
            </a:extLst>
          </p:cNvPr>
          <p:cNvSpPr txBox="1"/>
          <p:nvPr/>
        </p:nvSpPr>
        <p:spPr>
          <a:xfrm>
            <a:off x="2032423" y="3705626"/>
            <a:ext cx="4885633" cy="461665"/>
          </a:xfrm>
          <a:prstGeom prst="rect">
            <a:avLst/>
          </a:prstGeom>
          <a:solidFill>
            <a:schemeClr val="bg1"/>
          </a:solidFill>
        </p:spPr>
        <p:txBody>
          <a:bodyPr wrap="none" rtlCol="0">
            <a:spAutoFit/>
          </a:bodyPr>
          <a:lstStyle/>
          <a:p>
            <a:r>
              <a:rPr lang="en-US" dirty="0"/>
              <a:t>Towns along Union Pacific Rail Lines</a:t>
            </a:r>
          </a:p>
        </p:txBody>
      </p:sp>
      <p:sp>
        <p:nvSpPr>
          <p:cNvPr id="2" name="Oval 1">
            <a:extLst>
              <a:ext uri="{FF2B5EF4-FFF2-40B4-BE49-F238E27FC236}">
                <a16:creationId xmlns:a16="http://schemas.microsoft.com/office/drawing/2014/main" id="{8B443790-4B56-1B2D-5F93-19EBC614A100}"/>
              </a:ext>
            </a:extLst>
          </p:cNvPr>
          <p:cNvSpPr/>
          <p:nvPr/>
        </p:nvSpPr>
        <p:spPr>
          <a:xfrm>
            <a:off x="6629400" y="2590800"/>
            <a:ext cx="6096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7B4AF51-D211-055D-1CA0-AF91FD1B1A31}"/>
              </a:ext>
            </a:extLst>
          </p:cNvPr>
          <p:cNvSpPr txBox="1"/>
          <p:nvPr/>
        </p:nvSpPr>
        <p:spPr>
          <a:xfrm>
            <a:off x="7467600" y="4157246"/>
            <a:ext cx="1548977" cy="338554"/>
          </a:xfrm>
          <a:prstGeom prst="rect">
            <a:avLst/>
          </a:prstGeom>
          <a:noFill/>
        </p:spPr>
        <p:txBody>
          <a:bodyPr wrap="square" rtlCol="0">
            <a:spAutoFit/>
          </a:bodyPr>
          <a:lstStyle/>
          <a:p>
            <a:r>
              <a:rPr lang="en-US" sz="1600" dirty="0"/>
              <a:t>Missouri River</a:t>
            </a:r>
          </a:p>
        </p:txBody>
      </p:sp>
      <p:cxnSp>
        <p:nvCxnSpPr>
          <p:cNvPr id="9" name="Straight Arrow Connector 8">
            <a:extLst>
              <a:ext uri="{FF2B5EF4-FFF2-40B4-BE49-F238E27FC236}">
                <a16:creationId xmlns:a16="http://schemas.microsoft.com/office/drawing/2014/main" id="{A73472E8-65CC-00D6-3FC5-3C53C2947EDA}"/>
              </a:ext>
            </a:extLst>
          </p:cNvPr>
          <p:cNvCxnSpPr>
            <a:cxnSpLocks/>
          </p:cNvCxnSpPr>
          <p:nvPr/>
        </p:nvCxnSpPr>
        <p:spPr>
          <a:xfrm flipH="1" flipV="1">
            <a:off x="7405799" y="3789650"/>
            <a:ext cx="503168" cy="377641"/>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fourteen"/>
          <p:cNvPicPr>
            <a:picLocks noChangeAspect="1" noChangeArrowheads="1"/>
          </p:cNvPicPr>
          <p:nvPr/>
        </p:nvPicPr>
        <p:blipFill>
          <a:blip r:embed="rId2" cstate="print">
            <a:lum bright="-20000"/>
          </a:blip>
          <a:srcRect l="5060" r="5655" b="9822"/>
          <a:stretch>
            <a:fillRect/>
          </a:stretch>
        </p:blipFill>
        <p:spPr bwMode="auto">
          <a:xfrm>
            <a:off x="4576763" y="3633788"/>
            <a:ext cx="4572000" cy="3078162"/>
          </a:xfrm>
          <a:prstGeom prst="rect">
            <a:avLst/>
          </a:prstGeom>
          <a:noFill/>
          <a:ln w="9525">
            <a:noFill/>
            <a:miter lim="800000"/>
            <a:headEnd/>
            <a:tailEnd/>
          </a:ln>
        </p:spPr>
      </p:pic>
      <p:pic>
        <p:nvPicPr>
          <p:cNvPr id="21507" name="Picture 7" descr="thirteen"/>
          <p:cNvPicPr>
            <a:picLocks noChangeAspect="1" noChangeArrowheads="1"/>
          </p:cNvPicPr>
          <p:nvPr/>
        </p:nvPicPr>
        <p:blipFill>
          <a:blip r:embed="rId3" cstate="print">
            <a:lum bright="-20000" contrast="6000"/>
          </a:blip>
          <a:srcRect l="17560" t="13393" r="7143"/>
          <a:stretch>
            <a:fillRect/>
          </a:stretch>
        </p:blipFill>
        <p:spPr bwMode="auto">
          <a:xfrm>
            <a:off x="4573588" y="85725"/>
            <a:ext cx="4562475" cy="3498850"/>
          </a:xfrm>
          <a:prstGeom prst="rect">
            <a:avLst/>
          </a:prstGeom>
          <a:noFill/>
          <a:ln w="9525">
            <a:noFill/>
            <a:miter lim="800000"/>
            <a:headEnd/>
            <a:tailEnd/>
          </a:ln>
        </p:spPr>
      </p:pic>
      <p:grpSp>
        <p:nvGrpSpPr>
          <p:cNvPr id="21508" name="Group 13"/>
          <p:cNvGrpSpPr>
            <a:grpSpLocks/>
          </p:cNvGrpSpPr>
          <p:nvPr/>
        </p:nvGrpSpPr>
        <p:grpSpPr bwMode="auto">
          <a:xfrm>
            <a:off x="0" y="1795463"/>
            <a:ext cx="4419600" cy="2471737"/>
            <a:chOff x="0" y="1131"/>
            <a:chExt cx="2784" cy="1557"/>
          </a:xfrm>
        </p:grpSpPr>
        <p:pic>
          <p:nvPicPr>
            <p:cNvPr id="21511" name="Picture 9" descr="fifteen"/>
            <p:cNvPicPr>
              <a:picLocks noChangeAspect="1" noChangeArrowheads="1"/>
            </p:cNvPicPr>
            <p:nvPr/>
          </p:nvPicPr>
          <p:blipFill>
            <a:blip r:embed="rId4" cstate="print">
              <a:lum contrast="30000"/>
            </a:blip>
            <a:srcRect l="20259" t="14883" r="17726" b="33087"/>
            <a:stretch>
              <a:fillRect/>
            </a:stretch>
          </p:blipFill>
          <p:spPr bwMode="auto">
            <a:xfrm>
              <a:off x="0" y="1131"/>
              <a:ext cx="2784" cy="1557"/>
            </a:xfrm>
            <a:prstGeom prst="rect">
              <a:avLst/>
            </a:prstGeom>
            <a:noFill/>
            <a:ln w="9525">
              <a:noFill/>
              <a:miter lim="800000"/>
              <a:headEnd/>
              <a:tailEnd/>
            </a:ln>
          </p:spPr>
        </p:pic>
        <p:sp>
          <p:nvSpPr>
            <p:cNvPr id="21512" name="Text Box 10"/>
            <p:cNvSpPr txBox="1">
              <a:spLocks noChangeArrowheads="1"/>
            </p:cNvSpPr>
            <p:nvPr/>
          </p:nvSpPr>
          <p:spPr bwMode="auto">
            <a:xfrm>
              <a:off x="2344" y="2096"/>
              <a:ext cx="440" cy="250"/>
            </a:xfrm>
            <a:prstGeom prst="rect">
              <a:avLst/>
            </a:prstGeom>
            <a:solidFill>
              <a:schemeClr val="bg1"/>
            </a:solidFill>
            <a:ln w="9525">
              <a:noFill/>
              <a:miter lim="800000"/>
              <a:headEnd/>
              <a:tailEnd/>
            </a:ln>
          </p:spPr>
          <p:txBody>
            <a:bodyPr>
              <a:spAutoFit/>
            </a:bodyPr>
            <a:lstStyle/>
            <a:p>
              <a:pPr>
                <a:spcBef>
                  <a:spcPct val="50000"/>
                </a:spcBef>
              </a:pPr>
              <a:r>
                <a:rPr lang="en-US" sz="2000"/>
                <a:t>1829</a:t>
              </a:r>
            </a:p>
          </p:txBody>
        </p:sp>
        <p:sp>
          <p:nvSpPr>
            <p:cNvPr id="21513" name="Line 12"/>
            <p:cNvSpPr>
              <a:spLocks noChangeShapeType="1"/>
            </p:cNvSpPr>
            <p:nvPr/>
          </p:nvSpPr>
          <p:spPr bwMode="auto">
            <a:xfrm>
              <a:off x="144" y="1632"/>
              <a:ext cx="2496" cy="0"/>
            </a:xfrm>
            <a:prstGeom prst="line">
              <a:avLst/>
            </a:prstGeom>
            <a:noFill/>
            <a:ln w="38100">
              <a:solidFill>
                <a:schemeClr val="tx1"/>
              </a:solidFill>
              <a:round/>
              <a:headEnd/>
              <a:tailEnd/>
            </a:ln>
          </p:spPr>
          <p:txBody>
            <a:bodyPr/>
            <a:lstStyle/>
            <a:p>
              <a:endParaRPr lang="en-US"/>
            </a:p>
          </p:txBody>
        </p:sp>
      </p:grpSp>
      <p:sp>
        <p:nvSpPr>
          <p:cNvPr id="9" name="Rectangle 8"/>
          <p:cNvSpPr/>
          <p:nvPr/>
        </p:nvSpPr>
        <p:spPr>
          <a:xfrm>
            <a:off x="8077200" y="6248400"/>
            <a:ext cx="38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510" name="Slide Number Placeholder 7"/>
          <p:cNvSpPr>
            <a:spLocks noGrp="1"/>
          </p:cNvSpPr>
          <p:nvPr>
            <p:ph type="sldNum" sz="quarter" idx="12"/>
          </p:nvPr>
        </p:nvSpPr>
        <p:spPr>
          <a:noFill/>
        </p:spPr>
        <p:txBody>
          <a:bodyPr/>
          <a:lstStyle/>
          <a:p>
            <a:fld id="{C5DFDA45-B885-4303-8DAD-ED8D5F443EC8}" type="slidenum">
              <a:rPr lang="en-US" smtClean="0"/>
              <a:pPr/>
              <a:t>20</a:t>
            </a:fld>
            <a:endParaRPr lang="en-US"/>
          </a:p>
        </p:txBody>
      </p:sp>
      <p:sp>
        <p:nvSpPr>
          <p:cNvPr id="10" name="TextBox 9">
            <a:extLst>
              <a:ext uri="{FF2B5EF4-FFF2-40B4-BE49-F238E27FC236}">
                <a16:creationId xmlns:a16="http://schemas.microsoft.com/office/drawing/2014/main" id="{D0AC6E81-9FD6-FF4D-A629-F5812E3BA5E7}"/>
              </a:ext>
            </a:extLst>
          </p:cNvPr>
          <p:cNvSpPr txBox="1"/>
          <p:nvPr/>
        </p:nvSpPr>
        <p:spPr>
          <a:xfrm>
            <a:off x="0" y="4800600"/>
            <a:ext cx="4495800" cy="707886"/>
          </a:xfrm>
          <a:prstGeom prst="rect">
            <a:avLst/>
          </a:prstGeom>
          <a:noFill/>
        </p:spPr>
        <p:txBody>
          <a:bodyPr wrap="square" rtlCol="0">
            <a:spAutoFit/>
          </a:bodyPr>
          <a:lstStyle/>
          <a:p>
            <a:pPr algn="ctr"/>
            <a:r>
              <a:rPr lang="en-US" sz="2000" dirty="0"/>
              <a:t>Robert wins 1829 Rainhill Trials – obtains contract to provide many locomotives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2" descr="sixteen"/>
          <p:cNvPicPr>
            <a:picLocks noChangeAspect="1" noChangeArrowheads="1"/>
          </p:cNvPicPr>
          <p:nvPr/>
        </p:nvPicPr>
        <p:blipFill>
          <a:blip r:embed="rId2" cstate="print"/>
          <a:srcRect l="2232" t="4762" r="7143" b="3572"/>
          <a:stretch>
            <a:fillRect/>
          </a:stretch>
        </p:blipFill>
        <p:spPr bwMode="auto">
          <a:xfrm>
            <a:off x="4716463" y="223838"/>
            <a:ext cx="4224337" cy="6408737"/>
          </a:xfrm>
          <a:prstGeom prst="rect">
            <a:avLst/>
          </a:prstGeom>
          <a:noFill/>
          <a:ln w="9525">
            <a:noFill/>
            <a:miter lim="800000"/>
            <a:headEnd/>
            <a:tailEnd/>
          </a:ln>
        </p:spPr>
      </p:pic>
      <p:grpSp>
        <p:nvGrpSpPr>
          <p:cNvPr id="22531" name="Group 21"/>
          <p:cNvGrpSpPr>
            <a:grpSpLocks/>
          </p:cNvGrpSpPr>
          <p:nvPr/>
        </p:nvGrpSpPr>
        <p:grpSpPr bwMode="auto">
          <a:xfrm>
            <a:off x="0" y="1795463"/>
            <a:ext cx="4419600" cy="2471737"/>
            <a:chOff x="0" y="1131"/>
            <a:chExt cx="2784" cy="1557"/>
          </a:xfrm>
        </p:grpSpPr>
        <p:pic>
          <p:nvPicPr>
            <p:cNvPr id="22534" name="Picture 22" descr="fifteen"/>
            <p:cNvPicPr>
              <a:picLocks noChangeAspect="1" noChangeArrowheads="1"/>
            </p:cNvPicPr>
            <p:nvPr/>
          </p:nvPicPr>
          <p:blipFill>
            <a:blip r:embed="rId3" cstate="print">
              <a:lum contrast="30000"/>
            </a:blip>
            <a:srcRect l="20259" t="14883" r="17726" b="33087"/>
            <a:stretch>
              <a:fillRect/>
            </a:stretch>
          </p:blipFill>
          <p:spPr bwMode="auto">
            <a:xfrm>
              <a:off x="0" y="1131"/>
              <a:ext cx="2784" cy="1557"/>
            </a:xfrm>
            <a:prstGeom prst="rect">
              <a:avLst/>
            </a:prstGeom>
            <a:noFill/>
            <a:ln w="9525">
              <a:noFill/>
              <a:miter lim="800000"/>
              <a:headEnd/>
              <a:tailEnd/>
            </a:ln>
          </p:spPr>
        </p:pic>
        <p:sp>
          <p:nvSpPr>
            <p:cNvPr id="22535" name="Text Box 23"/>
            <p:cNvSpPr txBox="1">
              <a:spLocks noChangeArrowheads="1"/>
            </p:cNvSpPr>
            <p:nvPr/>
          </p:nvSpPr>
          <p:spPr bwMode="auto">
            <a:xfrm>
              <a:off x="2344" y="2096"/>
              <a:ext cx="440" cy="250"/>
            </a:xfrm>
            <a:prstGeom prst="rect">
              <a:avLst/>
            </a:prstGeom>
            <a:solidFill>
              <a:schemeClr val="bg1"/>
            </a:solidFill>
            <a:ln w="9525">
              <a:noFill/>
              <a:miter lim="800000"/>
              <a:headEnd/>
              <a:tailEnd/>
            </a:ln>
          </p:spPr>
          <p:txBody>
            <a:bodyPr>
              <a:spAutoFit/>
            </a:bodyPr>
            <a:lstStyle/>
            <a:p>
              <a:pPr>
                <a:spcBef>
                  <a:spcPct val="50000"/>
                </a:spcBef>
              </a:pPr>
              <a:r>
                <a:rPr lang="en-US" sz="2000"/>
                <a:t>1829</a:t>
              </a:r>
            </a:p>
          </p:txBody>
        </p:sp>
        <p:sp>
          <p:nvSpPr>
            <p:cNvPr id="22536" name="Line 24"/>
            <p:cNvSpPr>
              <a:spLocks noChangeShapeType="1"/>
            </p:cNvSpPr>
            <p:nvPr/>
          </p:nvSpPr>
          <p:spPr bwMode="auto">
            <a:xfrm>
              <a:off x="144" y="1632"/>
              <a:ext cx="2496" cy="0"/>
            </a:xfrm>
            <a:prstGeom prst="line">
              <a:avLst/>
            </a:prstGeom>
            <a:noFill/>
            <a:ln w="38100">
              <a:solidFill>
                <a:schemeClr val="tx1"/>
              </a:solidFill>
              <a:round/>
              <a:headEnd/>
              <a:tailEnd/>
            </a:ln>
          </p:spPr>
          <p:txBody>
            <a:bodyPr/>
            <a:lstStyle/>
            <a:p>
              <a:endParaRPr lang="en-US"/>
            </a:p>
          </p:txBody>
        </p:sp>
      </p:grpSp>
      <p:sp>
        <p:nvSpPr>
          <p:cNvPr id="8" name="Rectangle 7"/>
          <p:cNvSpPr/>
          <p:nvPr/>
        </p:nvSpPr>
        <p:spPr>
          <a:xfrm>
            <a:off x="8077200" y="6248400"/>
            <a:ext cx="38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533" name="Slide Number Placeholder 6"/>
          <p:cNvSpPr>
            <a:spLocks noGrp="1"/>
          </p:cNvSpPr>
          <p:nvPr>
            <p:ph type="sldNum" sz="quarter" idx="12"/>
          </p:nvPr>
        </p:nvSpPr>
        <p:spPr>
          <a:noFill/>
        </p:spPr>
        <p:txBody>
          <a:bodyPr/>
          <a:lstStyle/>
          <a:p>
            <a:fld id="{9FC62E02-0B8A-4FCD-994F-8AC4FFE114D7}" type="slidenum">
              <a:rPr lang="en-US" smtClean="0"/>
              <a:pPr/>
              <a:t>21</a:t>
            </a:fld>
            <a:endParaRPr lang="en-US"/>
          </a:p>
        </p:txBody>
      </p:sp>
      <p:sp>
        <p:nvSpPr>
          <p:cNvPr id="9" name="TextBox 8">
            <a:extLst>
              <a:ext uri="{FF2B5EF4-FFF2-40B4-BE49-F238E27FC236}">
                <a16:creationId xmlns:a16="http://schemas.microsoft.com/office/drawing/2014/main" id="{D0AC6E81-9FD6-FF4D-A629-F5812E3BA5E7}"/>
              </a:ext>
            </a:extLst>
          </p:cNvPr>
          <p:cNvSpPr txBox="1"/>
          <p:nvPr/>
        </p:nvSpPr>
        <p:spPr>
          <a:xfrm>
            <a:off x="0" y="4800600"/>
            <a:ext cx="4495800" cy="707886"/>
          </a:xfrm>
          <a:prstGeom prst="rect">
            <a:avLst/>
          </a:prstGeom>
          <a:noFill/>
        </p:spPr>
        <p:txBody>
          <a:bodyPr wrap="square" rtlCol="0">
            <a:spAutoFit/>
          </a:bodyPr>
          <a:lstStyle/>
          <a:p>
            <a:pPr algn="ctr"/>
            <a:r>
              <a:rPr lang="en-US" sz="2000" dirty="0"/>
              <a:t>Robert wins 1829 Rainhill Trials – obtains contract to provide many locomotives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descr="sixteen"/>
          <p:cNvPicPr>
            <a:picLocks noChangeAspect="1" noChangeArrowheads="1"/>
          </p:cNvPicPr>
          <p:nvPr/>
        </p:nvPicPr>
        <p:blipFill>
          <a:blip r:embed="rId2" cstate="print"/>
          <a:srcRect l="2232" t="4762" r="7143" b="3572"/>
          <a:stretch>
            <a:fillRect/>
          </a:stretch>
        </p:blipFill>
        <p:spPr bwMode="auto">
          <a:xfrm>
            <a:off x="4716463" y="223838"/>
            <a:ext cx="4224337" cy="6408737"/>
          </a:xfrm>
          <a:prstGeom prst="rect">
            <a:avLst/>
          </a:prstGeom>
          <a:noFill/>
          <a:ln w="9525">
            <a:noFill/>
            <a:miter lim="800000"/>
            <a:headEnd/>
            <a:tailEnd/>
          </a:ln>
        </p:spPr>
      </p:pic>
      <p:sp>
        <p:nvSpPr>
          <p:cNvPr id="13" name="Rectangle 12"/>
          <p:cNvSpPr/>
          <p:nvPr/>
        </p:nvSpPr>
        <p:spPr>
          <a:xfrm>
            <a:off x="8077200" y="6248400"/>
            <a:ext cx="38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56" name="Slide Number Placeholder 6"/>
          <p:cNvSpPr>
            <a:spLocks noGrp="1"/>
          </p:cNvSpPr>
          <p:nvPr>
            <p:ph type="sldNum" sz="quarter" idx="12"/>
          </p:nvPr>
        </p:nvSpPr>
        <p:spPr>
          <a:noFill/>
        </p:spPr>
        <p:txBody>
          <a:bodyPr/>
          <a:lstStyle/>
          <a:p>
            <a:fld id="{AB5B5FF7-429B-4A81-8E8F-6CC2699185DB}" type="slidenum">
              <a:rPr lang="en-US" smtClean="0"/>
              <a:pPr/>
              <a:t>22</a:t>
            </a:fld>
            <a:endParaRPr lang="en-US" dirty="0"/>
          </a:p>
        </p:txBody>
      </p:sp>
      <p:pic>
        <p:nvPicPr>
          <p:cNvPr id="10" name="Picture 7" descr="http://www.crht1837.org/history/lbr/8%20Robert%20Stephenson.jpg?attredirects=0"/>
          <p:cNvPicPr>
            <a:picLocks noChangeAspect="1" noChangeArrowheads="1"/>
          </p:cNvPicPr>
          <p:nvPr/>
        </p:nvPicPr>
        <p:blipFill>
          <a:blip r:embed="rId3" cstate="print"/>
          <a:srcRect/>
          <a:stretch>
            <a:fillRect/>
          </a:stretch>
        </p:blipFill>
        <p:spPr bwMode="auto">
          <a:xfrm>
            <a:off x="365125" y="1219200"/>
            <a:ext cx="3749675" cy="4267200"/>
          </a:xfrm>
          <a:prstGeom prst="rect">
            <a:avLst/>
          </a:prstGeom>
          <a:noFill/>
          <a:ln w="9525">
            <a:noFill/>
            <a:miter lim="800000"/>
            <a:headEnd/>
            <a:tailEnd/>
          </a:ln>
        </p:spPr>
      </p:pic>
      <p:sp>
        <p:nvSpPr>
          <p:cNvPr id="11" name="Text Box 10"/>
          <p:cNvSpPr txBox="1">
            <a:spLocks noChangeArrowheads="1"/>
          </p:cNvSpPr>
          <p:nvPr/>
        </p:nvSpPr>
        <p:spPr bwMode="auto">
          <a:xfrm>
            <a:off x="914400" y="5638800"/>
            <a:ext cx="2743200" cy="457200"/>
          </a:xfrm>
          <a:prstGeom prst="rect">
            <a:avLst/>
          </a:prstGeom>
          <a:noFill/>
          <a:ln w="9525">
            <a:noFill/>
            <a:miter lim="800000"/>
            <a:headEnd/>
            <a:tailEnd/>
          </a:ln>
        </p:spPr>
        <p:txBody>
          <a:bodyPr>
            <a:spAutoFit/>
          </a:bodyPr>
          <a:lstStyle/>
          <a:p>
            <a:pPr>
              <a:spcBef>
                <a:spcPct val="50000"/>
              </a:spcBef>
            </a:pPr>
            <a:r>
              <a:rPr lang="en-US"/>
              <a:t>Robert Stephenson</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7"/>
          <p:cNvSpPr txBox="1">
            <a:spLocks noChangeArrowheads="1"/>
          </p:cNvSpPr>
          <p:nvPr/>
        </p:nvSpPr>
        <p:spPr bwMode="auto">
          <a:xfrm>
            <a:off x="4953000" y="5638800"/>
            <a:ext cx="3505200" cy="457200"/>
          </a:xfrm>
          <a:prstGeom prst="rect">
            <a:avLst/>
          </a:prstGeom>
          <a:noFill/>
          <a:ln w="9525">
            <a:noFill/>
            <a:miter lim="800000"/>
            <a:headEnd/>
            <a:tailEnd/>
          </a:ln>
        </p:spPr>
        <p:txBody>
          <a:bodyPr>
            <a:spAutoFit/>
          </a:bodyPr>
          <a:lstStyle/>
          <a:p>
            <a:pPr>
              <a:spcBef>
                <a:spcPct val="50000"/>
              </a:spcBef>
            </a:pPr>
            <a:r>
              <a:rPr lang="en-US"/>
              <a:t>Isambard Kingdom Brunel</a:t>
            </a:r>
          </a:p>
        </p:txBody>
      </p:sp>
      <p:sp>
        <p:nvSpPr>
          <p:cNvPr id="25603" name="Text Box 10"/>
          <p:cNvSpPr txBox="1">
            <a:spLocks noChangeArrowheads="1"/>
          </p:cNvSpPr>
          <p:nvPr/>
        </p:nvSpPr>
        <p:spPr bwMode="auto">
          <a:xfrm>
            <a:off x="914400" y="5638800"/>
            <a:ext cx="2743200" cy="457200"/>
          </a:xfrm>
          <a:prstGeom prst="rect">
            <a:avLst/>
          </a:prstGeom>
          <a:noFill/>
          <a:ln w="9525">
            <a:noFill/>
            <a:miter lim="800000"/>
            <a:headEnd/>
            <a:tailEnd/>
          </a:ln>
        </p:spPr>
        <p:txBody>
          <a:bodyPr>
            <a:spAutoFit/>
          </a:bodyPr>
          <a:lstStyle/>
          <a:p>
            <a:pPr>
              <a:spcBef>
                <a:spcPct val="50000"/>
              </a:spcBef>
            </a:pPr>
            <a:r>
              <a:rPr lang="en-US"/>
              <a:t>Robert Stephenson</a:t>
            </a:r>
          </a:p>
        </p:txBody>
      </p:sp>
      <p:sp>
        <p:nvSpPr>
          <p:cNvPr id="25604" name="Slide Number Placeholder 5"/>
          <p:cNvSpPr>
            <a:spLocks noGrp="1"/>
          </p:cNvSpPr>
          <p:nvPr>
            <p:ph type="sldNum" sz="quarter" idx="12"/>
          </p:nvPr>
        </p:nvSpPr>
        <p:spPr>
          <a:noFill/>
        </p:spPr>
        <p:txBody>
          <a:bodyPr/>
          <a:lstStyle/>
          <a:p>
            <a:fld id="{BFBEBBB2-0D20-4857-AB18-2FD7A0FEA0A7}" type="slidenum">
              <a:rPr lang="en-US" smtClean="0"/>
              <a:pPr/>
              <a:t>23</a:t>
            </a:fld>
            <a:endParaRPr lang="en-US"/>
          </a:p>
        </p:txBody>
      </p:sp>
      <p:pic>
        <p:nvPicPr>
          <p:cNvPr id="25605" name="Picture 8" descr="http://www.fishermensvoice.com/images/brunel1004.jpg"/>
          <p:cNvPicPr>
            <a:picLocks noChangeAspect="1" noChangeArrowheads="1"/>
          </p:cNvPicPr>
          <p:nvPr/>
        </p:nvPicPr>
        <p:blipFill>
          <a:blip r:embed="rId2" cstate="print"/>
          <a:srcRect t="10916"/>
          <a:stretch>
            <a:fillRect/>
          </a:stretch>
        </p:blipFill>
        <p:spPr bwMode="auto">
          <a:xfrm>
            <a:off x="4648200" y="304800"/>
            <a:ext cx="3962400" cy="5173663"/>
          </a:xfrm>
          <a:prstGeom prst="rect">
            <a:avLst/>
          </a:prstGeom>
          <a:noFill/>
          <a:ln w="9525">
            <a:noFill/>
            <a:miter lim="800000"/>
            <a:headEnd/>
            <a:tailEnd/>
          </a:ln>
        </p:spPr>
      </p:pic>
      <p:pic>
        <p:nvPicPr>
          <p:cNvPr id="25606" name="Picture 7" descr="http://www.crht1837.org/history/lbr/8%20Robert%20Stephenson.jpg?attredirects=0"/>
          <p:cNvPicPr>
            <a:picLocks noChangeAspect="1" noChangeArrowheads="1"/>
          </p:cNvPicPr>
          <p:nvPr/>
        </p:nvPicPr>
        <p:blipFill>
          <a:blip r:embed="rId3" cstate="print"/>
          <a:srcRect/>
          <a:stretch>
            <a:fillRect/>
          </a:stretch>
        </p:blipFill>
        <p:spPr bwMode="auto">
          <a:xfrm>
            <a:off x="365125" y="1219200"/>
            <a:ext cx="3749675"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twentytwo"/>
          <p:cNvPicPr>
            <a:picLocks noChangeAspect="1" noChangeArrowheads="1"/>
          </p:cNvPicPr>
          <p:nvPr/>
        </p:nvPicPr>
        <p:blipFill>
          <a:blip r:embed="rId2" cstate="print">
            <a:lum bright="-20000"/>
          </a:blip>
          <a:srcRect/>
          <a:stretch>
            <a:fillRect/>
          </a:stretch>
        </p:blipFill>
        <p:spPr bwMode="auto">
          <a:xfrm>
            <a:off x="0" y="1752600"/>
            <a:ext cx="4572000" cy="3048000"/>
          </a:xfrm>
          <a:prstGeom prst="rect">
            <a:avLst/>
          </a:prstGeom>
          <a:noFill/>
          <a:ln w="9525">
            <a:noFill/>
            <a:miter lim="800000"/>
            <a:headEnd/>
            <a:tailEnd/>
          </a:ln>
        </p:spPr>
      </p:pic>
      <p:sp>
        <p:nvSpPr>
          <p:cNvPr id="26627" name="Slide Number Placeholder 4"/>
          <p:cNvSpPr>
            <a:spLocks noGrp="1"/>
          </p:cNvSpPr>
          <p:nvPr>
            <p:ph type="sldNum" sz="quarter" idx="12"/>
          </p:nvPr>
        </p:nvSpPr>
        <p:spPr>
          <a:noFill/>
        </p:spPr>
        <p:txBody>
          <a:bodyPr/>
          <a:lstStyle/>
          <a:p>
            <a:fld id="{C4DED1FE-2BB3-4EA0-908D-B8A2396E4D44}" type="slidenum">
              <a:rPr lang="en-US" smtClean="0"/>
              <a:pPr/>
              <a:t>24</a:t>
            </a:fld>
            <a:endParaRPr lang="en-US"/>
          </a:p>
        </p:txBody>
      </p:sp>
      <p:pic>
        <p:nvPicPr>
          <p:cNvPr id="26628" name="Picture 8" descr="http://www.fishermensvoice.com/images/brunel1004.jpg"/>
          <p:cNvPicPr>
            <a:picLocks noChangeAspect="1" noChangeArrowheads="1"/>
          </p:cNvPicPr>
          <p:nvPr/>
        </p:nvPicPr>
        <p:blipFill>
          <a:blip r:embed="rId3" cstate="print"/>
          <a:srcRect t="10916"/>
          <a:stretch>
            <a:fillRect/>
          </a:stretch>
        </p:blipFill>
        <p:spPr bwMode="auto">
          <a:xfrm>
            <a:off x="4648200" y="304800"/>
            <a:ext cx="3962400" cy="5173663"/>
          </a:xfrm>
          <a:prstGeom prst="rect">
            <a:avLst/>
          </a:prstGeom>
          <a:noFill/>
          <a:ln w="9525">
            <a:noFill/>
            <a:miter lim="800000"/>
            <a:headEnd/>
            <a:tailEnd/>
          </a:ln>
        </p:spPr>
      </p:pic>
      <p:sp>
        <p:nvSpPr>
          <p:cNvPr id="26629" name="Text Box 7"/>
          <p:cNvSpPr txBox="1">
            <a:spLocks noChangeArrowheads="1"/>
          </p:cNvSpPr>
          <p:nvPr/>
        </p:nvSpPr>
        <p:spPr bwMode="auto">
          <a:xfrm>
            <a:off x="4953000" y="5638800"/>
            <a:ext cx="3505200" cy="457200"/>
          </a:xfrm>
          <a:prstGeom prst="rect">
            <a:avLst/>
          </a:prstGeom>
          <a:noFill/>
          <a:ln w="9525">
            <a:noFill/>
            <a:miter lim="800000"/>
            <a:headEnd/>
            <a:tailEnd/>
          </a:ln>
        </p:spPr>
        <p:txBody>
          <a:bodyPr>
            <a:spAutoFit/>
          </a:bodyPr>
          <a:lstStyle/>
          <a:p>
            <a:pPr>
              <a:spcBef>
                <a:spcPct val="50000"/>
              </a:spcBef>
            </a:pPr>
            <a:r>
              <a:rPr lang="en-US"/>
              <a:t>Isambard Kingdom Brunel</a:t>
            </a:r>
          </a:p>
        </p:txBody>
      </p:sp>
      <p:sp>
        <p:nvSpPr>
          <p:cNvPr id="2" name="TextBox 1">
            <a:extLst>
              <a:ext uri="{FF2B5EF4-FFF2-40B4-BE49-F238E27FC236}">
                <a16:creationId xmlns:a16="http://schemas.microsoft.com/office/drawing/2014/main" id="{DFF35DF1-2D83-DD06-3463-9113CE512187}"/>
              </a:ext>
            </a:extLst>
          </p:cNvPr>
          <p:cNvSpPr txBox="1"/>
          <p:nvPr/>
        </p:nvSpPr>
        <p:spPr>
          <a:xfrm>
            <a:off x="685800" y="4866134"/>
            <a:ext cx="3962400" cy="461665"/>
          </a:xfrm>
          <a:prstGeom prst="rect">
            <a:avLst/>
          </a:prstGeom>
          <a:noFill/>
        </p:spPr>
        <p:txBody>
          <a:bodyPr wrap="square" rtlCol="0">
            <a:spAutoFit/>
          </a:bodyPr>
          <a:lstStyle/>
          <a:p>
            <a:r>
              <a:rPr lang="en-US" dirty="0"/>
              <a:t>Brunel                Stephenson</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twentytwo"/>
          <p:cNvPicPr>
            <a:picLocks noChangeAspect="1" noChangeArrowheads="1"/>
          </p:cNvPicPr>
          <p:nvPr/>
        </p:nvPicPr>
        <p:blipFill>
          <a:blip r:embed="rId2" cstate="print">
            <a:lum bright="-20000"/>
          </a:blip>
          <a:srcRect/>
          <a:stretch>
            <a:fillRect/>
          </a:stretch>
        </p:blipFill>
        <p:spPr bwMode="auto">
          <a:xfrm>
            <a:off x="0" y="1752600"/>
            <a:ext cx="4572000" cy="3048000"/>
          </a:xfrm>
          <a:prstGeom prst="rect">
            <a:avLst/>
          </a:prstGeom>
          <a:noFill/>
          <a:ln w="9525">
            <a:noFill/>
            <a:miter lim="800000"/>
            <a:headEnd/>
            <a:tailEnd/>
          </a:ln>
        </p:spPr>
      </p:pic>
      <p:sp>
        <p:nvSpPr>
          <p:cNvPr id="27653" name="Slide Number Placeholder 4"/>
          <p:cNvSpPr>
            <a:spLocks noGrp="1"/>
          </p:cNvSpPr>
          <p:nvPr>
            <p:ph type="sldNum" sz="quarter" idx="12"/>
          </p:nvPr>
        </p:nvSpPr>
        <p:spPr>
          <a:noFill/>
        </p:spPr>
        <p:txBody>
          <a:bodyPr/>
          <a:lstStyle/>
          <a:p>
            <a:fld id="{FA078BF5-72A1-41EA-81D6-65E815D4DC94}" type="slidenum">
              <a:rPr lang="en-US" smtClean="0"/>
              <a:pPr/>
              <a:t>25</a:t>
            </a:fld>
            <a:endParaRPr lang="en-US"/>
          </a:p>
        </p:txBody>
      </p:sp>
      <p:pic>
        <p:nvPicPr>
          <p:cNvPr id="2" name="Picture 3" descr="twentythree">
            <a:extLst>
              <a:ext uri="{FF2B5EF4-FFF2-40B4-BE49-F238E27FC236}">
                <a16:creationId xmlns:a16="http://schemas.microsoft.com/office/drawing/2014/main" id="{0906BC03-8F25-ABBD-7A60-9F66A951DDDA}"/>
              </a:ext>
            </a:extLst>
          </p:cNvPr>
          <p:cNvPicPr>
            <a:picLocks noChangeAspect="1" noChangeArrowheads="1"/>
          </p:cNvPicPr>
          <p:nvPr/>
        </p:nvPicPr>
        <p:blipFill>
          <a:blip r:embed="rId3" cstate="print">
            <a:lum contrast="12000"/>
          </a:blip>
          <a:srcRect l="21173" t="14883" r="17726" b="29303"/>
          <a:stretch>
            <a:fillRect/>
          </a:stretch>
        </p:blipFill>
        <p:spPr bwMode="auto">
          <a:xfrm>
            <a:off x="4572000" y="1600200"/>
            <a:ext cx="4572000" cy="2782888"/>
          </a:xfrm>
          <a:prstGeom prst="rect">
            <a:avLst/>
          </a:prstGeom>
          <a:noFill/>
          <a:ln w="9525">
            <a:noFill/>
            <a:miter lim="800000"/>
            <a:headEnd/>
            <a:tailEnd/>
          </a:ln>
        </p:spPr>
      </p:pic>
      <p:sp>
        <p:nvSpPr>
          <p:cNvPr id="3" name="Line 4">
            <a:extLst>
              <a:ext uri="{FF2B5EF4-FFF2-40B4-BE49-F238E27FC236}">
                <a16:creationId xmlns:a16="http://schemas.microsoft.com/office/drawing/2014/main" id="{8D6A5D8C-E037-3BCD-F7CE-C069403CE909}"/>
              </a:ext>
            </a:extLst>
          </p:cNvPr>
          <p:cNvSpPr>
            <a:spLocks noChangeShapeType="1"/>
          </p:cNvSpPr>
          <p:nvPr/>
        </p:nvSpPr>
        <p:spPr bwMode="auto">
          <a:xfrm>
            <a:off x="4648200" y="2362200"/>
            <a:ext cx="4267200" cy="0"/>
          </a:xfrm>
          <a:prstGeom prst="line">
            <a:avLst/>
          </a:prstGeom>
          <a:noFill/>
          <a:ln w="38100">
            <a:solidFill>
              <a:schemeClr val="tx1"/>
            </a:solidFill>
            <a:round/>
            <a:headEnd/>
            <a:tailEnd/>
          </a:ln>
        </p:spPr>
        <p:txBody>
          <a:bodyPr/>
          <a:lstStyle/>
          <a:p>
            <a:endParaRPr lang="en-US"/>
          </a:p>
        </p:txBody>
      </p:sp>
      <p:sp>
        <p:nvSpPr>
          <p:cNvPr id="4" name="TextBox 5">
            <a:extLst>
              <a:ext uri="{FF2B5EF4-FFF2-40B4-BE49-F238E27FC236}">
                <a16:creationId xmlns:a16="http://schemas.microsoft.com/office/drawing/2014/main" id="{7C2C55EF-67FC-0864-B037-9479F2B15ADE}"/>
              </a:ext>
            </a:extLst>
          </p:cNvPr>
          <p:cNvSpPr txBox="1">
            <a:spLocks noChangeArrowheads="1"/>
          </p:cNvSpPr>
          <p:nvPr/>
        </p:nvSpPr>
        <p:spPr bwMode="auto">
          <a:xfrm>
            <a:off x="8229600" y="2617113"/>
            <a:ext cx="914400" cy="430887"/>
          </a:xfrm>
          <a:prstGeom prst="rect">
            <a:avLst/>
          </a:prstGeom>
          <a:solidFill>
            <a:schemeClr val="bg1"/>
          </a:solidFill>
          <a:ln w="9525">
            <a:noFill/>
            <a:miter lim="800000"/>
            <a:headEnd/>
            <a:tailEnd/>
          </a:ln>
        </p:spPr>
        <p:txBody>
          <a:bodyPr wrap="square">
            <a:spAutoFit/>
          </a:bodyPr>
          <a:lstStyle/>
          <a:p>
            <a:r>
              <a:rPr lang="en-US" sz="2200" dirty="0"/>
              <a:t>1829</a:t>
            </a:r>
          </a:p>
        </p:txBody>
      </p:sp>
      <p:sp>
        <p:nvSpPr>
          <p:cNvPr id="5" name="TextBox 4">
            <a:extLst>
              <a:ext uri="{FF2B5EF4-FFF2-40B4-BE49-F238E27FC236}">
                <a16:creationId xmlns:a16="http://schemas.microsoft.com/office/drawing/2014/main" id="{19EBDB0C-15AE-0988-80C8-149CB7E7FBA3}"/>
              </a:ext>
            </a:extLst>
          </p:cNvPr>
          <p:cNvSpPr txBox="1"/>
          <p:nvPr/>
        </p:nvSpPr>
        <p:spPr>
          <a:xfrm>
            <a:off x="4800600" y="4438471"/>
            <a:ext cx="4038600" cy="1200329"/>
          </a:xfrm>
          <a:prstGeom prst="rect">
            <a:avLst/>
          </a:prstGeom>
          <a:noFill/>
        </p:spPr>
        <p:txBody>
          <a:bodyPr wrap="square" rtlCol="0">
            <a:spAutoFit/>
          </a:bodyPr>
          <a:lstStyle/>
          <a:p>
            <a:pPr algn="ctr"/>
            <a:r>
              <a:rPr lang="en-US" dirty="0"/>
              <a:t>Political decision      Parliament picks narrow gauge Lower cost bridges</a:t>
            </a:r>
          </a:p>
        </p:txBody>
      </p:sp>
      <p:sp>
        <p:nvSpPr>
          <p:cNvPr id="6" name="TextBox 5">
            <a:extLst>
              <a:ext uri="{FF2B5EF4-FFF2-40B4-BE49-F238E27FC236}">
                <a16:creationId xmlns:a16="http://schemas.microsoft.com/office/drawing/2014/main" id="{2DD66C0A-94B1-298F-4137-11DB395E0E6C}"/>
              </a:ext>
            </a:extLst>
          </p:cNvPr>
          <p:cNvSpPr txBox="1"/>
          <p:nvPr/>
        </p:nvSpPr>
        <p:spPr>
          <a:xfrm>
            <a:off x="685800" y="4866134"/>
            <a:ext cx="3962400" cy="461665"/>
          </a:xfrm>
          <a:prstGeom prst="rect">
            <a:avLst/>
          </a:prstGeom>
          <a:noFill/>
        </p:spPr>
        <p:txBody>
          <a:bodyPr wrap="square" rtlCol="0">
            <a:spAutoFit/>
          </a:bodyPr>
          <a:lstStyle/>
          <a:p>
            <a:r>
              <a:rPr lang="en-US" dirty="0"/>
              <a:t>Brunel                Stephenson</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3"/>
          <p:cNvSpPr>
            <a:spLocks noGrp="1"/>
          </p:cNvSpPr>
          <p:nvPr>
            <p:ph type="sldNum" sz="quarter" idx="12"/>
          </p:nvPr>
        </p:nvSpPr>
        <p:spPr>
          <a:noFill/>
        </p:spPr>
        <p:txBody>
          <a:bodyPr/>
          <a:lstStyle/>
          <a:p>
            <a:fld id="{347AF178-E0CD-4F8C-AD27-926449EE3141}" type="slidenum">
              <a:rPr lang="en-US" smtClean="0"/>
              <a:pPr/>
              <a:t>26</a:t>
            </a:fld>
            <a:endParaRPr lang="en-US"/>
          </a:p>
        </p:txBody>
      </p:sp>
      <p:pic>
        <p:nvPicPr>
          <p:cNvPr id="3" name="Picture 3" descr="twentythree">
            <a:extLst>
              <a:ext uri="{FF2B5EF4-FFF2-40B4-BE49-F238E27FC236}">
                <a16:creationId xmlns:a16="http://schemas.microsoft.com/office/drawing/2014/main" id="{7DE1CA7D-FA7B-44B9-B42D-E061A0E310BE}"/>
              </a:ext>
            </a:extLst>
          </p:cNvPr>
          <p:cNvPicPr>
            <a:picLocks noChangeAspect="1" noChangeArrowheads="1"/>
          </p:cNvPicPr>
          <p:nvPr/>
        </p:nvPicPr>
        <p:blipFill>
          <a:blip r:embed="rId2" cstate="print">
            <a:lum contrast="12000"/>
          </a:blip>
          <a:srcRect l="21173" t="14883" r="17726" b="29303"/>
          <a:stretch>
            <a:fillRect/>
          </a:stretch>
        </p:blipFill>
        <p:spPr bwMode="auto">
          <a:xfrm>
            <a:off x="4572000" y="1600200"/>
            <a:ext cx="4572000" cy="2782888"/>
          </a:xfrm>
          <a:prstGeom prst="rect">
            <a:avLst/>
          </a:prstGeom>
          <a:noFill/>
          <a:ln w="9525">
            <a:noFill/>
            <a:miter lim="800000"/>
            <a:headEnd/>
            <a:tailEnd/>
          </a:ln>
        </p:spPr>
      </p:pic>
      <p:sp>
        <p:nvSpPr>
          <p:cNvPr id="4" name="Line 4">
            <a:extLst>
              <a:ext uri="{FF2B5EF4-FFF2-40B4-BE49-F238E27FC236}">
                <a16:creationId xmlns:a16="http://schemas.microsoft.com/office/drawing/2014/main" id="{1DBEAE39-6CD6-68CB-B0C7-D9BD431404BA}"/>
              </a:ext>
            </a:extLst>
          </p:cNvPr>
          <p:cNvSpPr>
            <a:spLocks noChangeShapeType="1"/>
          </p:cNvSpPr>
          <p:nvPr/>
        </p:nvSpPr>
        <p:spPr bwMode="auto">
          <a:xfrm>
            <a:off x="4648200" y="2362200"/>
            <a:ext cx="4267200" cy="0"/>
          </a:xfrm>
          <a:prstGeom prst="line">
            <a:avLst/>
          </a:prstGeom>
          <a:noFill/>
          <a:ln w="38100">
            <a:solidFill>
              <a:schemeClr val="tx1"/>
            </a:solidFill>
            <a:round/>
            <a:headEnd/>
            <a:tailEnd/>
          </a:ln>
        </p:spPr>
        <p:txBody>
          <a:bodyPr/>
          <a:lstStyle/>
          <a:p>
            <a:endParaRPr lang="en-US"/>
          </a:p>
        </p:txBody>
      </p:sp>
      <p:sp>
        <p:nvSpPr>
          <p:cNvPr id="5" name="TextBox 5">
            <a:extLst>
              <a:ext uri="{FF2B5EF4-FFF2-40B4-BE49-F238E27FC236}">
                <a16:creationId xmlns:a16="http://schemas.microsoft.com/office/drawing/2014/main" id="{D0C64E33-95CB-B500-EEB9-5E5F5B1DCC5F}"/>
              </a:ext>
            </a:extLst>
          </p:cNvPr>
          <p:cNvSpPr txBox="1">
            <a:spLocks noChangeArrowheads="1"/>
          </p:cNvSpPr>
          <p:nvPr/>
        </p:nvSpPr>
        <p:spPr bwMode="auto">
          <a:xfrm>
            <a:off x="8229600" y="2617113"/>
            <a:ext cx="914400" cy="430887"/>
          </a:xfrm>
          <a:prstGeom prst="rect">
            <a:avLst/>
          </a:prstGeom>
          <a:solidFill>
            <a:schemeClr val="bg1"/>
          </a:solidFill>
          <a:ln w="9525">
            <a:noFill/>
            <a:miter lim="800000"/>
            <a:headEnd/>
            <a:tailEnd/>
          </a:ln>
        </p:spPr>
        <p:txBody>
          <a:bodyPr wrap="square">
            <a:spAutoFit/>
          </a:bodyPr>
          <a:lstStyle/>
          <a:p>
            <a:r>
              <a:rPr lang="en-US" sz="2200" dirty="0"/>
              <a:t>1829</a:t>
            </a:r>
          </a:p>
        </p:txBody>
      </p:sp>
      <p:pic>
        <p:nvPicPr>
          <p:cNvPr id="7" name="Picture 20" descr="http://thebeautyoftransport.files.wordpress.com/2013/05/turner_-_rain_steam_and_speed_-_national_gallery_file.jpg">
            <a:extLst>
              <a:ext uri="{FF2B5EF4-FFF2-40B4-BE49-F238E27FC236}">
                <a16:creationId xmlns:a16="http://schemas.microsoft.com/office/drawing/2014/main" id="{4AA0AEED-24A4-6423-7B2A-81E1CC170EC2}"/>
              </a:ext>
            </a:extLst>
          </p:cNvPr>
          <p:cNvPicPr>
            <a:picLocks noChangeAspect="1" noChangeArrowheads="1"/>
          </p:cNvPicPr>
          <p:nvPr/>
        </p:nvPicPr>
        <p:blipFill>
          <a:blip r:embed="rId3" cstate="print"/>
          <a:srcRect/>
          <a:stretch>
            <a:fillRect/>
          </a:stretch>
        </p:blipFill>
        <p:spPr bwMode="auto">
          <a:xfrm>
            <a:off x="152400" y="1374763"/>
            <a:ext cx="4237896" cy="3164564"/>
          </a:xfrm>
          <a:prstGeom prst="rect">
            <a:avLst/>
          </a:prstGeom>
          <a:noFill/>
        </p:spPr>
      </p:pic>
      <p:pic>
        <p:nvPicPr>
          <p:cNvPr id="8" name="Picture 18" descr="http://thebeautyoftransport.files.wordpress.com/2013/05/hare-detail.jpg">
            <a:extLst>
              <a:ext uri="{FF2B5EF4-FFF2-40B4-BE49-F238E27FC236}">
                <a16:creationId xmlns:a16="http://schemas.microsoft.com/office/drawing/2014/main" id="{4042D9DE-EB72-C000-DDC8-A2C858F043D5}"/>
              </a:ext>
            </a:extLst>
          </p:cNvPr>
          <p:cNvPicPr>
            <a:picLocks noChangeAspect="1" noChangeArrowheads="1"/>
          </p:cNvPicPr>
          <p:nvPr/>
        </p:nvPicPr>
        <p:blipFill>
          <a:blip r:embed="rId4" cstate="print">
            <a:lum bright="10000" contrast="20000"/>
          </a:blip>
          <a:srcRect l="69007" t="76281" r="5343" b="10509"/>
          <a:stretch>
            <a:fillRect/>
          </a:stretch>
        </p:blipFill>
        <p:spPr bwMode="auto">
          <a:xfrm>
            <a:off x="457200" y="1527163"/>
            <a:ext cx="1600200" cy="609600"/>
          </a:xfrm>
          <a:prstGeom prst="rect">
            <a:avLst/>
          </a:prstGeom>
          <a:noFill/>
          <a:ln w="38100">
            <a:solidFill>
              <a:schemeClr val="tx1"/>
            </a:solidFill>
          </a:ln>
        </p:spPr>
      </p:pic>
      <p:sp>
        <p:nvSpPr>
          <p:cNvPr id="9" name="Rectangle 8">
            <a:extLst>
              <a:ext uri="{FF2B5EF4-FFF2-40B4-BE49-F238E27FC236}">
                <a16:creationId xmlns:a16="http://schemas.microsoft.com/office/drawing/2014/main" id="{ACA7F1A5-044E-340C-966A-2884B00C5F03}"/>
              </a:ext>
            </a:extLst>
          </p:cNvPr>
          <p:cNvSpPr/>
          <p:nvPr/>
        </p:nvSpPr>
        <p:spPr>
          <a:xfrm>
            <a:off x="3455191" y="3870315"/>
            <a:ext cx="304800" cy="152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cxnSp>
        <p:nvCxnSpPr>
          <p:cNvPr id="10" name="Straight Arrow Connector 9">
            <a:extLst>
              <a:ext uri="{FF2B5EF4-FFF2-40B4-BE49-F238E27FC236}">
                <a16:creationId xmlns:a16="http://schemas.microsoft.com/office/drawing/2014/main" id="{45389574-57FB-F976-CA53-62D5E772E4E8}"/>
              </a:ext>
            </a:extLst>
          </p:cNvPr>
          <p:cNvCxnSpPr/>
          <p:nvPr/>
        </p:nvCxnSpPr>
        <p:spPr>
          <a:xfrm>
            <a:off x="3457572" y="3944126"/>
            <a:ext cx="152400" cy="0"/>
          </a:xfrm>
          <a:prstGeom prst="straightConnector1">
            <a:avLst/>
          </a:prstGeom>
          <a:ln w="6350">
            <a:solidFill>
              <a:schemeClr val="tx1"/>
            </a:solidFill>
            <a:tailEnd type="stealth" w="sm" len="sm"/>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04D3328-012E-A3E4-B010-C8DC63F3D8E3}"/>
              </a:ext>
            </a:extLst>
          </p:cNvPr>
          <p:cNvSpPr txBox="1">
            <a:spLocks noChangeArrowheads="1"/>
          </p:cNvSpPr>
          <p:nvPr/>
        </p:nvSpPr>
        <p:spPr bwMode="auto">
          <a:xfrm>
            <a:off x="0" y="4803763"/>
            <a:ext cx="4495800" cy="83099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mn-cs"/>
              </a:rPr>
              <a:t>Turner’s “Rain, Steam and Speed”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mn-cs"/>
              </a:rPr>
              <a:t>Locomotive replaces the hare</a:t>
            </a:r>
          </a:p>
        </p:txBody>
      </p:sp>
      <p:sp>
        <p:nvSpPr>
          <p:cNvPr id="2" name="TextBox 1">
            <a:extLst>
              <a:ext uri="{FF2B5EF4-FFF2-40B4-BE49-F238E27FC236}">
                <a16:creationId xmlns:a16="http://schemas.microsoft.com/office/drawing/2014/main" id="{E7AA95D5-D93E-EBD6-D667-9DCD374866C2}"/>
              </a:ext>
            </a:extLst>
          </p:cNvPr>
          <p:cNvSpPr txBox="1"/>
          <p:nvPr/>
        </p:nvSpPr>
        <p:spPr>
          <a:xfrm>
            <a:off x="4800600" y="4438471"/>
            <a:ext cx="4038600" cy="1200329"/>
          </a:xfrm>
          <a:prstGeom prst="rect">
            <a:avLst/>
          </a:prstGeom>
          <a:noFill/>
        </p:spPr>
        <p:txBody>
          <a:bodyPr wrap="square" rtlCol="0">
            <a:spAutoFit/>
          </a:bodyPr>
          <a:lstStyle/>
          <a:p>
            <a:pPr algn="ctr"/>
            <a:r>
              <a:rPr lang="en-US" dirty="0"/>
              <a:t>Political decision      Parliament picks narrow gauge Lower cost bridges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89E256-E5F8-B8B6-A59E-F6EC24DD66D9}"/>
              </a:ext>
            </a:extLst>
          </p:cNvPr>
          <p:cNvSpPr>
            <a:spLocks noGrp="1"/>
          </p:cNvSpPr>
          <p:nvPr>
            <p:ph type="sldNum" sz="quarter" idx="12"/>
          </p:nvPr>
        </p:nvSpPr>
        <p:spPr/>
        <p:txBody>
          <a:bodyPr/>
          <a:lstStyle/>
          <a:p>
            <a:pPr>
              <a:defRPr/>
            </a:pPr>
            <a:fld id="{0B7DF447-B5B5-4607-9C21-3504FD304926}" type="slidenum">
              <a:rPr lang="en-US" smtClean="0"/>
              <a:pPr>
                <a:defRPr/>
              </a:pPr>
              <a:t>27</a:t>
            </a:fld>
            <a:endParaRPr lang="en-US"/>
          </a:p>
        </p:txBody>
      </p:sp>
      <p:pic>
        <p:nvPicPr>
          <p:cNvPr id="3" name="Picture 20" descr="http://thebeautyoftransport.files.wordpress.com/2013/05/turner_-_rain_steam_and_speed_-_national_gallery_file.jpg">
            <a:extLst>
              <a:ext uri="{FF2B5EF4-FFF2-40B4-BE49-F238E27FC236}">
                <a16:creationId xmlns:a16="http://schemas.microsoft.com/office/drawing/2014/main" id="{95A47EB0-340C-77DA-E125-82B133785971}"/>
              </a:ext>
            </a:extLst>
          </p:cNvPr>
          <p:cNvPicPr>
            <a:picLocks noChangeAspect="1" noChangeArrowheads="1"/>
          </p:cNvPicPr>
          <p:nvPr/>
        </p:nvPicPr>
        <p:blipFill>
          <a:blip r:embed="rId2" cstate="print"/>
          <a:srcRect/>
          <a:stretch>
            <a:fillRect/>
          </a:stretch>
        </p:blipFill>
        <p:spPr bwMode="auto">
          <a:xfrm>
            <a:off x="152400" y="1374763"/>
            <a:ext cx="4237896" cy="3164564"/>
          </a:xfrm>
          <a:prstGeom prst="rect">
            <a:avLst/>
          </a:prstGeom>
          <a:noFill/>
        </p:spPr>
      </p:pic>
      <p:pic>
        <p:nvPicPr>
          <p:cNvPr id="4" name="Picture 18" descr="http://thebeautyoftransport.files.wordpress.com/2013/05/hare-detail.jpg">
            <a:extLst>
              <a:ext uri="{FF2B5EF4-FFF2-40B4-BE49-F238E27FC236}">
                <a16:creationId xmlns:a16="http://schemas.microsoft.com/office/drawing/2014/main" id="{C64E4230-49CB-7688-3F3F-942CC5BE5E0B}"/>
              </a:ext>
            </a:extLst>
          </p:cNvPr>
          <p:cNvPicPr>
            <a:picLocks noChangeAspect="1" noChangeArrowheads="1"/>
          </p:cNvPicPr>
          <p:nvPr/>
        </p:nvPicPr>
        <p:blipFill>
          <a:blip r:embed="rId3" cstate="print">
            <a:lum bright="10000" contrast="20000"/>
          </a:blip>
          <a:srcRect l="69007" t="76281" r="5343" b="10509"/>
          <a:stretch>
            <a:fillRect/>
          </a:stretch>
        </p:blipFill>
        <p:spPr bwMode="auto">
          <a:xfrm>
            <a:off x="457200" y="1527163"/>
            <a:ext cx="1600200" cy="609600"/>
          </a:xfrm>
          <a:prstGeom prst="rect">
            <a:avLst/>
          </a:prstGeom>
          <a:noFill/>
          <a:ln w="38100">
            <a:solidFill>
              <a:schemeClr val="tx1"/>
            </a:solidFill>
          </a:ln>
        </p:spPr>
      </p:pic>
      <p:sp>
        <p:nvSpPr>
          <p:cNvPr id="5" name="Rectangle 4">
            <a:extLst>
              <a:ext uri="{FF2B5EF4-FFF2-40B4-BE49-F238E27FC236}">
                <a16:creationId xmlns:a16="http://schemas.microsoft.com/office/drawing/2014/main" id="{2C504D55-59AC-9F94-E2FD-8F45D082B5BF}"/>
              </a:ext>
            </a:extLst>
          </p:cNvPr>
          <p:cNvSpPr/>
          <p:nvPr/>
        </p:nvSpPr>
        <p:spPr>
          <a:xfrm>
            <a:off x="3455191" y="3870315"/>
            <a:ext cx="304800" cy="152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cxnSp>
        <p:nvCxnSpPr>
          <p:cNvPr id="6" name="Straight Arrow Connector 5">
            <a:extLst>
              <a:ext uri="{FF2B5EF4-FFF2-40B4-BE49-F238E27FC236}">
                <a16:creationId xmlns:a16="http://schemas.microsoft.com/office/drawing/2014/main" id="{F2AAF658-D273-64FB-9B12-8459F64B3CF7}"/>
              </a:ext>
            </a:extLst>
          </p:cNvPr>
          <p:cNvCxnSpPr/>
          <p:nvPr/>
        </p:nvCxnSpPr>
        <p:spPr>
          <a:xfrm>
            <a:off x="3457572" y="3944126"/>
            <a:ext cx="152400" cy="0"/>
          </a:xfrm>
          <a:prstGeom prst="straightConnector1">
            <a:avLst/>
          </a:prstGeom>
          <a:ln w="6350">
            <a:solidFill>
              <a:schemeClr val="tx1"/>
            </a:solidFill>
            <a:tailEnd type="stealth" w="sm" len="sm"/>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4BAF346-AE03-A73D-C4EE-413B0D6D8170}"/>
              </a:ext>
            </a:extLst>
          </p:cNvPr>
          <p:cNvSpPr txBox="1">
            <a:spLocks noChangeArrowheads="1"/>
          </p:cNvSpPr>
          <p:nvPr/>
        </p:nvSpPr>
        <p:spPr bwMode="auto">
          <a:xfrm>
            <a:off x="0" y="4803763"/>
            <a:ext cx="4495800" cy="83099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mn-cs"/>
              </a:rPr>
              <a:t>Turner’s “Rain, Steam and Speed”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mn-cs"/>
              </a:rPr>
              <a:t>Locomotive replaces the hare</a:t>
            </a:r>
          </a:p>
        </p:txBody>
      </p:sp>
      <p:pic>
        <p:nvPicPr>
          <p:cNvPr id="12" name="Picture 10" descr="monet">
            <a:extLst>
              <a:ext uri="{FF2B5EF4-FFF2-40B4-BE49-F238E27FC236}">
                <a16:creationId xmlns:a16="http://schemas.microsoft.com/office/drawing/2014/main" id="{C54BC36C-99E4-7D25-0062-751A90D13F6E}"/>
              </a:ext>
            </a:extLst>
          </p:cNvPr>
          <p:cNvPicPr>
            <a:picLocks noChangeAspect="1" noChangeArrowheads="1"/>
          </p:cNvPicPr>
          <p:nvPr/>
        </p:nvPicPr>
        <p:blipFill>
          <a:blip r:embed="rId4" cstate="print"/>
          <a:srcRect t="3659" b="5699"/>
          <a:stretch>
            <a:fillRect/>
          </a:stretch>
        </p:blipFill>
        <p:spPr bwMode="auto">
          <a:xfrm>
            <a:off x="4535675" y="1413346"/>
            <a:ext cx="4532125" cy="3158654"/>
          </a:xfrm>
          <a:prstGeom prst="rect">
            <a:avLst/>
          </a:prstGeom>
          <a:noFill/>
          <a:ln w="9525">
            <a:noFill/>
            <a:miter lim="800000"/>
            <a:headEnd/>
            <a:tailEnd/>
          </a:ln>
        </p:spPr>
      </p:pic>
      <p:sp>
        <p:nvSpPr>
          <p:cNvPr id="13" name="TextBox 7">
            <a:extLst>
              <a:ext uri="{FF2B5EF4-FFF2-40B4-BE49-F238E27FC236}">
                <a16:creationId xmlns:a16="http://schemas.microsoft.com/office/drawing/2014/main" id="{E7D34AC3-13D2-FBCF-EAB1-1B8253473775}"/>
              </a:ext>
            </a:extLst>
          </p:cNvPr>
          <p:cNvSpPr txBox="1">
            <a:spLocks noChangeArrowheads="1"/>
          </p:cNvSpPr>
          <p:nvPr/>
        </p:nvSpPr>
        <p:spPr bwMode="auto">
          <a:xfrm>
            <a:off x="4818761" y="4800600"/>
            <a:ext cx="3962400" cy="83099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mn-cs"/>
              </a:rPr>
              <a:t>Monet’s “</a:t>
            </a:r>
            <a:r>
              <a:rPr kumimoji="0" lang="en-US" sz="2400" b="0" i="0" u="none" strike="noStrike" kern="1200" cap="none" spc="0" normalizeH="0" baseline="0" noProof="0" dirty="0" err="1">
                <a:ln>
                  <a:noFill/>
                </a:ln>
                <a:solidFill>
                  <a:srgbClr val="FFFFFF"/>
                </a:solidFill>
                <a:effectLst/>
                <a:uLnTx/>
                <a:uFillTx/>
                <a:latin typeface="Times New Roman" pitchFamily="18" charset="0"/>
                <a:ea typeface="+mn-ea"/>
                <a:cs typeface="+mn-cs"/>
              </a:rPr>
              <a:t>Gare</a:t>
            </a:r>
            <a:r>
              <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mn-cs"/>
              </a:rPr>
              <a:t> Saint </a:t>
            </a:r>
            <a:r>
              <a:rPr kumimoji="0" lang="en-US" sz="2400" b="0" i="0" u="none" strike="noStrike" kern="1200" cap="none" spc="0" normalizeH="0" baseline="0" noProof="0" dirty="0" err="1">
                <a:ln>
                  <a:noFill/>
                </a:ln>
                <a:solidFill>
                  <a:srgbClr val="FFFFFF"/>
                </a:solidFill>
                <a:effectLst/>
                <a:uLnTx/>
                <a:uFillTx/>
                <a:latin typeface="Times New Roman" pitchFamily="18" charset="0"/>
                <a:ea typeface="+mn-ea"/>
                <a:cs typeface="+mn-cs"/>
              </a:rPr>
              <a:t>Lazare</a:t>
            </a:r>
            <a:r>
              <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mn-cs"/>
              </a:rPr>
              <a:t>Brings artist to landscape</a:t>
            </a:r>
          </a:p>
        </p:txBody>
      </p:sp>
    </p:spTree>
    <p:extLst>
      <p:ext uri="{BB962C8B-B14F-4D97-AF65-F5344CB8AC3E}">
        <p14:creationId xmlns:p14="http://schemas.microsoft.com/office/powerpoint/2010/main" val="30048138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89E256-E5F8-B8B6-A59E-F6EC24DD66D9}"/>
              </a:ext>
            </a:extLst>
          </p:cNvPr>
          <p:cNvSpPr>
            <a:spLocks noGrp="1"/>
          </p:cNvSpPr>
          <p:nvPr>
            <p:ph type="sldNum" sz="quarter" idx="12"/>
          </p:nvPr>
        </p:nvSpPr>
        <p:spPr/>
        <p:txBody>
          <a:bodyPr/>
          <a:lstStyle/>
          <a:p>
            <a:pPr>
              <a:defRPr/>
            </a:pPr>
            <a:fld id="{0B7DF447-B5B5-4607-9C21-3504FD304926}" type="slidenum">
              <a:rPr lang="en-US" smtClean="0"/>
              <a:pPr>
                <a:defRPr/>
              </a:pPr>
              <a:t>28</a:t>
            </a:fld>
            <a:endParaRPr lang="en-US"/>
          </a:p>
        </p:txBody>
      </p:sp>
      <p:pic>
        <p:nvPicPr>
          <p:cNvPr id="3" name="Picture 20" descr="http://thebeautyoftransport.files.wordpress.com/2013/05/turner_-_rain_steam_and_speed_-_national_gallery_file.jpg">
            <a:extLst>
              <a:ext uri="{FF2B5EF4-FFF2-40B4-BE49-F238E27FC236}">
                <a16:creationId xmlns:a16="http://schemas.microsoft.com/office/drawing/2014/main" id="{95A47EB0-340C-77DA-E125-82B133785971}"/>
              </a:ext>
            </a:extLst>
          </p:cNvPr>
          <p:cNvPicPr>
            <a:picLocks noChangeAspect="1" noChangeArrowheads="1"/>
          </p:cNvPicPr>
          <p:nvPr/>
        </p:nvPicPr>
        <p:blipFill>
          <a:blip r:embed="rId2" cstate="print"/>
          <a:srcRect/>
          <a:stretch>
            <a:fillRect/>
          </a:stretch>
        </p:blipFill>
        <p:spPr bwMode="auto">
          <a:xfrm>
            <a:off x="152400" y="1374763"/>
            <a:ext cx="4237896" cy="3164564"/>
          </a:xfrm>
          <a:prstGeom prst="rect">
            <a:avLst/>
          </a:prstGeom>
          <a:noFill/>
        </p:spPr>
      </p:pic>
      <p:pic>
        <p:nvPicPr>
          <p:cNvPr id="4" name="Picture 18" descr="http://thebeautyoftransport.files.wordpress.com/2013/05/hare-detail.jpg">
            <a:extLst>
              <a:ext uri="{FF2B5EF4-FFF2-40B4-BE49-F238E27FC236}">
                <a16:creationId xmlns:a16="http://schemas.microsoft.com/office/drawing/2014/main" id="{C64E4230-49CB-7688-3F3F-942CC5BE5E0B}"/>
              </a:ext>
            </a:extLst>
          </p:cNvPr>
          <p:cNvPicPr>
            <a:picLocks noChangeAspect="1" noChangeArrowheads="1"/>
          </p:cNvPicPr>
          <p:nvPr/>
        </p:nvPicPr>
        <p:blipFill>
          <a:blip r:embed="rId3" cstate="print">
            <a:lum bright="10000" contrast="20000"/>
          </a:blip>
          <a:srcRect l="69007" t="76281" r="5343" b="10509"/>
          <a:stretch>
            <a:fillRect/>
          </a:stretch>
        </p:blipFill>
        <p:spPr bwMode="auto">
          <a:xfrm>
            <a:off x="457200" y="1527163"/>
            <a:ext cx="1600200" cy="609600"/>
          </a:xfrm>
          <a:prstGeom prst="rect">
            <a:avLst/>
          </a:prstGeom>
          <a:noFill/>
          <a:ln w="38100">
            <a:solidFill>
              <a:schemeClr val="tx1"/>
            </a:solidFill>
          </a:ln>
        </p:spPr>
      </p:pic>
      <p:sp>
        <p:nvSpPr>
          <p:cNvPr id="5" name="Rectangle 4">
            <a:extLst>
              <a:ext uri="{FF2B5EF4-FFF2-40B4-BE49-F238E27FC236}">
                <a16:creationId xmlns:a16="http://schemas.microsoft.com/office/drawing/2014/main" id="{2C504D55-59AC-9F94-E2FD-8F45D082B5BF}"/>
              </a:ext>
            </a:extLst>
          </p:cNvPr>
          <p:cNvSpPr/>
          <p:nvPr/>
        </p:nvSpPr>
        <p:spPr>
          <a:xfrm>
            <a:off x="3455191" y="3870315"/>
            <a:ext cx="304800" cy="152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cxnSp>
        <p:nvCxnSpPr>
          <p:cNvPr id="6" name="Straight Arrow Connector 5">
            <a:extLst>
              <a:ext uri="{FF2B5EF4-FFF2-40B4-BE49-F238E27FC236}">
                <a16:creationId xmlns:a16="http://schemas.microsoft.com/office/drawing/2014/main" id="{F2AAF658-D273-64FB-9B12-8459F64B3CF7}"/>
              </a:ext>
            </a:extLst>
          </p:cNvPr>
          <p:cNvCxnSpPr/>
          <p:nvPr/>
        </p:nvCxnSpPr>
        <p:spPr>
          <a:xfrm>
            <a:off x="3457572" y="3944126"/>
            <a:ext cx="152400" cy="0"/>
          </a:xfrm>
          <a:prstGeom prst="straightConnector1">
            <a:avLst/>
          </a:prstGeom>
          <a:ln w="6350">
            <a:solidFill>
              <a:schemeClr val="tx1"/>
            </a:solidFill>
            <a:tailEnd type="stealth" w="sm" len="sm"/>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4BAF346-AE03-A73D-C4EE-413B0D6D8170}"/>
              </a:ext>
            </a:extLst>
          </p:cNvPr>
          <p:cNvSpPr txBox="1">
            <a:spLocks noChangeArrowheads="1"/>
          </p:cNvSpPr>
          <p:nvPr/>
        </p:nvSpPr>
        <p:spPr bwMode="auto">
          <a:xfrm>
            <a:off x="0" y="4803763"/>
            <a:ext cx="4495800" cy="83099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mn-cs"/>
              </a:rPr>
              <a:t>Turner’s “Rain, Steam and Speed”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mn-cs"/>
              </a:rPr>
              <a:t>Locomotive replaces the hare</a:t>
            </a:r>
          </a:p>
        </p:txBody>
      </p:sp>
      <p:sp>
        <p:nvSpPr>
          <p:cNvPr id="13" name="TextBox 7">
            <a:extLst>
              <a:ext uri="{FF2B5EF4-FFF2-40B4-BE49-F238E27FC236}">
                <a16:creationId xmlns:a16="http://schemas.microsoft.com/office/drawing/2014/main" id="{E7D34AC3-13D2-FBCF-EAB1-1B8253473775}"/>
              </a:ext>
            </a:extLst>
          </p:cNvPr>
          <p:cNvSpPr txBox="1">
            <a:spLocks noChangeArrowheads="1"/>
          </p:cNvSpPr>
          <p:nvPr/>
        </p:nvSpPr>
        <p:spPr bwMode="auto">
          <a:xfrm>
            <a:off x="4818761" y="4800600"/>
            <a:ext cx="3962400" cy="83099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mn-cs"/>
              </a:rPr>
              <a:t>Monet’s “</a:t>
            </a:r>
            <a:r>
              <a:rPr kumimoji="0" lang="en-US" sz="2400" b="0" i="0" u="none" strike="noStrike" kern="1200" cap="none" spc="0" normalizeH="0" baseline="0" noProof="0" dirty="0" err="1">
                <a:ln>
                  <a:noFill/>
                </a:ln>
                <a:solidFill>
                  <a:srgbClr val="FFFFFF"/>
                </a:solidFill>
                <a:effectLst/>
                <a:uLnTx/>
                <a:uFillTx/>
                <a:latin typeface="Times New Roman" pitchFamily="18" charset="0"/>
                <a:ea typeface="+mn-ea"/>
                <a:cs typeface="+mn-cs"/>
              </a:rPr>
              <a:t>Gare</a:t>
            </a:r>
            <a:r>
              <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mn-cs"/>
              </a:rPr>
              <a:t> Saint </a:t>
            </a:r>
            <a:r>
              <a:rPr kumimoji="0" lang="en-US" sz="2400" b="0" i="0" u="none" strike="noStrike" kern="1200" cap="none" spc="0" normalizeH="0" baseline="0" noProof="0" dirty="0" err="1">
                <a:ln>
                  <a:noFill/>
                </a:ln>
                <a:solidFill>
                  <a:srgbClr val="FFFFFF"/>
                </a:solidFill>
                <a:effectLst/>
                <a:uLnTx/>
                <a:uFillTx/>
                <a:latin typeface="Times New Roman" pitchFamily="18" charset="0"/>
                <a:ea typeface="+mn-ea"/>
                <a:cs typeface="+mn-cs"/>
              </a:rPr>
              <a:t>Lazare</a:t>
            </a:r>
            <a:r>
              <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mn-cs"/>
              </a:rPr>
              <a:t>Brings artist to landscape</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0" y="1295400"/>
            <a:ext cx="4241321" cy="3429000"/>
          </a:xfrm>
          <a:prstGeom prst="rect">
            <a:avLst/>
          </a:prstGeom>
        </p:spPr>
      </p:pic>
    </p:spTree>
    <p:extLst>
      <p:ext uri="{BB962C8B-B14F-4D97-AF65-F5344CB8AC3E}">
        <p14:creationId xmlns:p14="http://schemas.microsoft.com/office/powerpoint/2010/main" val="17096827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6937F6-4D1A-DBF8-EFC6-A09E6D7A9643}"/>
              </a:ext>
            </a:extLst>
          </p:cNvPr>
          <p:cNvSpPr>
            <a:spLocks noGrp="1"/>
          </p:cNvSpPr>
          <p:nvPr>
            <p:ph type="sldNum" sz="quarter" idx="12"/>
          </p:nvPr>
        </p:nvSpPr>
        <p:spPr/>
        <p:txBody>
          <a:bodyPr/>
          <a:lstStyle/>
          <a:p>
            <a:pPr>
              <a:defRPr/>
            </a:pPr>
            <a:fld id="{0B7DF447-B5B5-4607-9C21-3504FD304926}" type="slidenum">
              <a:rPr lang="en-US" smtClean="0"/>
              <a:pPr>
                <a:defRPr/>
              </a:pPr>
              <a:t>29</a:t>
            </a:fld>
            <a:endParaRPr lang="en-US"/>
          </a:p>
        </p:txBody>
      </p:sp>
      <p:pic>
        <p:nvPicPr>
          <p:cNvPr id="3" name="Picture 4" descr="thirty">
            <a:extLst>
              <a:ext uri="{FF2B5EF4-FFF2-40B4-BE49-F238E27FC236}">
                <a16:creationId xmlns:a16="http://schemas.microsoft.com/office/drawing/2014/main" id="{BEFA0561-AF74-0B64-5DD1-A3D1093C6D4C}"/>
              </a:ext>
            </a:extLst>
          </p:cNvPr>
          <p:cNvPicPr>
            <a:picLocks noChangeAspect="1" noChangeArrowheads="1"/>
          </p:cNvPicPr>
          <p:nvPr/>
        </p:nvPicPr>
        <p:blipFill>
          <a:blip r:embed="rId2" cstate="print">
            <a:lum contrast="12000"/>
          </a:blip>
          <a:srcRect l="2481" t="7442" r="3256" b="14418"/>
          <a:stretch>
            <a:fillRect/>
          </a:stretch>
        </p:blipFill>
        <p:spPr bwMode="auto">
          <a:xfrm>
            <a:off x="176212" y="152400"/>
            <a:ext cx="4090988" cy="2261823"/>
          </a:xfrm>
          <a:prstGeom prst="rect">
            <a:avLst/>
          </a:prstGeom>
          <a:noFill/>
          <a:ln w="9525">
            <a:noFill/>
            <a:miter lim="800000"/>
            <a:headEnd/>
            <a:tailEnd/>
          </a:ln>
        </p:spPr>
      </p:pic>
      <p:pic>
        <p:nvPicPr>
          <p:cNvPr id="4" name="Picture 6" descr="thirtyone">
            <a:extLst>
              <a:ext uri="{FF2B5EF4-FFF2-40B4-BE49-F238E27FC236}">
                <a16:creationId xmlns:a16="http://schemas.microsoft.com/office/drawing/2014/main" id="{423FAB49-4009-1D2B-1CAF-3CA9ED390E4C}"/>
              </a:ext>
            </a:extLst>
          </p:cNvPr>
          <p:cNvPicPr>
            <a:picLocks noChangeAspect="1" noChangeArrowheads="1"/>
          </p:cNvPicPr>
          <p:nvPr/>
        </p:nvPicPr>
        <p:blipFill>
          <a:blip r:embed="rId3" cstate="print"/>
          <a:srcRect l="14648" t="5064" r="9715" b="2315"/>
          <a:stretch>
            <a:fillRect/>
          </a:stretch>
        </p:blipFill>
        <p:spPr bwMode="auto">
          <a:xfrm>
            <a:off x="381000" y="2514600"/>
            <a:ext cx="3733800" cy="3047856"/>
          </a:xfrm>
          <a:prstGeom prst="rect">
            <a:avLst/>
          </a:prstGeom>
          <a:noFill/>
          <a:ln w="9525">
            <a:noFill/>
            <a:miter lim="800000"/>
            <a:headEnd/>
            <a:tailEnd/>
          </a:ln>
        </p:spPr>
      </p:pic>
      <p:sp>
        <p:nvSpPr>
          <p:cNvPr id="5" name="Oval 4">
            <a:extLst>
              <a:ext uri="{FF2B5EF4-FFF2-40B4-BE49-F238E27FC236}">
                <a16:creationId xmlns:a16="http://schemas.microsoft.com/office/drawing/2014/main" id="{3C65F686-C9E5-0EA9-E07D-0CF3EE4D784C}"/>
              </a:ext>
            </a:extLst>
          </p:cNvPr>
          <p:cNvSpPr/>
          <p:nvPr/>
        </p:nvSpPr>
        <p:spPr>
          <a:xfrm>
            <a:off x="860425" y="2514600"/>
            <a:ext cx="20574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a:extLst>
              <a:ext uri="{FF2B5EF4-FFF2-40B4-BE49-F238E27FC236}">
                <a16:creationId xmlns:a16="http://schemas.microsoft.com/office/drawing/2014/main" id="{B3419834-ED58-C9B6-0350-FCD1821392BE}"/>
              </a:ext>
            </a:extLst>
          </p:cNvPr>
          <p:cNvSpPr/>
          <p:nvPr/>
        </p:nvSpPr>
        <p:spPr>
          <a:xfrm>
            <a:off x="685800" y="3429000"/>
            <a:ext cx="2285999" cy="2286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Box 6">
            <a:extLst>
              <a:ext uri="{FF2B5EF4-FFF2-40B4-BE49-F238E27FC236}">
                <a16:creationId xmlns:a16="http://schemas.microsoft.com/office/drawing/2014/main" id="{01B739D6-1D03-5F71-BC24-4A5E160A9B13}"/>
              </a:ext>
            </a:extLst>
          </p:cNvPr>
          <p:cNvSpPr txBox="1"/>
          <p:nvPr/>
        </p:nvSpPr>
        <p:spPr>
          <a:xfrm>
            <a:off x="404812" y="5791200"/>
            <a:ext cx="3786188" cy="461665"/>
          </a:xfrm>
          <a:prstGeom prst="rect">
            <a:avLst/>
          </a:prstGeom>
          <a:noFill/>
        </p:spPr>
        <p:txBody>
          <a:bodyPr wrap="square" rtlCol="0">
            <a:spAutoFit/>
          </a:bodyPr>
          <a:lstStyle/>
          <a:p>
            <a:r>
              <a:rPr lang="en-US" dirty="0"/>
              <a:t>Creation of personal wealth</a:t>
            </a:r>
          </a:p>
        </p:txBody>
      </p:sp>
      <p:sp>
        <p:nvSpPr>
          <p:cNvPr id="14" name="TextBox 7">
            <a:extLst>
              <a:ext uri="{FF2B5EF4-FFF2-40B4-BE49-F238E27FC236}">
                <a16:creationId xmlns:a16="http://schemas.microsoft.com/office/drawing/2014/main" id="{E7D34AC3-13D2-FBCF-EAB1-1B8253473775}"/>
              </a:ext>
            </a:extLst>
          </p:cNvPr>
          <p:cNvSpPr txBox="1">
            <a:spLocks noChangeArrowheads="1"/>
          </p:cNvSpPr>
          <p:nvPr/>
        </p:nvSpPr>
        <p:spPr bwMode="auto">
          <a:xfrm>
            <a:off x="4818761" y="4800600"/>
            <a:ext cx="3962400" cy="83099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mn-cs"/>
              </a:rPr>
              <a:t>Monet’s “</a:t>
            </a:r>
            <a:r>
              <a:rPr kumimoji="0" lang="en-US" sz="2400" b="0" i="0" u="none" strike="noStrike" kern="1200" cap="none" spc="0" normalizeH="0" baseline="0" noProof="0" dirty="0" err="1">
                <a:ln>
                  <a:noFill/>
                </a:ln>
                <a:solidFill>
                  <a:srgbClr val="FFFFFF"/>
                </a:solidFill>
                <a:effectLst/>
                <a:uLnTx/>
                <a:uFillTx/>
                <a:latin typeface="Times New Roman" pitchFamily="18" charset="0"/>
                <a:ea typeface="+mn-ea"/>
                <a:cs typeface="+mn-cs"/>
              </a:rPr>
              <a:t>Gare</a:t>
            </a:r>
            <a:r>
              <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mn-cs"/>
              </a:rPr>
              <a:t> Saint </a:t>
            </a:r>
            <a:r>
              <a:rPr kumimoji="0" lang="en-US" sz="2400" b="0" i="0" u="none" strike="noStrike" kern="1200" cap="none" spc="0" normalizeH="0" baseline="0" noProof="0" dirty="0" err="1">
                <a:ln>
                  <a:noFill/>
                </a:ln>
                <a:solidFill>
                  <a:srgbClr val="FFFFFF"/>
                </a:solidFill>
                <a:effectLst/>
                <a:uLnTx/>
                <a:uFillTx/>
                <a:latin typeface="Times New Roman" pitchFamily="18" charset="0"/>
                <a:ea typeface="+mn-ea"/>
                <a:cs typeface="+mn-cs"/>
              </a:rPr>
              <a:t>Lazare</a:t>
            </a:r>
            <a:r>
              <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mn-cs"/>
              </a:rPr>
              <a:t>Brings artist to landscape</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0" y="1295400"/>
            <a:ext cx="4241321" cy="3429000"/>
          </a:xfrm>
          <a:prstGeom prst="rect">
            <a:avLst/>
          </a:prstGeom>
        </p:spPr>
      </p:pic>
    </p:spTree>
    <p:extLst>
      <p:ext uri="{BB962C8B-B14F-4D97-AF65-F5344CB8AC3E}">
        <p14:creationId xmlns:p14="http://schemas.microsoft.com/office/powerpoint/2010/main" val="29692820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oup 4"/>
          <p:cNvGrpSpPr>
            <a:grpSpLocks/>
          </p:cNvGrpSpPr>
          <p:nvPr/>
        </p:nvGrpSpPr>
        <p:grpSpPr bwMode="auto">
          <a:xfrm>
            <a:off x="4648200" y="838200"/>
            <a:ext cx="4495800" cy="4953000"/>
            <a:chOff x="72" y="528"/>
            <a:chExt cx="2832" cy="3120"/>
          </a:xfrm>
        </p:grpSpPr>
        <p:sp>
          <p:nvSpPr>
            <p:cNvPr id="3098" name="Text Box 5"/>
            <p:cNvSpPr txBox="1">
              <a:spLocks noChangeArrowheads="1"/>
            </p:cNvSpPr>
            <p:nvPr/>
          </p:nvSpPr>
          <p:spPr bwMode="auto">
            <a:xfrm>
              <a:off x="768" y="528"/>
              <a:ext cx="1488" cy="288"/>
            </a:xfrm>
            <a:prstGeom prst="rect">
              <a:avLst/>
            </a:prstGeom>
            <a:noFill/>
            <a:ln w="9525">
              <a:noFill/>
              <a:miter lim="800000"/>
              <a:headEnd/>
              <a:tailEnd/>
            </a:ln>
          </p:spPr>
          <p:txBody>
            <a:bodyPr>
              <a:spAutoFit/>
            </a:bodyPr>
            <a:lstStyle/>
            <a:p>
              <a:pPr>
                <a:spcBef>
                  <a:spcPct val="50000"/>
                </a:spcBef>
              </a:pPr>
              <a:r>
                <a:rPr lang="en-US"/>
                <a:t>Joseph Henry</a:t>
              </a:r>
            </a:p>
          </p:txBody>
        </p:sp>
        <p:sp>
          <p:nvSpPr>
            <p:cNvPr id="3099" name="Text Box 6"/>
            <p:cNvSpPr txBox="1">
              <a:spLocks noChangeArrowheads="1"/>
            </p:cNvSpPr>
            <p:nvPr/>
          </p:nvSpPr>
          <p:spPr bwMode="auto">
            <a:xfrm>
              <a:off x="1392" y="3360"/>
              <a:ext cx="1344" cy="288"/>
            </a:xfrm>
            <a:prstGeom prst="rect">
              <a:avLst/>
            </a:prstGeom>
            <a:noFill/>
            <a:ln w="9525">
              <a:noFill/>
              <a:miter lim="800000"/>
              <a:headEnd/>
              <a:tailEnd/>
            </a:ln>
          </p:spPr>
          <p:txBody>
            <a:bodyPr>
              <a:spAutoFit/>
            </a:bodyPr>
            <a:lstStyle/>
            <a:p>
              <a:pPr>
                <a:spcBef>
                  <a:spcPct val="50000"/>
                </a:spcBef>
              </a:pPr>
              <a:r>
                <a:rPr lang="en-US"/>
                <a:t>Samuel Morse</a:t>
              </a:r>
            </a:p>
          </p:txBody>
        </p:sp>
        <p:pic>
          <p:nvPicPr>
            <p:cNvPr id="3100" name="Picture 7" descr="menofprogress"/>
            <p:cNvPicPr>
              <a:picLocks noChangeAspect="1" noChangeArrowheads="1"/>
            </p:cNvPicPr>
            <p:nvPr/>
          </p:nvPicPr>
          <p:blipFill>
            <a:blip r:embed="rId3" cstate="print"/>
            <a:srcRect/>
            <a:stretch>
              <a:fillRect/>
            </a:stretch>
          </p:blipFill>
          <p:spPr bwMode="auto">
            <a:xfrm>
              <a:off x="72" y="1032"/>
              <a:ext cx="2832" cy="1838"/>
            </a:xfrm>
            <a:prstGeom prst="rect">
              <a:avLst/>
            </a:prstGeom>
            <a:noFill/>
            <a:ln w="9525">
              <a:noFill/>
              <a:miter lim="800000"/>
              <a:headEnd/>
              <a:tailEnd/>
            </a:ln>
          </p:spPr>
        </p:pic>
        <p:sp>
          <p:nvSpPr>
            <p:cNvPr id="3101" name="Line 8"/>
            <p:cNvSpPr>
              <a:spLocks noChangeShapeType="1"/>
            </p:cNvSpPr>
            <p:nvPr/>
          </p:nvSpPr>
          <p:spPr bwMode="auto">
            <a:xfrm flipV="1">
              <a:off x="1968" y="2208"/>
              <a:ext cx="0" cy="1152"/>
            </a:xfrm>
            <a:prstGeom prst="line">
              <a:avLst/>
            </a:prstGeom>
            <a:noFill/>
            <a:ln w="25400">
              <a:solidFill>
                <a:srgbClr val="FF0000"/>
              </a:solidFill>
              <a:round/>
              <a:headEnd/>
              <a:tailEnd type="triangle" w="lg" len="lg"/>
            </a:ln>
          </p:spPr>
          <p:txBody>
            <a:bodyPr/>
            <a:lstStyle/>
            <a:p>
              <a:endParaRPr lang="en-US"/>
            </a:p>
          </p:txBody>
        </p:sp>
        <p:sp>
          <p:nvSpPr>
            <p:cNvPr id="3102" name="Line 9"/>
            <p:cNvSpPr>
              <a:spLocks noChangeShapeType="1"/>
            </p:cNvSpPr>
            <p:nvPr/>
          </p:nvSpPr>
          <p:spPr bwMode="auto">
            <a:xfrm>
              <a:off x="1344" y="816"/>
              <a:ext cx="0" cy="624"/>
            </a:xfrm>
            <a:prstGeom prst="line">
              <a:avLst/>
            </a:prstGeom>
            <a:noFill/>
            <a:ln w="25400">
              <a:solidFill>
                <a:srgbClr val="FF0000"/>
              </a:solidFill>
              <a:round/>
              <a:headEnd/>
              <a:tailEnd type="triangle" w="lg" len="lg"/>
            </a:ln>
          </p:spPr>
          <p:txBody>
            <a:bodyPr/>
            <a:lstStyle/>
            <a:p>
              <a:endParaRPr lang="en-US"/>
            </a:p>
          </p:txBody>
        </p:sp>
      </p:grpSp>
      <p:grpSp>
        <p:nvGrpSpPr>
          <p:cNvPr id="3075" name="Group 31"/>
          <p:cNvGrpSpPr>
            <a:grpSpLocks/>
          </p:cNvGrpSpPr>
          <p:nvPr/>
        </p:nvGrpSpPr>
        <p:grpSpPr bwMode="auto">
          <a:xfrm>
            <a:off x="0" y="838200"/>
            <a:ext cx="4495800" cy="2971800"/>
            <a:chOff x="0" y="528"/>
            <a:chExt cx="2832" cy="1872"/>
          </a:xfrm>
        </p:grpSpPr>
        <p:sp>
          <p:nvSpPr>
            <p:cNvPr id="3078" name="Text Box 32"/>
            <p:cNvSpPr txBox="1">
              <a:spLocks noChangeArrowheads="1"/>
            </p:cNvSpPr>
            <p:nvPr/>
          </p:nvSpPr>
          <p:spPr bwMode="auto">
            <a:xfrm>
              <a:off x="144" y="528"/>
              <a:ext cx="2640" cy="640"/>
            </a:xfrm>
            <a:prstGeom prst="rect">
              <a:avLst/>
            </a:prstGeom>
            <a:noFill/>
            <a:ln w="9525">
              <a:noFill/>
              <a:miter lim="800000"/>
              <a:headEnd/>
              <a:tailEnd/>
            </a:ln>
          </p:spPr>
          <p:txBody>
            <a:bodyPr>
              <a:spAutoFit/>
            </a:bodyPr>
            <a:lstStyle/>
            <a:p>
              <a:pPr algn="ctr">
                <a:spcBef>
                  <a:spcPct val="50000"/>
                </a:spcBef>
              </a:pPr>
              <a:r>
                <a:rPr lang="en-US"/>
                <a:t>Connecting the Continent</a:t>
              </a:r>
            </a:p>
            <a:p>
              <a:pPr algn="ctr">
                <a:spcBef>
                  <a:spcPct val="50000"/>
                </a:spcBef>
              </a:pPr>
              <a:r>
                <a:rPr lang="en-US"/>
                <a:t>1830 - 1883</a:t>
              </a:r>
            </a:p>
          </p:txBody>
        </p:sp>
        <p:sp>
          <p:nvSpPr>
            <p:cNvPr id="3079" name="Line 33"/>
            <p:cNvSpPr>
              <a:spLocks noChangeShapeType="1"/>
            </p:cNvSpPr>
            <p:nvPr/>
          </p:nvSpPr>
          <p:spPr bwMode="auto">
            <a:xfrm>
              <a:off x="192" y="1584"/>
              <a:ext cx="2544" cy="0"/>
            </a:xfrm>
            <a:prstGeom prst="line">
              <a:avLst/>
            </a:prstGeom>
            <a:noFill/>
            <a:ln w="38100">
              <a:solidFill>
                <a:schemeClr val="tx1"/>
              </a:solidFill>
              <a:round/>
              <a:headEnd/>
              <a:tailEnd/>
            </a:ln>
          </p:spPr>
          <p:txBody>
            <a:bodyPr/>
            <a:lstStyle/>
            <a:p>
              <a:endParaRPr lang="en-US"/>
            </a:p>
          </p:txBody>
        </p:sp>
        <p:sp>
          <p:nvSpPr>
            <p:cNvPr id="3080" name="Line 34"/>
            <p:cNvSpPr>
              <a:spLocks noChangeShapeType="1"/>
            </p:cNvSpPr>
            <p:nvPr/>
          </p:nvSpPr>
          <p:spPr bwMode="auto">
            <a:xfrm>
              <a:off x="192" y="1488"/>
              <a:ext cx="0" cy="192"/>
            </a:xfrm>
            <a:prstGeom prst="line">
              <a:avLst/>
            </a:prstGeom>
            <a:noFill/>
            <a:ln w="38100">
              <a:solidFill>
                <a:schemeClr val="tx1"/>
              </a:solidFill>
              <a:round/>
              <a:headEnd/>
              <a:tailEnd/>
            </a:ln>
          </p:spPr>
          <p:txBody>
            <a:bodyPr/>
            <a:lstStyle/>
            <a:p>
              <a:endParaRPr lang="en-US"/>
            </a:p>
          </p:txBody>
        </p:sp>
        <p:sp>
          <p:nvSpPr>
            <p:cNvPr id="3081" name="Line 35"/>
            <p:cNvSpPr>
              <a:spLocks noChangeShapeType="1"/>
            </p:cNvSpPr>
            <p:nvPr/>
          </p:nvSpPr>
          <p:spPr bwMode="auto">
            <a:xfrm>
              <a:off x="672" y="1488"/>
              <a:ext cx="0" cy="192"/>
            </a:xfrm>
            <a:prstGeom prst="line">
              <a:avLst/>
            </a:prstGeom>
            <a:noFill/>
            <a:ln w="38100">
              <a:solidFill>
                <a:schemeClr val="tx1"/>
              </a:solidFill>
              <a:round/>
              <a:headEnd/>
              <a:tailEnd/>
            </a:ln>
          </p:spPr>
          <p:txBody>
            <a:bodyPr/>
            <a:lstStyle/>
            <a:p>
              <a:endParaRPr lang="en-US"/>
            </a:p>
          </p:txBody>
        </p:sp>
        <p:sp>
          <p:nvSpPr>
            <p:cNvPr id="3082" name="Line 36"/>
            <p:cNvSpPr>
              <a:spLocks noChangeShapeType="1"/>
            </p:cNvSpPr>
            <p:nvPr/>
          </p:nvSpPr>
          <p:spPr bwMode="auto">
            <a:xfrm>
              <a:off x="1152" y="1488"/>
              <a:ext cx="0" cy="192"/>
            </a:xfrm>
            <a:prstGeom prst="line">
              <a:avLst/>
            </a:prstGeom>
            <a:noFill/>
            <a:ln w="38100">
              <a:solidFill>
                <a:schemeClr val="tx1"/>
              </a:solidFill>
              <a:round/>
              <a:headEnd/>
              <a:tailEnd/>
            </a:ln>
          </p:spPr>
          <p:txBody>
            <a:bodyPr/>
            <a:lstStyle/>
            <a:p>
              <a:endParaRPr lang="en-US"/>
            </a:p>
          </p:txBody>
        </p:sp>
        <p:sp>
          <p:nvSpPr>
            <p:cNvPr id="3083" name="Line 37"/>
            <p:cNvSpPr>
              <a:spLocks noChangeShapeType="1"/>
            </p:cNvSpPr>
            <p:nvPr/>
          </p:nvSpPr>
          <p:spPr bwMode="auto">
            <a:xfrm>
              <a:off x="1632" y="1488"/>
              <a:ext cx="0" cy="192"/>
            </a:xfrm>
            <a:prstGeom prst="line">
              <a:avLst/>
            </a:prstGeom>
            <a:noFill/>
            <a:ln w="38100">
              <a:solidFill>
                <a:schemeClr val="tx1"/>
              </a:solidFill>
              <a:round/>
              <a:headEnd/>
              <a:tailEnd/>
            </a:ln>
          </p:spPr>
          <p:txBody>
            <a:bodyPr/>
            <a:lstStyle/>
            <a:p>
              <a:endParaRPr lang="en-US"/>
            </a:p>
          </p:txBody>
        </p:sp>
        <p:sp>
          <p:nvSpPr>
            <p:cNvPr id="3084" name="Line 38"/>
            <p:cNvSpPr>
              <a:spLocks noChangeShapeType="1"/>
            </p:cNvSpPr>
            <p:nvPr/>
          </p:nvSpPr>
          <p:spPr bwMode="auto">
            <a:xfrm>
              <a:off x="2112" y="1488"/>
              <a:ext cx="0" cy="192"/>
            </a:xfrm>
            <a:prstGeom prst="line">
              <a:avLst/>
            </a:prstGeom>
            <a:noFill/>
            <a:ln w="38100">
              <a:solidFill>
                <a:schemeClr val="tx1"/>
              </a:solidFill>
              <a:round/>
              <a:headEnd/>
              <a:tailEnd/>
            </a:ln>
          </p:spPr>
          <p:txBody>
            <a:bodyPr/>
            <a:lstStyle/>
            <a:p>
              <a:endParaRPr lang="en-US"/>
            </a:p>
          </p:txBody>
        </p:sp>
        <p:sp>
          <p:nvSpPr>
            <p:cNvPr id="3085" name="Line 39"/>
            <p:cNvSpPr>
              <a:spLocks noChangeShapeType="1"/>
            </p:cNvSpPr>
            <p:nvPr/>
          </p:nvSpPr>
          <p:spPr bwMode="auto">
            <a:xfrm>
              <a:off x="2592" y="1488"/>
              <a:ext cx="0" cy="192"/>
            </a:xfrm>
            <a:prstGeom prst="line">
              <a:avLst/>
            </a:prstGeom>
            <a:noFill/>
            <a:ln w="38100">
              <a:solidFill>
                <a:schemeClr val="tx1"/>
              </a:solidFill>
              <a:round/>
              <a:headEnd/>
              <a:tailEnd/>
            </a:ln>
          </p:spPr>
          <p:txBody>
            <a:bodyPr/>
            <a:lstStyle/>
            <a:p>
              <a:endParaRPr lang="en-US"/>
            </a:p>
          </p:txBody>
        </p:sp>
        <p:sp>
          <p:nvSpPr>
            <p:cNvPr id="3086" name="Text Box 40"/>
            <p:cNvSpPr txBox="1">
              <a:spLocks noChangeArrowheads="1"/>
            </p:cNvSpPr>
            <p:nvPr/>
          </p:nvSpPr>
          <p:spPr bwMode="auto">
            <a:xfrm>
              <a:off x="0" y="1296"/>
              <a:ext cx="384" cy="212"/>
            </a:xfrm>
            <a:prstGeom prst="rect">
              <a:avLst/>
            </a:prstGeom>
            <a:noFill/>
            <a:ln w="9525">
              <a:noFill/>
              <a:miter lim="800000"/>
              <a:headEnd/>
              <a:tailEnd/>
            </a:ln>
          </p:spPr>
          <p:txBody>
            <a:bodyPr>
              <a:spAutoFit/>
            </a:bodyPr>
            <a:lstStyle/>
            <a:p>
              <a:pPr>
                <a:spcBef>
                  <a:spcPct val="50000"/>
                </a:spcBef>
              </a:pPr>
              <a:r>
                <a:rPr lang="en-US" sz="1600"/>
                <a:t>1830</a:t>
              </a:r>
            </a:p>
          </p:txBody>
        </p:sp>
        <p:sp>
          <p:nvSpPr>
            <p:cNvPr id="3087" name="Text Box 41"/>
            <p:cNvSpPr txBox="1">
              <a:spLocks noChangeArrowheads="1"/>
            </p:cNvSpPr>
            <p:nvPr/>
          </p:nvSpPr>
          <p:spPr bwMode="auto">
            <a:xfrm>
              <a:off x="480" y="1296"/>
              <a:ext cx="384" cy="212"/>
            </a:xfrm>
            <a:prstGeom prst="rect">
              <a:avLst/>
            </a:prstGeom>
            <a:noFill/>
            <a:ln w="9525">
              <a:noFill/>
              <a:miter lim="800000"/>
              <a:headEnd/>
              <a:tailEnd/>
            </a:ln>
          </p:spPr>
          <p:txBody>
            <a:bodyPr>
              <a:spAutoFit/>
            </a:bodyPr>
            <a:lstStyle/>
            <a:p>
              <a:pPr>
                <a:spcBef>
                  <a:spcPct val="50000"/>
                </a:spcBef>
              </a:pPr>
              <a:r>
                <a:rPr lang="en-US" sz="1600"/>
                <a:t>1840</a:t>
              </a:r>
            </a:p>
          </p:txBody>
        </p:sp>
        <p:sp>
          <p:nvSpPr>
            <p:cNvPr id="3088" name="Text Box 42"/>
            <p:cNvSpPr txBox="1">
              <a:spLocks noChangeArrowheads="1"/>
            </p:cNvSpPr>
            <p:nvPr/>
          </p:nvSpPr>
          <p:spPr bwMode="auto">
            <a:xfrm>
              <a:off x="960" y="1296"/>
              <a:ext cx="384" cy="212"/>
            </a:xfrm>
            <a:prstGeom prst="rect">
              <a:avLst/>
            </a:prstGeom>
            <a:noFill/>
            <a:ln w="9525">
              <a:noFill/>
              <a:miter lim="800000"/>
              <a:headEnd/>
              <a:tailEnd/>
            </a:ln>
          </p:spPr>
          <p:txBody>
            <a:bodyPr>
              <a:spAutoFit/>
            </a:bodyPr>
            <a:lstStyle/>
            <a:p>
              <a:pPr>
                <a:spcBef>
                  <a:spcPct val="50000"/>
                </a:spcBef>
              </a:pPr>
              <a:r>
                <a:rPr lang="en-US" sz="1600"/>
                <a:t>1850</a:t>
              </a:r>
            </a:p>
          </p:txBody>
        </p:sp>
        <p:sp>
          <p:nvSpPr>
            <p:cNvPr id="3089" name="Text Box 43"/>
            <p:cNvSpPr txBox="1">
              <a:spLocks noChangeArrowheads="1"/>
            </p:cNvSpPr>
            <p:nvPr/>
          </p:nvSpPr>
          <p:spPr bwMode="auto">
            <a:xfrm>
              <a:off x="1440" y="1296"/>
              <a:ext cx="384" cy="212"/>
            </a:xfrm>
            <a:prstGeom prst="rect">
              <a:avLst/>
            </a:prstGeom>
            <a:noFill/>
            <a:ln w="9525">
              <a:noFill/>
              <a:miter lim="800000"/>
              <a:headEnd/>
              <a:tailEnd/>
            </a:ln>
          </p:spPr>
          <p:txBody>
            <a:bodyPr>
              <a:spAutoFit/>
            </a:bodyPr>
            <a:lstStyle/>
            <a:p>
              <a:pPr>
                <a:spcBef>
                  <a:spcPct val="50000"/>
                </a:spcBef>
              </a:pPr>
              <a:r>
                <a:rPr lang="en-US" sz="1600"/>
                <a:t>1860</a:t>
              </a:r>
            </a:p>
          </p:txBody>
        </p:sp>
        <p:sp>
          <p:nvSpPr>
            <p:cNvPr id="3090" name="Text Box 44"/>
            <p:cNvSpPr txBox="1">
              <a:spLocks noChangeArrowheads="1"/>
            </p:cNvSpPr>
            <p:nvPr/>
          </p:nvSpPr>
          <p:spPr bwMode="auto">
            <a:xfrm>
              <a:off x="1920" y="1296"/>
              <a:ext cx="384" cy="212"/>
            </a:xfrm>
            <a:prstGeom prst="rect">
              <a:avLst/>
            </a:prstGeom>
            <a:noFill/>
            <a:ln w="9525">
              <a:noFill/>
              <a:miter lim="800000"/>
              <a:headEnd/>
              <a:tailEnd/>
            </a:ln>
          </p:spPr>
          <p:txBody>
            <a:bodyPr>
              <a:spAutoFit/>
            </a:bodyPr>
            <a:lstStyle/>
            <a:p>
              <a:pPr>
                <a:spcBef>
                  <a:spcPct val="50000"/>
                </a:spcBef>
              </a:pPr>
              <a:r>
                <a:rPr lang="en-US" sz="1600"/>
                <a:t>1870</a:t>
              </a:r>
            </a:p>
          </p:txBody>
        </p:sp>
        <p:sp>
          <p:nvSpPr>
            <p:cNvPr id="3091" name="Text Box 45"/>
            <p:cNvSpPr txBox="1">
              <a:spLocks noChangeArrowheads="1"/>
            </p:cNvSpPr>
            <p:nvPr/>
          </p:nvSpPr>
          <p:spPr bwMode="auto">
            <a:xfrm>
              <a:off x="2400" y="1296"/>
              <a:ext cx="384" cy="212"/>
            </a:xfrm>
            <a:prstGeom prst="rect">
              <a:avLst/>
            </a:prstGeom>
            <a:noFill/>
            <a:ln w="9525">
              <a:noFill/>
              <a:miter lim="800000"/>
              <a:headEnd/>
              <a:tailEnd/>
            </a:ln>
          </p:spPr>
          <p:txBody>
            <a:bodyPr>
              <a:spAutoFit/>
            </a:bodyPr>
            <a:lstStyle/>
            <a:p>
              <a:pPr>
                <a:spcBef>
                  <a:spcPct val="50000"/>
                </a:spcBef>
              </a:pPr>
              <a:r>
                <a:rPr lang="en-US" sz="1600"/>
                <a:t>1880</a:t>
              </a:r>
            </a:p>
          </p:txBody>
        </p:sp>
        <p:sp>
          <p:nvSpPr>
            <p:cNvPr id="3092" name="Line 46"/>
            <p:cNvSpPr>
              <a:spLocks noChangeShapeType="1"/>
            </p:cNvSpPr>
            <p:nvPr/>
          </p:nvSpPr>
          <p:spPr bwMode="auto">
            <a:xfrm>
              <a:off x="192" y="1824"/>
              <a:ext cx="720" cy="0"/>
            </a:xfrm>
            <a:prstGeom prst="line">
              <a:avLst/>
            </a:prstGeom>
            <a:noFill/>
            <a:ln w="38100">
              <a:solidFill>
                <a:srgbClr val="FF0000"/>
              </a:solidFill>
              <a:round/>
              <a:headEnd type="triangle" w="lg" len="lg"/>
              <a:tailEnd type="triangle" w="lg" len="lg"/>
            </a:ln>
          </p:spPr>
          <p:txBody>
            <a:bodyPr/>
            <a:lstStyle/>
            <a:p>
              <a:endParaRPr lang="en-US"/>
            </a:p>
          </p:txBody>
        </p:sp>
        <p:sp>
          <p:nvSpPr>
            <p:cNvPr id="3093" name="Line 47"/>
            <p:cNvSpPr>
              <a:spLocks noChangeShapeType="1"/>
            </p:cNvSpPr>
            <p:nvPr/>
          </p:nvSpPr>
          <p:spPr bwMode="auto">
            <a:xfrm>
              <a:off x="528" y="2160"/>
              <a:ext cx="912" cy="0"/>
            </a:xfrm>
            <a:prstGeom prst="line">
              <a:avLst/>
            </a:prstGeom>
            <a:noFill/>
            <a:ln w="38100">
              <a:solidFill>
                <a:srgbClr val="FF0000"/>
              </a:solidFill>
              <a:round/>
              <a:headEnd type="triangle" w="lg" len="lg"/>
              <a:tailEnd type="triangle" w="lg" len="lg"/>
            </a:ln>
          </p:spPr>
          <p:txBody>
            <a:bodyPr/>
            <a:lstStyle/>
            <a:p>
              <a:endParaRPr lang="en-US"/>
            </a:p>
          </p:txBody>
        </p:sp>
        <p:sp>
          <p:nvSpPr>
            <p:cNvPr id="3094" name="Line 48"/>
            <p:cNvSpPr>
              <a:spLocks noChangeShapeType="1"/>
            </p:cNvSpPr>
            <p:nvPr/>
          </p:nvSpPr>
          <p:spPr bwMode="auto">
            <a:xfrm>
              <a:off x="1440" y="2160"/>
              <a:ext cx="1008" cy="0"/>
            </a:xfrm>
            <a:prstGeom prst="line">
              <a:avLst/>
            </a:prstGeom>
            <a:noFill/>
            <a:ln w="38100">
              <a:solidFill>
                <a:srgbClr val="FF0000"/>
              </a:solidFill>
              <a:round/>
              <a:headEnd type="triangle" w="lg" len="lg"/>
              <a:tailEnd type="none" w="lg" len="lg"/>
            </a:ln>
          </p:spPr>
          <p:txBody>
            <a:bodyPr/>
            <a:lstStyle/>
            <a:p>
              <a:endParaRPr lang="en-US"/>
            </a:p>
          </p:txBody>
        </p:sp>
        <p:sp>
          <p:nvSpPr>
            <p:cNvPr id="3095" name="Line 49"/>
            <p:cNvSpPr>
              <a:spLocks noChangeShapeType="1"/>
            </p:cNvSpPr>
            <p:nvPr/>
          </p:nvSpPr>
          <p:spPr bwMode="auto">
            <a:xfrm>
              <a:off x="2448" y="2160"/>
              <a:ext cx="384" cy="0"/>
            </a:xfrm>
            <a:prstGeom prst="line">
              <a:avLst/>
            </a:prstGeom>
            <a:noFill/>
            <a:ln w="38100">
              <a:solidFill>
                <a:srgbClr val="FF0000"/>
              </a:solidFill>
              <a:prstDash val="sysDot"/>
              <a:round/>
              <a:headEnd/>
              <a:tailEnd/>
            </a:ln>
          </p:spPr>
          <p:txBody>
            <a:bodyPr/>
            <a:lstStyle/>
            <a:p>
              <a:endParaRPr lang="en-US"/>
            </a:p>
          </p:txBody>
        </p:sp>
        <p:sp>
          <p:nvSpPr>
            <p:cNvPr id="3096" name="Text Box 50"/>
            <p:cNvSpPr txBox="1">
              <a:spLocks noChangeArrowheads="1"/>
            </p:cNvSpPr>
            <p:nvPr/>
          </p:nvSpPr>
          <p:spPr bwMode="auto">
            <a:xfrm>
              <a:off x="336" y="1852"/>
              <a:ext cx="624" cy="212"/>
            </a:xfrm>
            <a:prstGeom prst="rect">
              <a:avLst/>
            </a:prstGeom>
            <a:noFill/>
            <a:ln w="9525">
              <a:noFill/>
              <a:miter lim="800000"/>
              <a:headEnd/>
              <a:tailEnd/>
            </a:ln>
          </p:spPr>
          <p:txBody>
            <a:bodyPr>
              <a:spAutoFit/>
            </a:bodyPr>
            <a:lstStyle/>
            <a:p>
              <a:pPr>
                <a:spcBef>
                  <a:spcPct val="50000"/>
                </a:spcBef>
              </a:pPr>
              <a:r>
                <a:rPr lang="en-US" sz="1600"/>
                <a:t>Henry</a:t>
              </a:r>
            </a:p>
          </p:txBody>
        </p:sp>
        <p:sp>
          <p:nvSpPr>
            <p:cNvPr id="3097" name="Text Box 51"/>
            <p:cNvSpPr txBox="1">
              <a:spLocks noChangeArrowheads="1"/>
            </p:cNvSpPr>
            <p:nvPr/>
          </p:nvSpPr>
          <p:spPr bwMode="auto">
            <a:xfrm>
              <a:off x="768" y="2188"/>
              <a:ext cx="624" cy="212"/>
            </a:xfrm>
            <a:prstGeom prst="rect">
              <a:avLst/>
            </a:prstGeom>
            <a:noFill/>
            <a:ln w="9525">
              <a:noFill/>
              <a:miter lim="800000"/>
              <a:headEnd/>
              <a:tailEnd/>
            </a:ln>
          </p:spPr>
          <p:txBody>
            <a:bodyPr>
              <a:spAutoFit/>
            </a:bodyPr>
            <a:lstStyle/>
            <a:p>
              <a:pPr>
                <a:spcBef>
                  <a:spcPct val="50000"/>
                </a:spcBef>
              </a:pPr>
              <a:r>
                <a:rPr lang="en-US" sz="1600"/>
                <a:t>Morse</a:t>
              </a:r>
            </a:p>
          </p:txBody>
        </p:sp>
      </p:grpSp>
      <p:sp>
        <p:nvSpPr>
          <p:cNvPr id="3076" name="Slide Number Placeholder 29"/>
          <p:cNvSpPr>
            <a:spLocks noGrp="1"/>
          </p:cNvSpPr>
          <p:nvPr>
            <p:ph type="sldNum" sz="quarter" idx="12"/>
          </p:nvPr>
        </p:nvSpPr>
        <p:spPr>
          <a:noFill/>
        </p:spPr>
        <p:txBody>
          <a:bodyPr/>
          <a:lstStyle/>
          <a:p>
            <a:fld id="{C3A1D230-0C83-47FF-BFED-A99A55D03F38}" type="slidenum">
              <a:rPr lang="en-US" smtClean="0"/>
              <a:pPr/>
              <a:t>3</a:t>
            </a:fld>
            <a:endParaRPr lang="en-US"/>
          </a:p>
        </p:txBody>
      </p:sp>
      <p:sp>
        <p:nvSpPr>
          <p:cNvPr id="3077" name="Text Box 90"/>
          <p:cNvSpPr txBox="1">
            <a:spLocks noChangeArrowheads="1"/>
          </p:cNvSpPr>
          <p:nvPr/>
        </p:nvSpPr>
        <p:spPr bwMode="auto">
          <a:xfrm>
            <a:off x="2286000" y="3473450"/>
            <a:ext cx="1828800" cy="584200"/>
          </a:xfrm>
          <a:prstGeom prst="rect">
            <a:avLst/>
          </a:prstGeom>
          <a:noFill/>
          <a:ln w="9525">
            <a:noFill/>
            <a:miter lim="800000"/>
            <a:headEnd/>
            <a:tailEnd/>
          </a:ln>
        </p:spPr>
        <p:txBody>
          <a:bodyPr>
            <a:spAutoFit/>
          </a:bodyPr>
          <a:lstStyle/>
          <a:p>
            <a:pPr algn="ctr">
              <a:spcBef>
                <a:spcPct val="50000"/>
              </a:spcBef>
            </a:pPr>
            <a:r>
              <a:rPr lang="en-US" sz="1600"/>
              <a:t>Western Union Cornell</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8FA95F-A67C-CB99-2FFD-825D56A16742}"/>
              </a:ext>
            </a:extLst>
          </p:cNvPr>
          <p:cNvSpPr>
            <a:spLocks noGrp="1"/>
          </p:cNvSpPr>
          <p:nvPr>
            <p:ph type="sldNum" sz="quarter" idx="12"/>
          </p:nvPr>
        </p:nvSpPr>
        <p:spPr/>
        <p:txBody>
          <a:bodyPr/>
          <a:lstStyle/>
          <a:p>
            <a:pPr>
              <a:defRPr/>
            </a:pPr>
            <a:fld id="{0B7DF447-B5B5-4607-9C21-3504FD304926}" type="slidenum">
              <a:rPr lang="en-US" smtClean="0"/>
              <a:pPr>
                <a:defRPr/>
              </a:pPr>
              <a:t>30</a:t>
            </a:fld>
            <a:endParaRPr lang="en-US"/>
          </a:p>
        </p:txBody>
      </p:sp>
      <p:pic>
        <p:nvPicPr>
          <p:cNvPr id="10" name="Picture 4" descr="thirty">
            <a:extLst>
              <a:ext uri="{FF2B5EF4-FFF2-40B4-BE49-F238E27FC236}">
                <a16:creationId xmlns:a16="http://schemas.microsoft.com/office/drawing/2014/main" id="{67646084-5A0D-C7BE-D9C5-65BF39830F95}"/>
              </a:ext>
            </a:extLst>
          </p:cNvPr>
          <p:cNvPicPr>
            <a:picLocks noChangeAspect="1" noChangeArrowheads="1"/>
          </p:cNvPicPr>
          <p:nvPr/>
        </p:nvPicPr>
        <p:blipFill>
          <a:blip r:embed="rId2" cstate="print">
            <a:lum contrast="12000"/>
          </a:blip>
          <a:srcRect l="2481" t="7442" r="3256" b="14418"/>
          <a:stretch>
            <a:fillRect/>
          </a:stretch>
        </p:blipFill>
        <p:spPr bwMode="auto">
          <a:xfrm>
            <a:off x="176212" y="152400"/>
            <a:ext cx="4090988" cy="2261823"/>
          </a:xfrm>
          <a:prstGeom prst="rect">
            <a:avLst/>
          </a:prstGeom>
          <a:noFill/>
          <a:ln w="9525">
            <a:noFill/>
            <a:miter lim="800000"/>
            <a:headEnd/>
            <a:tailEnd/>
          </a:ln>
        </p:spPr>
      </p:pic>
      <p:pic>
        <p:nvPicPr>
          <p:cNvPr id="11" name="Picture 6" descr="thirtyone">
            <a:extLst>
              <a:ext uri="{FF2B5EF4-FFF2-40B4-BE49-F238E27FC236}">
                <a16:creationId xmlns:a16="http://schemas.microsoft.com/office/drawing/2014/main" id="{9D02A04B-1378-2AA1-0F28-2B01CB07C42A}"/>
              </a:ext>
            </a:extLst>
          </p:cNvPr>
          <p:cNvPicPr>
            <a:picLocks noChangeAspect="1" noChangeArrowheads="1"/>
          </p:cNvPicPr>
          <p:nvPr/>
        </p:nvPicPr>
        <p:blipFill>
          <a:blip r:embed="rId3" cstate="print"/>
          <a:srcRect l="14648" t="5064" r="9715" b="2315"/>
          <a:stretch>
            <a:fillRect/>
          </a:stretch>
        </p:blipFill>
        <p:spPr bwMode="auto">
          <a:xfrm>
            <a:off x="381000" y="2514600"/>
            <a:ext cx="3733800" cy="3047856"/>
          </a:xfrm>
          <a:prstGeom prst="rect">
            <a:avLst/>
          </a:prstGeom>
          <a:noFill/>
          <a:ln w="9525">
            <a:noFill/>
            <a:miter lim="800000"/>
            <a:headEnd/>
            <a:tailEnd/>
          </a:ln>
        </p:spPr>
      </p:pic>
      <p:sp>
        <p:nvSpPr>
          <p:cNvPr id="12" name="Oval 11">
            <a:extLst>
              <a:ext uri="{FF2B5EF4-FFF2-40B4-BE49-F238E27FC236}">
                <a16:creationId xmlns:a16="http://schemas.microsoft.com/office/drawing/2014/main" id="{1215CF5E-E9BC-93CA-1DCB-43A0073E6BF9}"/>
              </a:ext>
            </a:extLst>
          </p:cNvPr>
          <p:cNvSpPr/>
          <p:nvPr/>
        </p:nvSpPr>
        <p:spPr>
          <a:xfrm>
            <a:off x="860425" y="2514600"/>
            <a:ext cx="20574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a:extLst>
              <a:ext uri="{FF2B5EF4-FFF2-40B4-BE49-F238E27FC236}">
                <a16:creationId xmlns:a16="http://schemas.microsoft.com/office/drawing/2014/main" id="{426E22B9-585F-3D95-0EA8-6A5AAD30547A}"/>
              </a:ext>
            </a:extLst>
          </p:cNvPr>
          <p:cNvSpPr/>
          <p:nvPr/>
        </p:nvSpPr>
        <p:spPr>
          <a:xfrm>
            <a:off x="685800" y="3429000"/>
            <a:ext cx="2285999" cy="2286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13">
            <a:extLst>
              <a:ext uri="{FF2B5EF4-FFF2-40B4-BE49-F238E27FC236}">
                <a16:creationId xmlns:a16="http://schemas.microsoft.com/office/drawing/2014/main" id="{0A5FC07D-260D-454B-D1EC-2C155EE54D40}"/>
              </a:ext>
            </a:extLst>
          </p:cNvPr>
          <p:cNvSpPr txBox="1"/>
          <p:nvPr/>
        </p:nvSpPr>
        <p:spPr>
          <a:xfrm>
            <a:off x="404812" y="5791200"/>
            <a:ext cx="3786188" cy="461665"/>
          </a:xfrm>
          <a:prstGeom prst="rect">
            <a:avLst/>
          </a:prstGeom>
          <a:noFill/>
        </p:spPr>
        <p:txBody>
          <a:bodyPr wrap="square" rtlCol="0">
            <a:spAutoFit/>
          </a:bodyPr>
          <a:lstStyle/>
          <a:p>
            <a:r>
              <a:rPr lang="en-US" dirty="0"/>
              <a:t>Creation of personal wealth</a:t>
            </a:r>
          </a:p>
        </p:txBody>
      </p:sp>
      <p:pic>
        <p:nvPicPr>
          <p:cNvPr id="15" name="Picture 6" descr="http://upload.wikimedia.org/wikipedia/commons/f/f9/Cole_Thomas_Landscape_with_Dead_Tree_1828.jpg">
            <a:extLst>
              <a:ext uri="{FF2B5EF4-FFF2-40B4-BE49-F238E27FC236}">
                <a16:creationId xmlns:a16="http://schemas.microsoft.com/office/drawing/2014/main" id="{97101C4B-6150-6EB0-51F6-526FA963448F}"/>
              </a:ext>
            </a:extLst>
          </p:cNvPr>
          <p:cNvPicPr>
            <a:picLocks noChangeAspect="1" noChangeArrowheads="1"/>
          </p:cNvPicPr>
          <p:nvPr/>
        </p:nvPicPr>
        <p:blipFill>
          <a:blip r:embed="rId4" cstate="print"/>
          <a:srcRect/>
          <a:stretch>
            <a:fillRect/>
          </a:stretch>
        </p:blipFill>
        <p:spPr bwMode="auto">
          <a:xfrm>
            <a:off x="4724400" y="1557666"/>
            <a:ext cx="4191000" cy="3411209"/>
          </a:xfrm>
          <a:prstGeom prst="rect">
            <a:avLst/>
          </a:prstGeom>
          <a:noFill/>
          <a:ln w="9525">
            <a:noFill/>
            <a:miter lim="800000"/>
            <a:headEnd/>
            <a:tailEnd/>
          </a:ln>
        </p:spPr>
      </p:pic>
      <p:sp>
        <p:nvSpPr>
          <p:cNvPr id="16" name="TextBox 15">
            <a:extLst>
              <a:ext uri="{FF2B5EF4-FFF2-40B4-BE49-F238E27FC236}">
                <a16:creationId xmlns:a16="http://schemas.microsoft.com/office/drawing/2014/main" id="{FEB42040-BEBA-1C58-0CBF-EC4DA7254BA3}"/>
              </a:ext>
            </a:extLst>
          </p:cNvPr>
          <p:cNvSpPr txBox="1"/>
          <p:nvPr/>
        </p:nvSpPr>
        <p:spPr>
          <a:xfrm>
            <a:off x="4572000" y="5029200"/>
            <a:ext cx="4648200" cy="446276"/>
          </a:xfrm>
          <a:prstGeom prst="rect">
            <a:avLst/>
          </a:prstGeom>
          <a:noFill/>
        </p:spPr>
        <p:txBody>
          <a:bodyPr wrap="square" rtlCol="0">
            <a:spAutoFit/>
          </a:bodyPr>
          <a:lstStyle/>
          <a:p>
            <a:r>
              <a:rPr lang="en-US" sz="2300" dirty="0"/>
              <a:t>Cole’s “Landscape with Tree Trunks”</a:t>
            </a:r>
          </a:p>
        </p:txBody>
      </p:sp>
    </p:spTree>
    <p:extLst>
      <p:ext uri="{BB962C8B-B14F-4D97-AF65-F5344CB8AC3E}">
        <p14:creationId xmlns:p14="http://schemas.microsoft.com/office/powerpoint/2010/main" val="17717303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D7CB4D-DAAC-66FC-8953-C2BBF376E47B}"/>
              </a:ext>
            </a:extLst>
          </p:cNvPr>
          <p:cNvSpPr>
            <a:spLocks noGrp="1"/>
          </p:cNvSpPr>
          <p:nvPr>
            <p:ph type="sldNum" sz="quarter" idx="12"/>
          </p:nvPr>
        </p:nvSpPr>
        <p:spPr/>
        <p:txBody>
          <a:bodyPr/>
          <a:lstStyle/>
          <a:p>
            <a:pPr>
              <a:defRPr/>
            </a:pPr>
            <a:fld id="{0B7DF447-B5B5-4607-9C21-3504FD304926}" type="slidenum">
              <a:rPr lang="en-US" smtClean="0"/>
              <a:pPr>
                <a:defRPr/>
              </a:pPr>
              <a:t>31</a:t>
            </a:fld>
            <a:endParaRPr lang="en-US"/>
          </a:p>
        </p:txBody>
      </p:sp>
      <p:sp>
        <p:nvSpPr>
          <p:cNvPr id="5" name="TextBox 7">
            <a:extLst>
              <a:ext uri="{FF2B5EF4-FFF2-40B4-BE49-F238E27FC236}">
                <a16:creationId xmlns:a16="http://schemas.microsoft.com/office/drawing/2014/main" id="{A187BAD4-9D64-5766-6AE9-7E3C4C128AF9}"/>
              </a:ext>
            </a:extLst>
          </p:cNvPr>
          <p:cNvSpPr txBox="1">
            <a:spLocks noChangeArrowheads="1"/>
          </p:cNvSpPr>
          <p:nvPr/>
        </p:nvSpPr>
        <p:spPr bwMode="auto">
          <a:xfrm>
            <a:off x="152400" y="4655403"/>
            <a:ext cx="4419599" cy="830997"/>
          </a:xfrm>
          <a:prstGeom prst="rect">
            <a:avLst/>
          </a:prstGeom>
          <a:noFill/>
          <a:ln w="9525">
            <a:noFill/>
            <a:miter lim="800000"/>
            <a:headEnd/>
            <a:tailEnd/>
          </a:ln>
        </p:spPr>
        <p:txBody>
          <a:bodyPr wrap="square">
            <a:spAutoFit/>
          </a:bodyPr>
          <a:lstStyle/>
          <a:p>
            <a:pPr algn="ctr"/>
            <a:r>
              <a:rPr lang="en-US" dirty="0"/>
              <a:t>Inness’s “Lackawanna Valley”</a:t>
            </a:r>
          </a:p>
          <a:p>
            <a:pPr algn="ctr"/>
            <a:r>
              <a:rPr lang="en-US" dirty="0"/>
              <a:t>The Restructuring of Nature</a:t>
            </a:r>
          </a:p>
        </p:txBody>
      </p:sp>
      <p:pic>
        <p:nvPicPr>
          <p:cNvPr id="6" name="Picture 6" descr="http://faculty.smu.edu/sweisenb/Inness,%20The%20Lackawanna%20Valley,%201855.jpg">
            <a:extLst>
              <a:ext uri="{FF2B5EF4-FFF2-40B4-BE49-F238E27FC236}">
                <a16:creationId xmlns:a16="http://schemas.microsoft.com/office/drawing/2014/main" id="{25575336-0358-186D-B10B-B2B16BBDF6AD}"/>
              </a:ext>
            </a:extLst>
          </p:cNvPr>
          <p:cNvPicPr>
            <a:picLocks noChangeAspect="1" noChangeArrowheads="1"/>
          </p:cNvPicPr>
          <p:nvPr/>
        </p:nvPicPr>
        <p:blipFill>
          <a:blip r:embed="rId2" cstate="print"/>
          <a:srcRect/>
          <a:stretch>
            <a:fillRect/>
          </a:stretch>
        </p:blipFill>
        <p:spPr bwMode="auto">
          <a:xfrm>
            <a:off x="152400" y="1600200"/>
            <a:ext cx="4419600" cy="2892425"/>
          </a:xfrm>
          <a:prstGeom prst="rect">
            <a:avLst/>
          </a:prstGeom>
          <a:noFill/>
          <a:ln w="9525">
            <a:noFill/>
            <a:miter lim="800000"/>
            <a:headEnd/>
            <a:tailEnd/>
          </a:ln>
        </p:spPr>
      </p:pic>
      <p:pic>
        <p:nvPicPr>
          <p:cNvPr id="7" name="Picture 6" descr="http://upload.wikimedia.org/wikipedia/commons/f/f9/Cole_Thomas_Landscape_with_Dead_Tree_1828.jpg">
            <a:extLst>
              <a:ext uri="{FF2B5EF4-FFF2-40B4-BE49-F238E27FC236}">
                <a16:creationId xmlns:a16="http://schemas.microsoft.com/office/drawing/2014/main" id="{02F2B618-14FA-3A11-8D4D-DC219894BC7A}"/>
              </a:ext>
            </a:extLst>
          </p:cNvPr>
          <p:cNvPicPr>
            <a:picLocks noChangeAspect="1" noChangeArrowheads="1"/>
          </p:cNvPicPr>
          <p:nvPr/>
        </p:nvPicPr>
        <p:blipFill>
          <a:blip r:embed="rId3" cstate="print"/>
          <a:srcRect/>
          <a:stretch>
            <a:fillRect/>
          </a:stretch>
        </p:blipFill>
        <p:spPr bwMode="auto">
          <a:xfrm>
            <a:off x="4724400" y="1557666"/>
            <a:ext cx="4191000" cy="3411209"/>
          </a:xfrm>
          <a:prstGeom prst="rect">
            <a:avLst/>
          </a:prstGeom>
          <a:noFill/>
          <a:ln w="9525">
            <a:noFill/>
            <a:miter lim="800000"/>
            <a:headEnd/>
            <a:tailEnd/>
          </a:ln>
        </p:spPr>
      </p:pic>
      <p:sp>
        <p:nvSpPr>
          <p:cNvPr id="8" name="TextBox 7">
            <a:extLst>
              <a:ext uri="{FF2B5EF4-FFF2-40B4-BE49-F238E27FC236}">
                <a16:creationId xmlns:a16="http://schemas.microsoft.com/office/drawing/2014/main" id="{CCA7D9BD-0BDB-F677-CA3B-960EBEE30CDB}"/>
              </a:ext>
            </a:extLst>
          </p:cNvPr>
          <p:cNvSpPr txBox="1"/>
          <p:nvPr/>
        </p:nvSpPr>
        <p:spPr>
          <a:xfrm>
            <a:off x="4572000" y="5029200"/>
            <a:ext cx="4648200" cy="446276"/>
          </a:xfrm>
          <a:prstGeom prst="rect">
            <a:avLst/>
          </a:prstGeom>
          <a:noFill/>
        </p:spPr>
        <p:txBody>
          <a:bodyPr wrap="square" rtlCol="0">
            <a:spAutoFit/>
          </a:bodyPr>
          <a:lstStyle/>
          <a:p>
            <a:r>
              <a:rPr lang="en-US" sz="2300" dirty="0"/>
              <a:t>Cole’s “Landscape with Tree Trunks”</a:t>
            </a:r>
          </a:p>
        </p:txBody>
      </p:sp>
    </p:spTree>
    <p:extLst>
      <p:ext uri="{BB962C8B-B14F-4D97-AF65-F5344CB8AC3E}">
        <p14:creationId xmlns:p14="http://schemas.microsoft.com/office/powerpoint/2010/main" val="37299416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15"/>
          <p:cNvGrpSpPr>
            <a:grpSpLocks/>
          </p:cNvGrpSpPr>
          <p:nvPr/>
        </p:nvGrpSpPr>
        <p:grpSpPr bwMode="auto">
          <a:xfrm>
            <a:off x="4876800" y="1690688"/>
            <a:ext cx="4267200" cy="3186112"/>
            <a:chOff x="3072" y="1065"/>
            <a:chExt cx="2688" cy="2007"/>
          </a:xfrm>
        </p:grpSpPr>
        <p:grpSp>
          <p:nvGrpSpPr>
            <p:cNvPr id="31753" name="Group 11"/>
            <p:cNvGrpSpPr>
              <a:grpSpLocks/>
            </p:cNvGrpSpPr>
            <p:nvPr/>
          </p:nvGrpSpPr>
          <p:grpSpPr bwMode="auto">
            <a:xfrm>
              <a:off x="3072" y="1065"/>
              <a:ext cx="2688" cy="2007"/>
              <a:chOff x="3072" y="1065"/>
              <a:chExt cx="2688" cy="2007"/>
            </a:xfrm>
          </p:grpSpPr>
          <p:grpSp>
            <p:nvGrpSpPr>
              <p:cNvPr id="31756" name="Group 9"/>
              <p:cNvGrpSpPr>
                <a:grpSpLocks/>
              </p:cNvGrpSpPr>
              <p:nvPr/>
            </p:nvGrpSpPr>
            <p:grpSpPr bwMode="auto">
              <a:xfrm>
                <a:off x="3072" y="1440"/>
                <a:ext cx="2688" cy="1632"/>
                <a:chOff x="3072" y="1440"/>
                <a:chExt cx="2688" cy="1632"/>
              </a:xfrm>
            </p:grpSpPr>
            <p:pic>
              <p:nvPicPr>
                <p:cNvPr id="31758" name="Picture 4" descr="thirtythree"/>
                <p:cNvPicPr>
                  <a:picLocks noChangeAspect="1" noChangeArrowheads="1"/>
                </p:cNvPicPr>
                <p:nvPr/>
              </p:nvPicPr>
              <p:blipFill>
                <a:blip r:embed="rId2" cstate="print">
                  <a:lum contrast="24000"/>
                </a:blip>
                <a:srcRect l="15297" t="29132" r="12766" b="5348"/>
                <a:stretch>
                  <a:fillRect/>
                </a:stretch>
              </p:blipFill>
              <p:spPr bwMode="auto">
                <a:xfrm>
                  <a:off x="3072" y="1440"/>
                  <a:ext cx="2688" cy="1632"/>
                </a:xfrm>
                <a:prstGeom prst="rect">
                  <a:avLst/>
                </a:prstGeom>
                <a:noFill/>
                <a:ln w="9525">
                  <a:noFill/>
                  <a:miter lim="800000"/>
                  <a:headEnd/>
                  <a:tailEnd/>
                </a:ln>
              </p:spPr>
            </p:pic>
            <p:sp>
              <p:nvSpPr>
                <p:cNvPr id="31759" name="Text Box 7"/>
                <p:cNvSpPr txBox="1">
                  <a:spLocks noChangeArrowheads="1"/>
                </p:cNvSpPr>
                <p:nvPr/>
              </p:nvSpPr>
              <p:spPr bwMode="auto">
                <a:xfrm>
                  <a:off x="5095" y="1611"/>
                  <a:ext cx="336" cy="288"/>
                </a:xfrm>
                <a:prstGeom prst="rect">
                  <a:avLst/>
                </a:prstGeom>
                <a:noFill/>
                <a:ln w="9525">
                  <a:noFill/>
                  <a:miter lim="800000"/>
                  <a:headEnd/>
                  <a:tailEnd/>
                </a:ln>
              </p:spPr>
              <p:txBody>
                <a:bodyPr>
                  <a:spAutoFit/>
                </a:bodyPr>
                <a:lstStyle/>
                <a:p>
                  <a:pPr>
                    <a:spcBef>
                      <a:spcPct val="50000"/>
                    </a:spcBef>
                  </a:pPr>
                  <a:r>
                    <a:rPr lang="en-US"/>
                    <a:t>.</a:t>
                  </a:r>
                </a:p>
              </p:txBody>
            </p:sp>
          </p:grpSp>
          <p:sp>
            <p:nvSpPr>
              <p:cNvPr id="31757" name="Text Box 10"/>
              <p:cNvSpPr txBox="1">
                <a:spLocks noChangeArrowheads="1"/>
              </p:cNvSpPr>
              <p:nvPr/>
            </p:nvSpPr>
            <p:spPr bwMode="auto">
              <a:xfrm>
                <a:off x="3264" y="1065"/>
                <a:ext cx="2448" cy="327"/>
              </a:xfrm>
              <a:prstGeom prst="rect">
                <a:avLst/>
              </a:prstGeom>
              <a:solidFill>
                <a:schemeClr val="bg1"/>
              </a:solidFill>
              <a:ln w="9525">
                <a:noFill/>
                <a:miter lim="800000"/>
                <a:headEnd/>
                <a:tailEnd/>
              </a:ln>
            </p:spPr>
            <p:txBody>
              <a:bodyPr>
                <a:spAutoFit/>
              </a:bodyPr>
              <a:lstStyle/>
              <a:p>
                <a:pPr>
                  <a:spcBef>
                    <a:spcPct val="50000"/>
                  </a:spcBef>
                </a:pPr>
                <a:r>
                  <a:rPr lang="en-US" sz="2800" b="1" u="sng" dirty="0"/>
                  <a:t>Force</a:t>
                </a:r>
                <a:r>
                  <a:rPr lang="en-US" sz="2800" dirty="0"/>
                  <a:t> to climb a grade</a:t>
                </a:r>
              </a:p>
            </p:txBody>
          </p:sp>
        </p:grpSp>
        <p:sp>
          <p:nvSpPr>
            <p:cNvPr id="31754" name="Rectangle 14"/>
            <p:cNvSpPr>
              <a:spLocks noChangeArrowheads="1"/>
            </p:cNvSpPr>
            <p:nvPr/>
          </p:nvSpPr>
          <p:spPr bwMode="auto">
            <a:xfrm>
              <a:off x="3696" y="2448"/>
              <a:ext cx="144" cy="384"/>
            </a:xfrm>
            <a:prstGeom prst="rect">
              <a:avLst/>
            </a:prstGeom>
            <a:solidFill>
              <a:schemeClr val="bg1"/>
            </a:solidFill>
            <a:ln w="9525">
              <a:noFill/>
              <a:miter lim="800000"/>
              <a:headEnd/>
              <a:tailEnd/>
            </a:ln>
          </p:spPr>
          <p:txBody>
            <a:bodyPr wrap="none" anchor="ctr"/>
            <a:lstStyle/>
            <a:p>
              <a:endParaRPr lang="en-US"/>
            </a:p>
          </p:txBody>
        </p:sp>
        <p:sp>
          <p:nvSpPr>
            <p:cNvPr id="31755" name="Text Box 13"/>
            <p:cNvSpPr txBox="1">
              <a:spLocks noChangeArrowheads="1"/>
            </p:cNvSpPr>
            <p:nvPr/>
          </p:nvSpPr>
          <p:spPr bwMode="auto">
            <a:xfrm>
              <a:off x="3648" y="2496"/>
              <a:ext cx="192" cy="250"/>
            </a:xfrm>
            <a:prstGeom prst="rect">
              <a:avLst/>
            </a:prstGeom>
            <a:noFill/>
            <a:ln w="9525">
              <a:noFill/>
              <a:miter lim="800000"/>
              <a:headEnd/>
              <a:tailEnd/>
            </a:ln>
          </p:spPr>
          <p:txBody>
            <a:bodyPr>
              <a:spAutoFit/>
            </a:bodyPr>
            <a:lstStyle/>
            <a:p>
              <a:pPr>
                <a:spcBef>
                  <a:spcPct val="50000"/>
                </a:spcBef>
              </a:pPr>
              <a:r>
                <a:rPr lang="en-US" sz="2000" b="1">
                  <a:cs typeface="Times New Roman" pitchFamily="18" charset="0"/>
                </a:rPr>
                <a:t>≈</a:t>
              </a:r>
            </a:p>
          </p:txBody>
        </p:sp>
      </p:grpSp>
      <p:sp>
        <p:nvSpPr>
          <p:cNvPr id="31747" name="Slide Number Placeholder 10"/>
          <p:cNvSpPr>
            <a:spLocks noGrp="1"/>
          </p:cNvSpPr>
          <p:nvPr>
            <p:ph type="sldNum" sz="quarter" idx="12"/>
          </p:nvPr>
        </p:nvSpPr>
        <p:spPr>
          <a:noFill/>
        </p:spPr>
        <p:txBody>
          <a:bodyPr/>
          <a:lstStyle/>
          <a:p>
            <a:fld id="{A32CF77C-4A68-4D2C-B1DD-A62C5CA77C66}" type="slidenum">
              <a:rPr lang="en-US" smtClean="0"/>
              <a:pPr/>
              <a:t>32</a:t>
            </a:fld>
            <a:endParaRPr lang="en-US"/>
          </a:p>
        </p:txBody>
      </p:sp>
      <p:sp>
        <p:nvSpPr>
          <p:cNvPr id="31749" name="TextBox 12"/>
          <p:cNvSpPr txBox="1">
            <a:spLocks noChangeArrowheads="1"/>
          </p:cNvSpPr>
          <p:nvPr/>
        </p:nvSpPr>
        <p:spPr bwMode="auto">
          <a:xfrm>
            <a:off x="5900738" y="4795838"/>
            <a:ext cx="914400" cy="461962"/>
          </a:xfrm>
          <a:prstGeom prst="rect">
            <a:avLst/>
          </a:prstGeom>
          <a:noFill/>
          <a:ln w="9525">
            <a:noFill/>
            <a:miter lim="800000"/>
            <a:headEnd/>
            <a:tailEnd/>
          </a:ln>
        </p:spPr>
        <p:txBody>
          <a:bodyPr>
            <a:spAutoFit/>
          </a:bodyPr>
          <a:lstStyle/>
          <a:p>
            <a:r>
              <a:rPr lang="en-US"/>
              <a:t>grade</a:t>
            </a:r>
          </a:p>
        </p:txBody>
      </p:sp>
      <p:grpSp>
        <p:nvGrpSpPr>
          <p:cNvPr id="31750" name="Group 16"/>
          <p:cNvGrpSpPr>
            <a:grpSpLocks/>
          </p:cNvGrpSpPr>
          <p:nvPr/>
        </p:nvGrpSpPr>
        <p:grpSpPr bwMode="auto">
          <a:xfrm>
            <a:off x="5791200" y="4473575"/>
            <a:ext cx="1066800" cy="325438"/>
            <a:chOff x="5791200" y="4572000"/>
            <a:chExt cx="1066800" cy="325915"/>
          </a:xfrm>
        </p:grpSpPr>
        <p:sp>
          <p:nvSpPr>
            <p:cNvPr id="15" name="Rectangle 14"/>
            <p:cNvSpPr/>
            <p:nvPr/>
          </p:nvSpPr>
          <p:spPr>
            <a:xfrm>
              <a:off x="6086475" y="4592668"/>
              <a:ext cx="468313" cy="30524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5791200" y="4572000"/>
              <a:ext cx="1066800" cy="228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0" name="TextBox 19"/>
          <p:cNvSpPr txBox="1"/>
          <p:nvPr/>
        </p:nvSpPr>
        <p:spPr>
          <a:xfrm>
            <a:off x="7162800" y="5388114"/>
            <a:ext cx="1905000" cy="707886"/>
          </a:xfrm>
          <a:prstGeom prst="rect">
            <a:avLst/>
          </a:prstGeom>
          <a:noFill/>
        </p:spPr>
        <p:txBody>
          <a:bodyPr wrap="square" rtlCol="0">
            <a:spAutoFit/>
          </a:bodyPr>
          <a:lstStyle/>
          <a:p>
            <a:r>
              <a:rPr lang="en-US" sz="2000" dirty="0" err="1">
                <a:solidFill>
                  <a:srgbClr val="FFFF00"/>
                </a:solidFill>
              </a:rPr>
              <a:t>W,w</a:t>
            </a:r>
            <a:r>
              <a:rPr lang="en-US" sz="2000" dirty="0">
                <a:solidFill>
                  <a:srgbClr val="FFFF00"/>
                </a:solidFill>
              </a:rPr>
              <a:t>   weight</a:t>
            </a:r>
          </a:p>
          <a:p>
            <a:r>
              <a:rPr lang="en-US" sz="2000" dirty="0">
                <a:solidFill>
                  <a:srgbClr val="FFFF00"/>
                </a:solidFill>
              </a:rPr>
              <a:t>T        tension</a:t>
            </a:r>
          </a:p>
        </p:txBody>
      </p:sp>
      <p:pic>
        <p:nvPicPr>
          <p:cNvPr id="4" name="Picture 6" descr="http://faculty.smu.edu/sweisenb/Inness,%20The%20Lackawanna%20Valley,%201855.jpg">
            <a:extLst>
              <a:ext uri="{FF2B5EF4-FFF2-40B4-BE49-F238E27FC236}">
                <a16:creationId xmlns:a16="http://schemas.microsoft.com/office/drawing/2014/main" id="{85C585AF-C938-4E16-C75C-815CE12803CE}"/>
              </a:ext>
            </a:extLst>
          </p:cNvPr>
          <p:cNvPicPr>
            <a:picLocks noChangeAspect="1" noChangeArrowheads="1"/>
          </p:cNvPicPr>
          <p:nvPr/>
        </p:nvPicPr>
        <p:blipFill>
          <a:blip r:embed="rId3" cstate="print"/>
          <a:srcRect/>
          <a:stretch>
            <a:fillRect/>
          </a:stretch>
        </p:blipFill>
        <p:spPr bwMode="auto">
          <a:xfrm>
            <a:off x="152400" y="1600200"/>
            <a:ext cx="4419600" cy="2892425"/>
          </a:xfrm>
          <a:prstGeom prst="rect">
            <a:avLst/>
          </a:prstGeom>
          <a:noFill/>
          <a:ln w="9525">
            <a:noFill/>
            <a:miter lim="800000"/>
            <a:headEnd/>
            <a:tailEnd/>
          </a:ln>
        </p:spPr>
      </p:pic>
      <p:sp>
        <p:nvSpPr>
          <p:cNvPr id="2" name="TextBox 7">
            <a:extLst>
              <a:ext uri="{FF2B5EF4-FFF2-40B4-BE49-F238E27FC236}">
                <a16:creationId xmlns:a16="http://schemas.microsoft.com/office/drawing/2014/main" id="{B139B206-C88D-BA0F-21CB-85D259AB6D83}"/>
              </a:ext>
            </a:extLst>
          </p:cNvPr>
          <p:cNvSpPr txBox="1">
            <a:spLocks noChangeArrowheads="1"/>
          </p:cNvSpPr>
          <p:nvPr/>
        </p:nvSpPr>
        <p:spPr bwMode="auto">
          <a:xfrm>
            <a:off x="152400" y="4655403"/>
            <a:ext cx="4419599" cy="830997"/>
          </a:xfrm>
          <a:prstGeom prst="rect">
            <a:avLst/>
          </a:prstGeom>
          <a:noFill/>
          <a:ln w="9525">
            <a:noFill/>
            <a:miter lim="800000"/>
            <a:headEnd/>
            <a:tailEnd/>
          </a:ln>
        </p:spPr>
        <p:txBody>
          <a:bodyPr wrap="square">
            <a:spAutoFit/>
          </a:bodyPr>
          <a:lstStyle/>
          <a:p>
            <a:pPr algn="ctr"/>
            <a:r>
              <a:rPr lang="en-US" dirty="0"/>
              <a:t>Inness’s “Lackawanna Valley”</a:t>
            </a:r>
          </a:p>
          <a:p>
            <a:pPr algn="ctr"/>
            <a:r>
              <a:rPr lang="en-US" dirty="0"/>
              <a:t>The Restructuring of Nature</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28"/>
          <p:cNvGrpSpPr>
            <a:grpSpLocks/>
          </p:cNvGrpSpPr>
          <p:nvPr/>
        </p:nvGrpSpPr>
        <p:grpSpPr bwMode="auto">
          <a:xfrm>
            <a:off x="4876800" y="1690688"/>
            <a:ext cx="4267200" cy="3186112"/>
            <a:chOff x="3072" y="1065"/>
            <a:chExt cx="2688" cy="2007"/>
          </a:xfrm>
        </p:grpSpPr>
        <p:grpSp>
          <p:nvGrpSpPr>
            <p:cNvPr id="33808" name="Group 18"/>
            <p:cNvGrpSpPr>
              <a:grpSpLocks/>
            </p:cNvGrpSpPr>
            <p:nvPr/>
          </p:nvGrpSpPr>
          <p:grpSpPr bwMode="auto">
            <a:xfrm>
              <a:off x="3072" y="1065"/>
              <a:ext cx="2688" cy="2007"/>
              <a:chOff x="3072" y="1065"/>
              <a:chExt cx="2688" cy="2007"/>
            </a:xfrm>
          </p:grpSpPr>
          <p:grpSp>
            <p:nvGrpSpPr>
              <p:cNvPr id="33811" name="Group 19"/>
              <p:cNvGrpSpPr>
                <a:grpSpLocks/>
              </p:cNvGrpSpPr>
              <p:nvPr/>
            </p:nvGrpSpPr>
            <p:grpSpPr bwMode="auto">
              <a:xfrm>
                <a:off x="3072" y="1440"/>
                <a:ext cx="2688" cy="1632"/>
                <a:chOff x="3072" y="1440"/>
                <a:chExt cx="2688" cy="1632"/>
              </a:xfrm>
            </p:grpSpPr>
            <p:pic>
              <p:nvPicPr>
                <p:cNvPr id="33813" name="Picture 20" descr="thirtythree"/>
                <p:cNvPicPr>
                  <a:picLocks noChangeAspect="1" noChangeArrowheads="1"/>
                </p:cNvPicPr>
                <p:nvPr/>
              </p:nvPicPr>
              <p:blipFill>
                <a:blip r:embed="rId2" cstate="print">
                  <a:lum contrast="24000"/>
                </a:blip>
                <a:srcRect l="15297" t="29132" r="12766" b="5348"/>
                <a:stretch>
                  <a:fillRect/>
                </a:stretch>
              </p:blipFill>
              <p:spPr bwMode="auto">
                <a:xfrm>
                  <a:off x="3072" y="1440"/>
                  <a:ext cx="2688" cy="1632"/>
                </a:xfrm>
                <a:prstGeom prst="rect">
                  <a:avLst/>
                </a:prstGeom>
                <a:noFill/>
                <a:ln w="9525">
                  <a:noFill/>
                  <a:miter lim="800000"/>
                  <a:headEnd/>
                  <a:tailEnd/>
                </a:ln>
              </p:spPr>
            </p:pic>
            <p:sp>
              <p:nvSpPr>
                <p:cNvPr id="33814" name="Text Box 21"/>
                <p:cNvSpPr txBox="1">
                  <a:spLocks noChangeArrowheads="1"/>
                </p:cNvSpPr>
                <p:nvPr/>
              </p:nvSpPr>
              <p:spPr bwMode="auto">
                <a:xfrm>
                  <a:off x="5095" y="1611"/>
                  <a:ext cx="336" cy="288"/>
                </a:xfrm>
                <a:prstGeom prst="rect">
                  <a:avLst/>
                </a:prstGeom>
                <a:noFill/>
                <a:ln w="9525">
                  <a:noFill/>
                  <a:miter lim="800000"/>
                  <a:headEnd/>
                  <a:tailEnd/>
                </a:ln>
              </p:spPr>
              <p:txBody>
                <a:bodyPr>
                  <a:spAutoFit/>
                </a:bodyPr>
                <a:lstStyle/>
                <a:p>
                  <a:pPr>
                    <a:spcBef>
                      <a:spcPct val="50000"/>
                    </a:spcBef>
                  </a:pPr>
                  <a:r>
                    <a:rPr lang="en-US"/>
                    <a:t>.</a:t>
                  </a:r>
                </a:p>
              </p:txBody>
            </p:sp>
          </p:grpSp>
          <p:sp>
            <p:nvSpPr>
              <p:cNvPr id="33812" name="Text Box 22"/>
              <p:cNvSpPr txBox="1">
                <a:spLocks noChangeArrowheads="1"/>
              </p:cNvSpPr>
              <p:nvPr/>
            </p:nvSpPr>
            <p:spPr bwMode="auto">
              <a:xfrm>
                <a:off x="3264" y="1065"/>
                <a:ext cx="2448" cy="327"/>
              </a:xfrm>
              <a:prstGeom prst="rect">
                <a:avLst/>
              </a:prstGeom>
              <a:solidFill>
                <a:schemeClr val="bg1"/>
              </a:solidFill>
              <a:ln w="9525">
                <a:noFill/>
                <a:miter lim="800000"/>
                <a:headEnd/>
                <a:tailEnd/>
              </a:ln>
            </p:spPr>
            <p:txBody>
              <a:bodyPr>
                <a:spAutoFit/>
              </a:bodyPr>
              <a:lstStyle/>
              <a:p>
                <a:pPr>
                  <a:spcBef>
                    <a:spcPct val="50000"/>
                  </a:spcBef>
                </a:pPr>
                <a:r>
                  <a:rPr lang="en-US" sz="2800" b="1" u="sng" dirty="0"/>
                  <a:t>Force</a:t>
                </a:r>
                <a:r>
                  <a:rPr lang="en-US" sz="2800" dirty="0"/>
                  <a:t> to climb a grade</a:t>
                </a:r>
              </a:p>
            </p:txBody>
          </p:sp>
        </p:grpSp>
        <p:sp>
          <p:nvSpPr>
            <p:cNvPr id="33809" name="Rectangle 23"/>
            <p:cNvSpPr>
              <a:spLocks noChangeArrowheads="1"/>
            </p:cNvSpPr>
            <p:nvPr/>
          </p:nvSpPr>
          <p:spPr bwMode="auto">
            <a:xfrm>
              <a:off x="3696" y="2448"/>
              <a:ext cx="144" cy="384"/>
            </a:xfrm>
            <a:prstGeom prst="rect">
              <a:avLst/>
            </a:prstGeom>
            <a:solidFill>
              <a:schemeClr val="bg1"/>
            </a:solidFill>
            <a:ln w="9525">
              <a:noFill/>
              <a:miter lim="800000"/>
              <a:headEnd/>
              <a:tailEnd/>
            </a:ln>
          </p:spPr>
          <p:txBody>
            <a:bodyPr wrap="none" anchor="ctr"/>
            <a:lstStyle/>
            <a:p>
              <a:endParaRPr lang="en-US"/>
            </a:p>
          </p:txBody>
        </p:sp>
        <p:sp>
          <p:nvSpPr>
            <p:cNvPr id="33810" name="Text Box 24"/>
            <p:cNvSpPr txBox="1">
              <a:spLocks noChangeArrowheads="1"/>
            </p:cNvSpPr>
            <p:nvPr/>
          </p:nvSpPr>
          <p:spPr bwMode="auto">
            <a:xfrm>
              <a:off x="3648" y="2496"/>
              <a:ext cx="192" cy="250"/>
            </a:xfrm>
            <a:prstGeom prst="rect">
              <a:avLst/>
            </a:prstGeom>
            <a:noFill/>
            <a:ln w="9525">
              <a:noFill/>
              <a:miter lim="800000"/>
              <a:headEnd/>
              <a:tailEnd/>
            </a:ln>
          </p:spPr>
          <p:txBody>
            <a:bodyPr>
              <a:spAutoFit/>
            </a:bodyPr>
            <a:lstStyle/>
            <a:p>
              <a:pPr>
                <a:spcBef>
                  <a:spcPct val="50000"/>
                </a:spcBef>
              </a:pPr>
              <a:r>
                <a:rPr lang="en-US" sz="2000" b="1">
                  <a:cs typeface="Times New Roman" pitchFamily="18" charset="0"/>
                </a:rPr>
                <a:t>≈</a:t>
              </a:r>
            </a:p>
          </p:txBody>
        </p:sp>
      </p:grpSp>
      <p:grpSp>
        <p:nvGrpSpPr>
          <p:cNvPr id="33795" name="Group 27"/>
          <p:cNvGrpSpPr>
            <a:grpSpLocks/>
          </p:cNvGrpSpPr>
          <p:nvPr/>
        </p:nvGrpSpPr>
        <p:grpSpPr bwMode="auto">
          <a:xfrm>
            <a:off x="457200" y="1524000"/>
            <a:ext cx="4191000" cy="3200400"/>
            <a:chOff x="288" y="960"/>
            <a:chExt cx="2640" cy="2016"/>
          </a:xfrm>
        </p:grpSpPr>
        <p:grpSp>
          <p:nvGrpSpPr>
            <p:cNvPr id="33803" name="Group 11"/>
            <p:cNvGrpSpPr>
              <a:grpSpLocks/>
            </p:cNvGrpSpPr>
            <p:nvPr/>
          </p:nvGrpSpPr>
          <p:grpSpPr bwMode="auto">
            <a:xfrm>
              <a:off x="288" y="960"/>
              <a:ext cx="2640" cy="2016"/>
              <a:chOff x="288" y="960"/>
              <a:chExt cx="2640" cy="2016"/>
            </a:xfrm>
          </p:grpSpPr>
          <p:pic>
            <p:nvPicPr>
              <p:cNvPr id="33806" name="Picture 3" descr="thirtyfour"/>
              <p:cNvPicPr>
                <a:picLocks noChangeAspect="1" noChangeArrowheads="1"/>
              </p:cNvPicPr>
              <p:nvPr/>
            </p:nvPicPr>
            <p:blipFill>
              <a:blip r:embed="rId3" cstate="print">
                <a:lum bright="12000" contrast="48000"/>
              </a:blip>
              <a:srcRect l="14883" t="14883" r="18140" b="6976"/>
              <a:stretch>
                <a:fillRect/>
              </a:stretch>
            </p:blipFill>
            <p:spPr bwMode="auto">
              <a:xfrm>
                <a:off x="288" y="960"/>
                <a:ext cx="2592" cy="2016"/>
              </a:xfrm>
              <a:prstGeom prst="rect">
                <a:avLst/>
              </a:prstGeom>
              <a:noFill/>
              <a:ln w="9525">
                <a:noFill/>
                <a:miter lim="800000"/>
                <a:headEnd/>
                <a:tailEnd/>
              </a:ln>
            </p:spPr>
          </p:pic>
          <p:sp>
            <p:nvSpPr>
              <p:cNvPr id="33807" name="Text Box 6"/>
              <p:cNvSpPr txBox="1">
                <a:spLocks noChangeArrowheads="1"/>
              </p:cNvSpPr>
              <p:nvPr/>
            </p:nvSpPr>
            <p:spPr bwMode="auto">
              <a:xfrm>
                <a:off x="480" y="1065"/>
                <a:ext cx="2448" cy="327"/>
              </a:xfrm>
              <a:prstGeom prst="rect">
                <a:avLst/>
              </a:prstGeom>
              <a:solidFill>
                <a:schemeClr val="bg1"/>
              </a:solidFill>
              <a:ln w="9525">
                <a:noFill/>
                <a:miter lim="800000"/>
                <a:headEnd/>
                <a:tailEnd/>
              </a:ln>
            </p:spPr>
            <p:txBody>
              <a:bodyPr>
                <a:spAutoFit/>
              </a:bodyPr>
              <a:lstStyle/>
              <a:p>
                <a:pPr>
                  <a:spcBef>
                    <a:spcPct val="50000"/>
                  </a:spcBef>
                </a:pPr>
                <a:r>
                  <a:rPr lang="en-US" sz="2800" b="1" u="sng" dirty="0"/>
                  <a:t>Power</a:t>
                </a:r>
                <a:r>
                  <a:rPr lang="en-US" sz="2800" dirty="0"/>
                  <a:t> to climb a grade</a:t>
                </a:r>
              </a:p>
            </p:txBody>
          </p:sp>
        </p:grpSp>
        <p:sp>
          <p:nvSpPr>
            <p:cNvPr id="33804" name="Rectangle 25"/>
            <p:cNvSpPr>
              <a:spLocks noChangeArrowheads="1"/>
            </p:cNvSpPr>
            <p:nvPr/>
          </p:nvSpPr>
          <p:spPr bwMode="auto">
            <a:xfrm>
              <a:off x="702" y="2400"/>
              <a:ext cx="144" cy="384"/>
            </a:xfrm>
            <a:prstGeom prst="rect">
              <a:avLst/>
            </a:prstGeom>
            <a:solidFill>
              <a:schemeClr val="bg1"/>
            </a:solidFill>
            <a:ln w="9525">
              <a:noFill/>
              <a:miter lim="800000"/>
              <a:headEnd/>
              <a:tailEnd/>
            </a:ln>
          </p:spPr>
          <p:txBody>
            <a:bodyPr wrap="none" anchor="ctr"/>
            <a:lstStyle/>
            <a:p>
              <a:endParaRPr lang="en-US"/>
            </a:p>
          </p:txBody>
        </p:sp>
        <p:sp>
          <p:nvSpPr>
            <p:cNvPr id="33805" name="Text Box 26"/>
            <p:cNvSpPr txBox="1">
              <a:spLocks noChangeArrowheads="1"/>
            </p:cNvSpPr>
            <p:nvPr/>
          </p:nvSpPr>
          <p:spPr bwMode="auto">
            <a:xfrm>
              <a:off x="666" y="2466"/>
              <a:ext cx="192" cy="250"/>
            </a:xfrm>
            <a:prstGeom prst="rect">
              <a:avLst/>
            </a:prstGeom>
            <a:noFill/>
            <a:ln w="9525">
              <a:noFill/>
              <a:miter lim="800000"/>
              <a:headEnd/>
              <a:tailEnd/>
            </a:ln>
          </p:spPr>
          <p:txBody>
            <a:bodyPr>
              <a:spAutoFit/>
            </a:bodyPr>
            <a:lstStyle/>
            <a:p>
              <a:pPr>
                <a:spcBef>
                  <a:spcPct val="50000"/>
                </a:spcBef>
              </a:pPr>
              <a:r>
                <a:rPr lang="en-US" sz="2000" b="1">
                  <a:cs typeface="Times New Roman" pitchFamily="18" charset="0"/>
                </a:rPr>
                <a:t>≈</a:t>
              </a:r>
            </a:p>
          </p:txBody>
        </p:sp>
      </p:grpSp>
      <p:sp>
        <p:nvSpPr>
          <p:cNvPr id="33796" name="Slide Number Placeholder 15"/>
          <p:cNvSpPr>
            <a:spLocks noGrp="1"/>
          </p:cNvSpPr>
          <p:nvPr>
            <p:ph type="sldNum" sz="quarter" idx="12"/>
          </p:nvPr>
        </p:nvSpPr>
        <p:spPr>
          <a:noFill/>
        </p:spPr>
        <p:txBody>
          <a:bodyPr/>
          <a:lstStyle/>
          <a:p>
            <a:fld id="{5CD9F494-54B5-4166-80CA-2196A9FBE18D}" type="slidenum">
              <a:rPr lang="en-US" smtClean="0"/>
              <a:pPr/>
              <a:t>33</a:t>
            </a:fld>
            <a:endParaRPr lang="en-US" dirty="0"/>
          </a:p>
        </p:txBody>
      </p:sp>
      <p:sp>
        <p:nvSpPr>
          <p:cNvPr id="33797" name="TextBox 19"/>
          <p:cNvSpPr txBox="1">
            <a:spLocks noChangeArrowheads="1"/>
          </p:cNvSpPr>
          <p:nvPr/>
        </p:nvSpPr>
        <p:spPr bwMode="auto">
          <a:xfrm>
            <a:off x="2339975" y="3124200"/>
            <a:ext cx="838200" cy="369888"/>
          </a:xfrm>
          <a:prstGeom prst="rect">
            <a:avLst/>
          </a:prstGeom>
          <a:noFill/>
          <a:ln w="9525">
            <a:noFill/>
            <a:miter lim="800000"/>
            <a:headEnd/>
            <a:tailEnd/>
          </a:ln>
        </p:spPr>
        <p:txBody>
          <a:bodyPr>
            <a:spAutoFit/>
          </a:bodyPr>
          <a:lstStyle/>
          <a:p>
            <a:r>
              <a:rPr lang="en-US" sz="1800"/>
              <a:t>T</a:t>
            </a:r>
          </a:p>
        </p:txBody>
      </p:sp>
      <p:cxnSp>
        <p:nvCxnSpPr>
          <p:cNvPr id="21" name="Straight Arrow Connector 20"/>
          <p:cNvCxnSpPr/>
          <p:nvPr/>
        </p:nvCxnSpPr>
        <p:spPr>
          <a:xfrm rot="10800000" flipV="1">
            <a:off x="2633663" y="3222625"/>
            <a:ext cx="228600" cy="46038"/>
          </a:xfrm>
          <a:prstGeom prst="straightConnector1">
            <a:avLst/>
          </a:prstGeom>
          <a:ln w="19050">
            <a:solidFill>
              <a:srgbClr val="FF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33799" name="TextBox 23"/>
          <p:cNvSpPr txBox="1">
            <a:spLocks noChangeArrowheads="1"/>
          </p:cNvSpPr>
          <p:nvPr/>
        </p:nvSpPr>
        <p:spPr bwMode="auto">
          <a:xfrm>
            <a:off x="5900738" y="4795838"/>
            <a:ext cx="914400" cy="461962"/>
          </a:xfrm>
          <a:prstGeom prst="rect">
            <a:avLst/>
          </a:prstGeom>
          <a:noFill/>
          <a:ln w="9525">
            <a:noFill/>
            <a:miter lim="800000"/>
            <a:headEnd/>
            <a:tailEnd/>
          </a:ln>
        </p:spPr>
        <p:txBody>
          <a:bodyPr>
            <a:spAutoFit/>
          </a:bodyPr>
          <a:lstStyle/>
          <a:p>
            <a:r>
              <a:rPr lang="en-US"/>
              <a:t>grade</a:t>
            </a:r>
          </a:p>
        </p:txBody>
      </p:sp>
      <p:grpSp>
        <p:nvGrpSpPr>
          <p:cNvPr id="33800" name="Group 24"/>
          <p:cNvGrpSpPr>
            <a:grpSpLocks/>
          </p:cNvGrpSpPr>
          <p:nvPr/>
        </p:nvGrpSpPr>
        <p:grpSpPr bwMode="auto">
          <a:xfrm>
            <a:off x="5791200" y="4473575"/>
            <a:ext cx="1066800" cy="325438"/>
            <a:chOff x="5791200" y="4572000"/>
            <a:chExt cx="1066800" cy="325915"/>
          </a:xfrm>
        </p:grpSpPr>
        <p:sp>
          <p:nvSpPr>
            <p:cNvPr id="26" name="Rectangle 25"/>
            <p:cNvSpPr/>
            <p:nvPr/>
          </p:nvSpPr>
          <p:spPr>
            <a:xfrm>
              <a:off x="6086475" y="4592668"/>
              <a:ext cx="468313" cy="30524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ectangle 26"/>
            <p:cNvSpPr/>
            <p:nvPr/>
          </p:nvSpPr>
          <p:spPr>
            <a:xfrm>
              <a:off x="5791200" y="4572000"/>
              <a:ext cx="1066800" cy="228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3" name="TextBox 22"/>
          <p:cNvSpPr txBox="1"/>
          <p:nvPr/>
        </p:nvSpPr>
        <p:spPr>
          <a:xfrm>
            <a:off x="7162800" y="5388114"/>
            <a:ext cx="1905000" cy="707886"/>
          </a:xfrm>
          <a:prstGeom prst="rect">
            <a:avLst/>
          </a:prstGeom>
          <a:noFill/>
        </p:spPr>
        <p:txBody>
          <a:bodyPr wrap="square" rtlCol="0">
            <a:spAutoFit/>
          </a:bodyPr>
          <a:lstStyle/>
          <a:p>
            <a:r>
              <a:rPr lang="en-US" sz="2000" dirty="0" err="1">
                <a:solidFill>
                  <a:srgbClr val="FFFF00"/>
                </a:solidFill>
              </a:rPr>
              <a:t>W,w</a:t>
            </a:r>
            <a:r>
              <a:rPr lang="en-US" sz="2000" dirty="0">
                <a:solidFill>
                  <a:srgbClr val="FFFF00"/>
                </a:solidFill>
              </a:rPr>
              <a:t>   weight</a:t>
            </a:r>
          </a:p>
          <a:p>
            <a:r>
              <a:rPr lang="en-US" sz="2000" dirty="0">
                <a:solidFill>
                  <a:srgbClr val="FFFF00"/>
                </a:solidFill>
              </a:rPr>
              <a:t>T        tension</a:t>
            </a:r>
          </a:p>
        </p:txBody>
      </p:sp>
      <p:sp>
        <p:nvSpPr>
          <p:cNvPr id="25" name="TextBox 24"/>
          <p:cNvSpPr txBox="1"/>
          <p:nvPr/>
        </p:nvSpPr>
        <p:spPr>
          <a:xfrm>
            <a:off x="304800" y="5388114"/>
            <a:ext cx="4648200" cy="707886"/>
          </a:xfrm>
          <a:prstGeom prst="rect">
            <a:avLst/>
          </a:prstGeom>
          <a:noFill/>
        </p:spPr>
        <p:txBody>
          <a:bodyPr wrap="square" rtlCol="0">
            <a:spAutoFit/>
          </a:bodyPr>
          <a:lstStyle/>
          <a:p>
            <a:r>
              <a:rPr lang="en-US" sz="2000" dirty="0" err="1">
                <a:solidFill>
                  <a:srgbClr val="FFFF00"/>
                </a:solidFill>
              </a:rPr>
              <a:t>W</a:t>
            </a:r>
            <a:r>
              <a:rPr lang="en-US" sz="2000" baseline="-25000" dirty="0" err="1">
                <a:solidFill>
                  <a:srgbClr val="FFFF00"/>
                </a:solidFill>
              </a:rPr>
              <a:t>total</a:t>
            </a:r>
            <a:r>
              <a:rPr lang="en-US" sz="2000" dirty="0">
                <a:solidFill>
                  <a:srgbClr val="FFFF00"/>
                </a:solidFill>
              </a:rPr>
              <a:t>   combined weight of loco and cars</a:t>
            </a:r>
          </a:p>
          <a:p>
            <a:r>
              <a:rPr lang="en-US" sz="2000" dirty="0">
                <a:solidFill>
                  <a:srgbClr val="FFFF00"/>
                </a:solidFill>
              </a:rPr>
              <a:t>T         traction force of loco drive wheels </a:t>
            </a:r>
          </a:p>
        </p:txBody>
      </p:sp>
      <p:sp>
        <p:nvSpPr>
          <p:cNvPr id="28" name="Circular Arrow 27">
            <a:extLst>
              <a:ext uri="{FF2B5EF4-FFF2-40B4-BE49-F238E27FC236}">
                <a16:creationId xmlns:a16="http://schemas.microsoft.com/office/drawing/2014/main" id="{03FF4A55-9612-A341-A5AC-9A7366905C61}"/>
              </a:ext>
            </a:extLst>
          </p:cNvPr>
          <p:cNvSpPr/>
          <p:nvPr/>
        </p:nvSpPr>
        <p:spPr>
          <a:xfrm>
            <a:off x="2459736" y="2944368"/>
            <a:ext cx="189325" cy="182665"/>
          </a:xfrm>
          <a:prstGeom prst="circularArrow">
            <a:avLst>
              <a:gd name="adj1" fmla="val 0"/>
              <a:gd name="adj2" fmla="val 1201636"/>
              <a:gd name="adj3" fmla="val 6176316"/>
              <a:gd name="adj4" fmla="val 10800000"/>
              <a:gd name="adj5" fmla="val 10823"/>
            </a:avLst>
          </a:prstGeom>
          <a:solidFill>
            <a:schemeClr val="tx1"/>
          </a:solidFill>
          <a:ln w="12700" cap="flat">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30"/>
          <p:cNvGrpSpPr>
            <a:grpSpLocks/>
          </p:cNvGrpSpPr>
          <p:nvPr/>
        </p:nvGrpSpPr>
        <p:grpSpPr bwMode="auto">
          <a:xfrm>
            <a:off x="457200" y="1524000"/>
            <a:ext cx="4191000" cy="3200400"/>
            <a:chOff x="288" y="960"/>
            <a:chExt cx="2640" cy="2016"/>
          </a:xfrm>
        </p:grpSpPr>
        <p:grpSp>
          <p:nvGrpSpPr>
            <p:cNvPr id="34832" name="Group 31"/>
            <p:cNvGrpSpPr>
              <a:grpSpLocks/>
            </p:cNvGrpSpPr>
            <p:nvPr/>
          </p:nvGrpSpPr>
          <p:grpSpPr bwMode="auto">
            <a:xfrm>
              <a:off x="288" y="960"/>
              <a:ext cx="2640" cy="2016"/>
              <a:chOff x="288" y="960"/>
              <a:chExt cx="2640" cy="2016"/>
            </a:xfrm>
          </p:grpSpPr>
          <p:pic>
            <p:nvPicPr>
              <p:cNvPr id="34835" name="Picture 32" descr="thirtyfour"/>
              <p:cNvPicPr>
                <a:picLocks noChangeAspect="1" noChangeArrowheads="1"/>
              </p:cNvPicPr>
              <p:nvPr/>
            </p:nvPicPr>
            <p:blipFill>
              <a:blip r:embed="rId2" cstate="print">
                <a:lum bright="12000" contrast="48000"/>
              </a:blip>
              <a:srcRect l="14883" t="14883" r="18140" b="6976"/>
              <a:stretch>
                <a:fillRect/>
              </a:stretch>
            </p:blipFill>
            <p:spPr bwMode="auto">
              <a:xfrm>
                <a:off x="288" y="960"/>
                <a:ext cx="2592" cy="2016"/>
              </a:xfrm>
              <a:prstGeom prst="rect">
                <a:avLst/>
              </a:prstGeom>
              <a:noFill/>
              <a:ln w="9525">
                <a:noFill/>
                <a:miter lim="800000"/>
                <a:headEnd/>
                <a:tailEnd/>
              </a:ln>
            </p:spPr>
          </p:pic>
          <p:sp>
            <p:nvSpPr>
              <p:cNvPr id="34836" name="Text Box 33"/>
              <p:cNvSpPr txBox="1">
                <a:spLocks noChangeArrowheads="1"/>
              </p:cNvSpPr>
              <p:nvPr/>
            </p:nvSpPr>
            <p:spPr bwMode="auto">
              <a:xfrm>
                <a:off x="480" y="1065"/>
                <a:ext cx="2448" cy="327"/>
              </a:xfrm>
              <a:prstGeom prst="rect">
                <a:avLst/>
              </a:prstGeom>
              <a:solidFill>
                <a:schemeClr val="bg1"/>
              </a:solidFill>
              <a:ln w="9525">
                <a:noFill/>
                <a:miter lim="800000"/>
                <a:headEnd/>
                <a:tailEnd/>
              </a:ln>
            </p:spPr>
            <p:txBody>
              <a:bodyPr>
                <a:spAutoFit/>
              </a:bodyPr>
              <a:lstStyle/>
              <a:p>
                <a:pPr>
                  <a:spcBef>
                    <a:spcPct val="50000"/>
                  </a:spcBef>
                </a:pPr>
                <a:r>
                  <a:rPr lang="en-US" sz="2800" b="1" u="sng" dirty="0"/>
                  <a:t>Power</a:t>
                </a:r>
                <a:r>
                  <a:rPr lang="en-US" sz="2800" dirty="0"/>
                  <a:t> to climb a grade</a:t>
                </a:r>
              </a:p>
            </p:txBody>
          </p:sp>
        </p:grpSp>
        <p:sp>
          <p:nvSpPr>
            <p:cNvPr id="34833" name="Rectangle 34"/>
            <p:cNvSpPr>
              <a:spLocks noChangeArrowheads="1"/>
            </p:cNvSpPr>
            <p:nvPr/>
          </p:nvSpPr>
          <p:spPr bwMode="auto">
            <a:xfrm>
              <a:off x="702" y="2400"/>
              <a:ext cx="144" cy="384"/>
            </a:xfrm>
            <a:prstGeom prst="rect">
              <a:avLst/>
            </a:prstGeom>
            <a:solidFill>
              <a:schemeClr val="bg1"/>
            </a:solidFill>
            <a:ln w="9525">
              <a:noFill/>
              <a:miter lim="800000"/>
              <a:headEnd/>
              <a:tailEnd/>
            </a:ln>
          </p:spPr>
          <p:txBody>
            <a:bodyPr wrap="none" anchor="ctr"/>
            <a:lstStyle/>
            <a:p>
              <a:endParaRPr lang="en-US"/>
            </a:p>
          </p:txBody>
        </p:sp>
        <p:sp>
          <p:nvSpPr>
            <p:cNvPr id="34834" name="Text Box 35"/>
            <p:cNvSpPr txBox="1">
              <a:spLocks noChangeArrowheads="1"/>
            </p:cNvSpPr>
            <p:nvPr/>
          </p:nvSpPr>
          <p:spPr bwMode="auto">
            <a:xfrm>
              <a:off x="666" y="2466"/>
              <a:ext cx="192" cy="250"/>
            </a:xfrm>
            <a:prstGeom prst="rect">
              <a:avLst/>
            </a:prstGeom>
            <a:noFill/>
            <a:ln w="9525">
              <a:noFill/>
              <a:miter lim="800000"/>
              <a:headEnd/>
              <a:tailEnd/>
            </a:ln>
          </p:spPr>
          <p:txBody>
            <a:bodyPr>
              <a:spAutoFit/>
            </a:bodyPr>
            <a:lstStyle/>
            <a:p>
              <a:pPr>
                <a:spcBef>
                  <a:spcPct val="50000"/>
                </a:spcBef>
              </a:pPr>
              <a:r>
                <a:rPr lang="en-US" sz="2000" b="1">
                  <a:cs typeface="Times New Roman" pitchFamily="18" charset="0"/>
                </a:rPr>
                <a:t>≈</a:t>
              </a:r>
            </a:p>
          </p:txBody>
        </p:sp>
      </p:grpSp>
      <p:sp>
        <p:nvSpPr>
          <p:cNvPr id="34819" name="Slide Number Placeholder 17"/>
          <p:cNvSpPr>
            <a:spLocks noGrp="1"/>
          </p:cNvSpPr>
          <p:nvPr>
            <p:ph type="sldNum" sz="quarter" idx="12"/>
          </p:nvPr>
        </p:nvSpPr>
        <p:spPr>
          <a:noFill/>
        </p:spPr>
        <p:txBody>
          <a:bodyPr/>
          <a:lstStyle/>
          <a:p>
            <a:fld id="{A6C15AC1-5D84-48F2-938E-50B4403494F9}" type="slidenum">
              <a:rPr lang="en-US" smtClean="0"/>
              <a:pPr/>
              <a:t>34</a:t>
            </a:fld>
            <a:endParaRPr lang="en-US"/>
          </a:p>
        </p:txBody>
      </p:sp>
      <p:sp>
        <p:nvSpPr>
          <p:cNvPr id="34820" name="TextBox 18"/>
          <p:cNvSpPr txBox="1">
            <a:spLocks noChangeArrowheads="1"/>
          </p:cNvSpPr>
          <p:nvPr/>
        </p:nvSpPr>
        <p:spPr bwMode="auto">
          <a:xfrm>
            <a:off x="2339975" y="3124200"/>
            <a:ext cx="838200" cy="369888"/>
          </a:xfrm>
          <a:prstGeom prst="rect">
            <a:avLst/>
          </a:prstGeom>
          <a:noFill/>
          <a:ln w="9525">
            <a:noFill/>
            <a:miter lim="800000"/>
            <a:headEnd/>
            <a:tailEnd/>
          </a:ln>
        </p:spPr>
        <p:txBody>
          <a:bodyPr>
            <a:spAutoFit/>
          </a:bodyPr>
          <a:lstStyle/>
          <a:p>
            <a:r>
              <a:rPr lang="en-US" sz="1800"/>
              <a:t>T</a:t>
            </a:r>
          </a:p>
        </p:txBody>
      </p:sp>
      <p:cxnSp>
        <p:nvCxnSpPr>
          <p:cNvPr id="20" name="Straight Arrow Connector 19"/>
          <p:cNvCxnSpPr/>
          <p:nvPr/>
        </p:nvCxnSpPr>
        <p:spPr>
          <a:xfrm rot="10800000" flipV="1">
            <a:off x="2633663" y="3222625"/>
            <a:ext cx="228600" cy="46038"/>
          </a:xfrm>
          <a:prstGeom prst="straightConnector1">
            <a:avLst/>
          </a:prstGeom>
          <a:ln w="19050">
            <a:solidFill>
              <a:srgbClr val="FF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grpSp>
        <p:nvGrpSpPr>
          <p:cNvPr id="34822" name="Group 20"/>
          <p:cNvGrpSpPr>
            <a:grpSpLocks/>
          </p:cNvGrpSpPr>
          <p:nvPr/>
        </p:nvGrpSpPr>
        <p:grpSpPr bwMode="auto">
          <a:xfrm>
            <a:off x="4724400" y="685800"/>
            <a:ext cx="4267200" cy="4633913"/>
            <a:chOff x="2976" y="432"/>
            <a:chExt cx="2688" cy="2919"/>
          </a:xfrm>
        </p:grpSpPr>
        <p:pic>
          <p:nvPicPr>
            <p:cNvPr id="34823" name="Picture 21" descr="thirtyfive"/>
            <p:cNvPicPr>
              <a:picLocks noChangeAspect="1" noChangeArrowheads="1"/>
            </p:cNvPicPr>
            <p:nvPr/>
          </p:nvPicPr>
          <p:blipFill>
            <a:blip r:embed="rId3" cstate="print">
              <a:lum contrast="30000"/>
            </a:blip>
            <a:srcRect l="15659" t="10698" r="14883" b="7442"/>
            <a:stretch>
              <a:fillRect/>
            </a:stretch>
          </p:blipFill>
          <p:spPr bwMode="auto">
            <a:xfrm>
              <a:off x="2976" y="624"/>
              <a:ext cx="2688" cy="2112"/>
            </a:xfrm>
            <a:prstGeom prst="rect">
              <a:avLst/>
            </a:prstGeom>
            <a:noFill/>
            <a:ln w="9525">
              <a:noFill/>
              <a:miter lim="800000"/>
              <a:headEnd/>
              <a:tailEnd/>
            </a:ln>
          </p:spPr>
        </p:pic>
        <p:sp>
          <p:nvSpPr>
            <p:cNvPr id="34824" name="Text Box 22"/>
            <p:cNvSpPr txBox="1">
              <a:spLocks noChangeArrowheads="1"/>
            </p:cNvSpPr>
            <p:nvPr/>
          </p:nvSpPr>
          <p:spPr bwMode="auto">
            <a:xfrm>
              <a:off x="3168" y="2609"/>
              <a:ext cx="2160" cy="252"/>
            </a:xfrm>
            <a:prstGeom prst="rect">
              <a:avLst/>
            </a:prstGeom>
            <a:solidFill>
              <a:schemeClr val="bg1"/>
            </a:solidFill>
            <a:ln w="9525">
              <a:noFill/>
              <a:miter lim="800000"/>
              <a:headEnd/>
              <a:tailEnd/>
            </a:ln>
          </p:spPr>
          <p:txBody>
            <a:bodyPr>
              <a:spAutoFit/>
            </a:bodyPr>
            <a:lstStyle/>
            <a:p>
              <a:pPr>
                <a:spcBef>
                  <a:spcPct val="50000"/>
                </a:spcBef>
              </a:pPr>
              <a:r>
                <a:rPr lang="en-US" sz="2000"/>
                <a:t>        Traction Force (friction)</a:t>
              </a:r>
            </a:p>
          </p:txBody>
        </p:sp>
        <p:sp>
          <p:nvSpPr>
            <p:cNvPr id="34825" name="Line 23"/>
            <p:cNvSpPr>
              <a:spLocks noChangeShapeType="1"/>
            </p:cNvSpPr>
            <p:nvPr/>
          </p:nvSpPr>
          <p:spPr bwMode="auto">
            <a:xfrm flipH="1">
              <a:off x="3072" y="2736"/>
              <a:ext cx="432" cy="0"/>
            </a:xfrm>
            <a:prstGeom prst="line">
              <a:avLst/>
            </a:prstGeom>
            <a:noFill/>
            <a:ln w="19050">
              <a:solidFill>
                <a:srgbClr val="FF0000"/>
              </a:solidFill>
              <a:round/>
              <a:headEnd/>
              <a:tailEnd type="triangle" w="lg" len="lg"/>
            </a:ln>
          </p:spPr>
          <p:txBody>
            <a:bodyPr/>
            <a:lstStyle/>
            <a:p>
              <a:endParaRPr lang="en-US"/>
            </a:p>
          </p:txBody>
        </p:sp>
        <p:sp>
          <p:nvSpPr>
            <p:cNvPr id="34826" name="Rectangle 24"/>
            <p:cNvSpPr>
              <a:spLocks noChangeArrowheads="1"/>
            </p:cNvSpPr>
            <p:nvPr/>
          </p:nvSpPr>
          <p:spPr bwMode="auto">
            <a:xfrm>
              <a:off x="2976" y="432"/>
              <a:ext cx="2688" cy="1200"/>
            </a:xfrm>
            <a:prstGeom prst="rect">
              <a:avLst/>
            </a:prstGeom>
            <a:solidFill>
              <a:schemeClr val="bg1"/>
            </a:solidFill>
            <a:ln w="9525">
              <a:noFill/>
              <a:miter lim="800000"/>
              <a:headEnd/>
              <a:tailEnd/>
            </a:ln>
          </p:spPr>
          <p:txBody>
            <a:bodyPr wrap="none" anchor="ctr"/>
            <a:lstStyle/>
            <a:p>
              <a:endParaRPr lang="en-US"/>
            </a:p>
          </p:txBody>
        </p:sp>
        <p:sp>
          <p:nvSpPr>
            <p:cNvPr id="34827" name="Text Box 25"/>
            <p:cNvSpPr txBox="1">
              <a:spLocks noChangeArrowheads="1"/>
            </p:cNvSpPr>
            <p:nvPr/>
          </p:nvSpPr>
          <p:spPr bwMode="auto">
            <a:xfrm>
              <a:off x="2976" y="1065"/>
              <a:ext cx="2688" cy="330"/>
            </a:xfrm>
            <a:prstGeom prst="rect">
              <a:avLst/>
            </a:prstGeom>
            <a:solidFill>
              <a:schemeClr val="bg1"/>
            </a:solidFill>
            <a:ln w="9525">
              <a:noFill/>
              <a:miter lim="800000"/>
              <a:headEnd/>
              <a:tailEnd/>
            </a:ln>
          </p:spPr>
          <p:txBody>
            <a:bodyPr wrap="square">
              <a:spAutoFit/>
            </a:bodyPr>
            <a:lstStyle/>
            <a:p>
              <a:pPr>
                <a:spcBef>
                  <a:spcPct val="50000"/>
                </a:spcBef>
              </a:pPr>
              <a:r>
                <a:rPr lang="en-US" sz="2800" dirty="0"/>
                <a:t>Traction Limit – wheels slip</a:t>
              </a:r>
            </a:p>
          </p:txBody>
        </p:sp>
        <p:sp>
          <p:nvSpPr>
            <p:cNvPr id="34828" name="Rectangle 26"/>
            <p:cNvSpPr>
              <a:spLocks noChangeArrowheads="1"/>
            </p:cNvSpPr>
            <p:nvPr/>
          </p:nvSpPr>
          <p:spPr bwMode="auto">
            <a:xfrm>
              <a:off x="4104" y="1712"/>
              <a:ext cx="840" cy="480"/>
            </a:xfrm>
            <a:prstGeom prst="rect">
              <a:avLst/>
            </a:prstGeom>
            <a:solidFill>
              <a:schemeClr val="bg1"/>
            </a:solidFill>
            <a:ln w="9525">
              <a:noFill/>
              <a:miter lim="800000"/>
              <a:headEnd/>
              <a:tailEnd/>
            </a:ln>
          </p:spPr>
          <p:txBody>
            <a:bodyPr wrap="none" anchor="ctr"/>
            <a:lstStyle/>
            <a:p>
              <a:endParaRPr lang="en-US"/>
            </a:p>
          </p:txBody>
        </p:sp>
        <p:sp>
          <p:nvSpPr>
            <p:cNvPr id="34829" name="Rectangle 27"/>
            <p:cNvSpPr>
              <a:spLocks noChangeArrowheads="1"/>
            </p:cNvSpPr>
            <p:nvPr/>
          </p:nvSpPr>
          <p:spPr bwMode="auto">
            <a:xfrm>
              <a:off x="4080" y="1704"/>
              <a:ext cx="360" cy="480"/>
            </a:xfrm>
            <a:prstGeom prst="rect">
              <a:avLst/>
            </a:prstGeom>
            <a:solidFill>
              <a:schemeClr val="bg1"/>
            </a:solidFill>
            <a:ln w="9525">
              <a:noFill/>
              <a:miter lim="800000"/>
              <a:headEnd/>
              <a:tailEnd/>
            </a:ln>
          </p:spPr>
          <p:txBody>
            <a:bodyPr wrap="none" anchor="ctr"/>
            <a:lstStyle/>
            <a:p>
              <a:endParaRPr lang="en-US"/>
            </a:p>
          </p:txBody>
        </p:sp>
        <p:sp>
          <p:nvSpPr>
            <p:cNvPr id="34830" name="Text Box 28"/>
            <p:cNvSpPr txBox="1">
              <a:spLocks noChangeArrowheads="1"/>
            </p:cNvSpPr>
            <p:nvPr/>
          </p:nvSpPr>
          <p:spPr bwMode="auto">
            <a:xfrm>
              <a:off x="3456" y="3024"/>
              <a:ext cx="1632" cy="327"/>
            </a:xfrm>
            <a:prstGeom prst="rect">
              <a:avLst/>
            </a:prstGeom>
            <a:noFill/>
            <a:ln w="9525">
              <a:noFill/>
              <a:miter lim="800000"/>
              <a:headEnd/>
              <a:tailEnd/>
            </a:ln>
          </p:spPr>
          <p:txBody>
            <a:bodyPr>
              <a:spAutoFit/>
            </a:bodyPr>
            <a:lstStyle/>
            <a:p>
              <a:pPr>
                <a:spcBef>
                  <a:spcPct val="50000"/>
                </a:spcBef>
              </a:pPr>
              <a:r>
                <a:rPr lang="en-US" sz="2800" dirty="0" err="1"/>
                <a:t>T</a:t>
              </a:r>
              <a:r>
                <a:rPr lang="en-US" sz="2800" baseline="-25000" dirty="0" err="1"/>
                <a:t>max</a:t>
              </a:r>
              <a:r>
                <a:rPr lang="en-US" sz="2800" dirty="0"/>
                <a:t> = 0.3 </a:t>
              </a:r>
              <a:r>
                <a:rPr lang="en-US" sz="2800" dirty="0" err="1"/>
                <a:t>W</a:t>
              </a:r>
              <a:r>
                <a:rPr lang="en-US" sz="2800" baseline="-25000" dirty="0" err="1"/>
                <a:t>Loco</a:t>
              </a:r>
              <a:endParaRPr lang="en-US" sz="2800" dirty="0"/>
            </a:p>
          </p:txBody>
        </p:sp>
        <p:sp>
          <p:nvSpPr>
            <p:cNvPr id="34831" name="Text Box 29"/>
            <p:cNvSpPr txBox="1">
              <a:spLocks noChangeArrowheads="1"/>
            </p:cNvSpPr>
            <p:nvPr/>
          </p:nvSpPr>
          <p:spPr bwMode="auto">
            <a:xfrm>
              <a:off x="4032" y="1680"/>
              <a:ext cx="1248" cy="485"/>
            </a:xfrm>
            <a:prstGeom prst="rect">
              <a:avLst/>
            </a:prstGeom>
            <a:noFill/>
            <a:ln w="9525">
              <a:noFill/>
              <a:miter lim="800000"/>
              <a:headEnd/>
              <a:tailEnd/>
            </a:ln>
          </p:spPr>
          <p:txBody>
            <a:bodyPr>
              <a:spAutoFit/>
            </a:bodyPr>
            <a:lstStyle/>
            <a:p>
              <a:pPr>
                <a:spcBef>
                  <a:spcPct val="50000"/>
                </a:spcBef>
              </a:pPr>
              <a:r>
                <a:rPr lang="en-US" sz="2200" dirty="0"/>
                <a:t>Tension = </a:t>
              </a:r>
              <a:r>
                <a:rPr lang="en-US" sz="2200" dirty="0" err="1"/>
                <a:t>T</a:t>
              </a:r>
              <a:r>
                <a:rPr lang="en-US" sz="2200" baseline="-25000" dirty="0" err="1"/>
                <a:t>max</a:t>
              </a:r>
              <a:r>
                <a:rPr lang="en-US" sz="2200" dirty="0"/>
                <a:t> if wheels slip</a:t>
              </a:r>
            </a:p>
          </p:txBody>
        </p:sp>
      </p:grpSp>
      <p:sp>
        <p:nvSpPr>
          <p:cNvPr id="21" name="TextBox 20"/>
          <p:cNvSpPr txBox="1"/>
          <p:nvPr/>
        </p:nvSpPr>
        <p:spPr>
          <a:xfrm>
            <a:off x="5626274" y="5680388"/>
            <a:ext cx="1981200" cy="707886"/>
          </a:xfrm>
          <a:prstGeom prst="rect">
            <a:avLst/>
          </a:prstGeom>
          <a:noFill/>
        </p:spPr>
        <p:txBody>
          <a:bodyPr wrap="square" rtlCol="0">
            <a:spAutoFit/>
          </a:bodyPr>
          <a:lstStyle/>
          <a:p>
            <a:pPr algn="ctr"/>
            <a:r>
              <a:rPr lang="en-US" sz="2000" dirty="0">
                <a:solidFill>
                  <a:srgbClr val="00B0F0"/>
                </a:solidFill>
              </a:rPr>
              <a:t>Friction coefficient</a:t>
            </a:r>
          </a:p>
        </p:txBody>
      </p:sp>
      <p:cxnSp>
        <p:nvCxnSpPr>
          <p:cNvPr id="22" name="Straight Arrow Connector 21"/>
          <p:cNvCxnSpPr/>
          <p:nvPr/>
        </p:nvCxnSpPr>
        <p:spPr>
          <a:xfrm flipV="1">
            <a:off x="6629400" y="5334000"/>
            <a:ext cx="114300" cy="376534"/>
          </a:xfrm>
          <a:prstGeom prst="straightConnector1">
            <a:avLst/>
          </a:prstGeom>
          <a:ln w="19050">
            <a:solidFill>
              <a:srgbClr val="00B0F0"/>
            </a:solidFill>
            <a:tailEnd type="arrow" w="lg" len="lg"/>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150528E-6377-294A-8DC7-7B57688C15A6}"/>
              </a:ext>
            </a:extLst>
          </p:cNvPr>
          <p:cNvSpPr txBox="1"/>
          <p:nvPr/>
        </p:nvSpPr>
        <p:spPr>
          <a:xfrm>
            <a:off x="304800" y="5388114"/>
            <a:ext cx="4648200" cy="707886"/>
          </a:xfrm>
          <a:prstGeom prst="rect">
            <a:avLst/>
          </a:prstGeom>
          <a:noFill/>
        </p:spPr>
        <p:txBody>
          <a:bodyPr wrap="square" rtlCol="0">
            <a:spAutoFit/>
          </a:bodyPr>
          <a:lstStyle/>
          <a:p>
            <a:r>
              <a:rPr lang="en-US" sz="2000" dirty="0" err="1">
                <a:solidFill>
                  <a:srgbClr val="FFFF00"/>
                </a:solidFill>
              </a:rPr>
              <a:t>W</a:t>
            </a:r>
            <a:r>
              <a:rPr lang="en-US" sz="2000" baseline="-25000" dirty="0" err="1">
                <a:solidFill>
                  <a:srgbClr val="FFFF00"/>
                </a:solidFill>
              </a:rPr>
              <a:t>total</a:t>
            </a:r>
            <a:r>
              <a:rPr lang="en-US" sz="2000" dirty="0">
                <a:solidFill>
                  <a:srgbClr val="FFFF00"/>
                </a:solidFill>
              </a:rPr>
              <a:t>   combined weight of loco and cars</a:t>
            </a:r>
          </a:p>
          <a:p>
            <a:r>
              <a:rPr lang="en-US" sz="2000" dirty="0">
                <a:solidFill>
                  <a:srgbClr val="FFFF00"/>
                </a:solidFill>
              </a:rPr>
              <a:t>T         traction force of loco drive wheels </a:t>
            </a:r>
          </a:p>
        </p:txBody>
      </p:sp>
      <p:sp>
        <p:nvSpPr>
          <p:cNvPr id="2" name="Circular Arrow 1">
            <a:extLst>
              <a:ext uri="{FF2B5EF4-FFF2-40B4-BE49-F238E27FC236}">
                <a16:creationId xmlns:a16="http://schemas.microsoft.com/office/drawing/2014/main" id="{CF498EC9-2C26-5D47-8732-4B8F5BEADCC6}"/>
              </a:ext>
            </a:extLst>
          </p:cNvPr>
          <p:cNvSpPr/>
          <p:nvPr/>
        </p:nvSpPr>
        <p:spPr>
          <a:xfrm>
            <a:off x="2459736" y="2944368"/>
            <a:ext cx="189325" cy="182665"/>
          </a:xfrm>
          <a:prstGeom prst="circularArrow">
            <a:avLst>
              <a:gd name="adj1" fmla="val 0"/>
              <a:gd name="adj2" fmla="val 1201636"/>
              <a:gd name="adj3" fmla="val 6176316"/>
              <a:gd name="adj4" fmla="val 10800000"/>
              <a:gd name="adj5" fmla="val 10823"/>
            </a:avLst>
          </a:prstGeom>
          <a:solidFill>
            <a:schemeClr val="tx1"/>
          </a:solidFill>
          <a:ln w="12700" cap="flat">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3"/>
          <p:cNvSpPr txBox="1">
            <a:spLocks noChangeArrowheads="1"/>
          </p:cNvSpPr>
          <p:nvPr/>
        </p:nvSpPr>
        <p:spPr bwMode="auto">
          <a:xfrm>
            <a:off x="139065" y="1813560"/>
            <a:ext cx="4966335" cy="2954655"/>
          </a:xfrm>
          <a:prstGeom prst="rect">
            <a:avLst/>
          </a:prstGeom>
          <a:noFill/>
          <a:ln w="9525">
            <a:noFill/>
            <a:miter lim="800000"/>
            <a:headEnd/>
            <a:tailEnd/>
          </a:ln>
        </p:spPr>
        <p:txBody>
          <a:bodyPr wrap="square">
            <a:spAutoFit/>
          </a:bodyPr>
          <a:lstStyle/>
          <a:p>
            <a:pPr>
              <a:spcBef>
                <a:spcPct val="50000"/>
              </a:spcBef>
            </a:pPr>
            <a:endParaRPr lang="en-US" dirty="0" smtClean="0"/>
          </a:p>
          <a:p>
            <a:pPr>
              <a:spcBef>
                <a:spcPct val="50000"/>
              </a:spcBef>
              <a:buFontTx/>
              <a:buChar char="•"/>
            </a:pPr>
            <a:r>
              <a:rPr lang="en-US" sz="3600" dirty="0"/>
              <a:t> Gentle grades ( &lt; 2%)</a:t>
            </a:r>
          </a:p>
          <a:p>
            <a:pPr>
              <a:spcBef>
                <a:spcPct val="50000"/>
              </a:spcBef>
              <a:buFontTx/>
              <a:buChar char="•"/>
            </a:pPr>
            <a:r>
              <a:rPr lang="en-US" sz="3600" dirty="0"/>
              <a:t> Heavy Locomotives</a:t>
            </a:r>
          </a:p>
          <a:p>
            <a:pPr>
              <a:spcBef>
                <a:spcPct val="50000"/>
              </a:spcBef>
              <a:buFontTx/>
              <a:buChar char="•"/>
            </a:pPr>
            <a:r>
              <a:rPr lang="en-US" sz="3600" dirty="0"/>
              <a:t> Powerful </a:t>
            </a:r>
            <a:r>
              <a:rPr lang="en-US" sz="3600" dirty="0" smtClean="0"/>
              <a:t>Locomotives</a:t>
            </a:r>
          </a:p>
        </p:txBody>
      </p:sp>
      <p:sp>
        <p:nvSpPr>
          <p:cNvPr id="35843" name="Slide Number Placeholder 12"/>
          <p:cNvSpPr>
            <a:spLocks noGrp="1"/>
          </p:cNvSpPr>
          <p:nvPr>
            <p:ph type="sldNum" sz="quarter" idx="12"/>
          </p:nvPr>
        </p:nvSpPr>
        <p:spPr>
          <a:noFill/>
        </p:spPr>
        <p:txBody>
          <a:bodyPr/>
          <a:lstStyle/>
          <a:p>
            <a:fld id="{F2587322-ABFC-48FF-8189-279D2C25885F}" type="slidenum">
              <a:rPr lang="en-US" smtClean="0"/>
              <a:pPr/>
              <a:t>35</a:t>
            </a:fld>
            <a:endParaRPr lang="en-US"/>
          </a:p>
        </p:txBody>
      </p:sp>
      <p:grpSp>
        <p:nvGrpSpPr>
          <p:cNvPr id="2" name="Group 20">
            <a:extLst>
              <a:ext uri="{FF2B5EF4-FFF2-40B4-BE49-F238E27FC236}">
                <a16:creationId xmlns:a16="http://schemas.microsoft.com/office/drawing/2014/main" id="{5206E002-3892-B7EE-2C36-17BD930AD585}"/>
              </a:ext>
            </a:extLst>
          </p:cNvPr>
          <p:cNvGrpSpPr>
            <a:grpSpLocks/>
          </p:cNvGrpSpPr>
          <p:nvPr/>
        </p:nvGrpSpPr>
        <p:grpSpPr bwMode="auto">
          <a:xfrm>
            <a:off x="4724400" y="685800"/>
            <a:ext cx="4267200" cy="4633913"/>
            <a:chOff x="2976" y="432"/>
            <a:chExt cx="2688" cy="2919"/>
          </a:xfrm>
        </p:grpSpPr>
        <p:pic>
          <p:nvPicPr>
            <p:cNvPr id="3" name="Picture 21" descr="thirtyfive">
              <a:extLst>
                <a:ext uri="{FF2B5EF4-FFF2-40B4-BE49-F238E27FC236}">
                  <a16:creationId xmlns:a16="http://schemas.microsoft.com/office/drawing/2014/main" id="{B0C8CA91-7C94-0B8D-4C8C-73949A6C13C5}"/>
                </a:ext>
              </a:extLst>
            </p:cNvPr>
            <p:cNvPicPr>
              <a:picLocks noChangeAspect="1" noChangeArrowheads="1"/>
            </p:cNvPicPr>
            <p:nvPr/>
          </p:nvPicPr>
          <p:blipFill>
            <a:blip r:embed="rId2" cstate="print">
              <a:lum contrast="30000"/>
            </a:blip>
            <a:srcRect l="15659" t="10698" r="14883" b="7442"/>
            <a:stretch>
              <a:fillRect/>
            </a:stretch>
          </p:blipFill>
          <p:spPr bwMode="auto">
            <a:xfrm>
              <a:off x="2976" y="624"/>
              <a:ext cx="2688" cy="2112"/>
            </a:xfrm>
            <a:prstGeom prst="rect">
              <a:avLst/>
            </a:prstGeom>
            <a:noFill/>
            <a:ln w="9525">
              <a:noFill/>
              <a:miter lim="800000"/>
              <a:headEnd/>
              <a:tailEnd/>
            </a:ln>
          </p:spPr>
        </p:pic>
        <p:sp>
          <p:nvSpPr>
            <p:cNvPr id="4" name="Text Box 22">
              <a:extLst>
                <a:ext uri="{FF2B5EF4-FFF2-40B4-BE49-F238E27FC236}">
                  <a16:creationId xmlns:a16="http://schemas.microsoft.com/office/drawing/2014/main" id="{7404FB79-9B8E-B0FD-06FC-EFC1C0A2F152}"/>
                </a:ext>
              </a:extLst>
            </p:cNvPr>
            <p:cNvSpPr txBox="1">
              <a:spLocks noChangeArrowheads="1"/>
            </p:cNvSpPr>
            <p:nvPr/>
          </p:nvSpPr>
          <p:spPr bwMode="auto">
            <a:xfrm>
              <a:off x="3168" y="2609"/>
              <a:ext cx="2160" cy="252"/>
            </a:xfrm>
            <a:prstGeom prst="rect">
              <a:avLst/>
            </a:prstGeom>
            <a:solidFill>
              <a:schemeClr val="bg1"/>
            </a:solidFill>
            <a:ln w="9525">
              <a:noFill/>
              <a:miter lim="800000"/>
              <a:headEnd/>
              <a:tailEnd/>
            </a:ln>
          </p:spPr>
          <p:txBody>
            <a:bodyPr>
              <a:spAutoFit/>
            </a:bodyPr>
            <a:lstStyle/>
            <a:p>
              <a:pPr>
                <a:spcBef>
                  <a:spcPct val="50000"/>
                </a:spcBef>
              </a:pPr>
              <a:r>
                <a:rPr lang="en-US" sz="2000"/>
                <a:t>        Traction Force (friction)</a:t>
              </a:r>
            </a:p>
          </p:txBody>
        </p:sp>
        <p:sp>
          <p:nvSpPr>
            <p:cNvPr id="5" name="Line 23">
              <a:extLst>
                <a:ext uri="{FF2B5EF4-FFF2-40B4-BE49-F238E27FC236}">
                  <a16:creationId xmlns:a16="http://schemas.microsoft.com/office/drawing/2014/main" id="{8F5FA23E-AA9C-4437-5D63-2F4139D61373}"/>
                </a:ext>
              </a:extLst>
            </p:cNvPr>
            <p:cNvSpPr>
              <a:spLocks noChangeShapeType="1"/>
            </p:cNvSpPr>
            <p:nvPr/>
          </p:nvSpPr>
          <p:spPr bwMode="auto">
            <a:xfrm flipH="1">
              <a:off x="3072" y="2736"/>
              <a:ext cx="432" cy="0"/>
            </a:xfrm>
            <a:prstGeom prst="line">
              <a:avLst/>
            </a:prstGeom>
            <a:noFill/>
            <a:ln w="19050">
              <a:solidFill>
                <a:srgbClr val="FF0000"/>
              </a:solidFill>
              <a:round/>
              <a:headEnd/>
              <a:tailEnd type="triangle" w="lg" len="lg"/>
            </a:ln>
          </p:spPr>
          <p:txBody>
            <a:bodyPr/>
            <a:lstStyle/>
            <a:p>
              <a:endParaRPr lang="en-US"/>
            </a:p>
          </p:txBody>
        </p:sp>
        <p:sp>
          <p:nvSpPr>
            <p:cNvPr id="6" name="Rectangle 24">
              <a:extLst>
                <a:ext uri="{FF2B5EF4-FFF2-40B4-BE49-F238E27FC236}">
                  <a16:creationId xmlns:a16="http://schemas.microsoft.com/office/drawing/2014/main" id="{448214D7-D561-E51F-FDE0-EA1499593DFD}"/>
                </a:ext>
              </a:extLst>
            </p:cNvPr>
            <p:cNvSpPr>
              <a:spLocks noChangeArrowheads="1"/>
            </p:cNvSpPr>
            <p:nvPr/>
          </p:nvSpPr>
          <p:spPr bwMode="auto">
            <a:xfrm>
              <a:off x="2976" y="432"/>
              <a:ext cx="2688" cy="1200"/>
            </a:xfrm>
            <a:prstGeom prst="rect">
              <a:avLst/>
            </a:prstGeom>
            <a:solidFill>
              <a:schemeClr val="bg1"/>
            </a:solidFill>
            <a:ln w="9525">
              <a:noFill/>
              <a:miter lim="800000"/>
              <a:headEnd/>
              <a:tailEnd/>
            </a:ln>
          </p:spPr>
          <p:txBody>
            <a:bodyPr wrap="none" anchor="ctr"/>
            <a:lstStyle/>
            <a:p>
              <a:endParaRPr lang="en-US"/>
            </a:p>
          </p:txBody>
        </p:sp>
        <p:sp>
          <p:nvSpPr>
            <p:cNvPr id="7" name="Text Box 25">
              <a:extLst>
                <a:ext uri="{FF2B5EF4-FFF2-40B4-BE49-F238E27FC236}">
                  <a16:creationId xmlns:a16="http://schemas.microsoft.com/office/drawing/2014/main" id="{87AFBA1C-91BB-006B-C6A8-B98F020256AE}"/>
                </a:ext>
              </a:extLst>
            </p:cNvPr>
            <p:cNvSpPr txBox="1">
              <a:spLocks noChangeArrowheads="1"/>
            </p:cNvSpPr>
            <p:nvPr/>
          </p:nvSpPr>
          <p:spPr bwMode="auto">
            <a:xfrm>
              <a:off x="2976" y="1065"/>
              <a:ext cx="2688" cy="330"/>
            </a:xfrm>
            <a:prstGeom prst="rect">
              <a:avLst/>
            </a:prstGeom>
            <a:solidFill>
              <a:schemeClr val="bg1"/>
            </a:solidFill>
            <a:ln w="9525">
              <a:noFill/>
              <a:miter lim="800000"/>
              <a:headEnd/>
              <a:tailEnd/>
            </a:ln>
          </p:spPr>
          <p:txBody>
            <a:bodyPr wrap="square">
              <a:spAutoFit/>
            </a:bodyPr>
            <a:lstStyle/>
            <a:p>
              <a:pPr>
                <a:spcBef>
                  <a:spcPct val="50000"/>
                </a:spcBef>
              </a:pPr>
              <a:r>
                <a:rPr lang="en-US" sz="2800" dirty="0"/>
                <a:t>Traction Limit – wheels slip</a:t>
              </a:r>
            </a:p>
          </p:txBody>
        </p:sp>
        <p:sp>
          <p:nvSpPr>
            <p:cNvPr id="8" name="Rectangle 26">
              <a:extLst>
                <a:ext uri="{FF2B5EF4-FFF2-40B4-BE49-F238E27FC236}">
                  <a16:creationId xmlns:a16="http://schemas.microsoft.com/office/drawing/2014/main" id="{37C253C3-7090-20D6-C535-E6646B426BB0}"/>
                </a:ext>
              </a:extLst>
            </p:cNvPr>
            <p:cNvSpPr>
              <a:spLocks noChangeArrowheads="1"/>
            </p:cNvSpPr>
            <p:nvPr/>
          </p:nvSpPr>
          <p:spPr bwMode="auto">
            <a:xfrm>
              <a:off x="4104" y="1712"/>
              <a:ext cx="840" cy="480"/>
            </a:xfrm>
            <a:prstGeom prst="rect">
              <a:avLst/>
            </a:prstGeom>
            <a:solidFill>
              <a:schemeClr val="bg1"/>
            </a:solidFill>
            <a:ln w="9525">
              <a:noFill/>
              <a:miter lim="800000"/>
              <a:headEnd/>
              <a:tailEnd/>
            </a:ln>
          </p:spPr>
          <p:txBody>
            <a:bodyPr wrap="none" anchor="ctr"/>
            <a:lstStyle/>
            <a:p>
              <a:endParaRPr lang="en-US"/>
            </a:p>
          </p:txBody>
        </p:sp>
        <p:sp>
          <p:nvSpPr>
            <p:cNvPr id="9" name="Rectangle 27">
              <a:extLst>
                <a:ext uri="{FF2B5EF4-FFF2-40B4-BE49-F238E27FC236}">
                  <a16:creationId xmlns:a16="http://schemas.microsoft.com/office/drawing/2014/main" id="{4185511C-11B5-032C-870A-42A72C7A9BB5}"/>
                </a:ext>
              </a:extLst>
            </p:cNvPr>
            <p:cNvSpPr>
              <a:spLocks noChangeArrowheads="1"/>
            </p:cNvSpPr>
            <p:nvPr/>
          </p:nvSpPr>
          <p:spPr bwMode="auto">
            <a:xfrm>
              <a:off x="4080" y="1704"/>
              <a:ext cx="360" cy="480"/>
            </a:xfrm>
            <a:prstGeom prst="rect">
              <a:avLst/>
            </a:prstGeom>
            <a:solidFill>
              <a:schemeClr val="bg1"/>
            </a:solidFill>
            <a:ln w="9525">
              <a:noFill/>
              <a:miter lim="800000"/>
              <a:headEnd/>
              <a:tailEnd/>
            </a:ln>
          </p:spPr>
          <p:txBody>
            <a:bodyPr wrap="none" anchor="ctr"/>
            <a:lstStyle/>
            <a:p>
              <a:endParaRPr lang="en-US"/>
            </a:p>
          </p:txBody>
        </p:sp>
        <p:sp>
          <p:nvSpPr>
            <p:cNvPr id="10" name="Text Box 28">
              <a:extLst>
                <a:ext uri="{FF2B5EF4-FFF2-40B4-BE49-F238E27FC236}">
                  <a16:creationId xmlns:a16="http://schemas.microsoft.com/office/drawing/2014/main" id="{329EC4AF-8D7F-CD10-24B5-1DAFDE3DC672}"/>
                </a:ext>
              </a:extLst>
            </p:cNvPr>
            <p:cNvSpPr txBox="1">
              <a:spLocks noChangeArrowheads="1"/>
            </p:cNvSpPr>
            <p:nvPr/>
          </p:nvSpPr>
          <p:spPr bwMode="auto">
            <a:xfrm>
              <a:off x="3456" y="3024"/>
              <a:ext cx="1632" cy="327"/>
            </a:xfrm>
            <a:prstGeom prst="rect">
              <a:avLst/>
            </a:prstGeom>
            <a:noFill/>
            <a:ln w="9525">
              <a:noFill/>
              <a:miter lim="800000"/>
              <a:headEnd/>
              <a:tailEnd/>
            </a:ln>
          </p:spPr>
          <p:txBody>
            <a:bodyPr>
              <a:spAutoFit/>
            </a:bodyPr>
            <a:lstStyle/>
            <a:p>
              <a:pPr>
                <a:spcBef>
                  <a:spcPct val="50000"/>
                </a:spcBef>
              </a:pPr>
              <a:r>
                <a:rPr lang="en-US" sz="2800" dirty="0" err="1"/>
                <a:t>T</a:t>
              </a:r>
              <a:r>
                <a:rPr lang="en-US" sz="2800" baseline="-25000" dirty="0" err="1"/>
                <a:t>max</a:t>
              </a:r>
              <a:r>
                <a:rPr lang="en-US" sz="2800" dirty="0"/>
                <a:t> = 0.3 </a:t>
              </a:r>
              <a:r>
                <a:rPr lang="en-US" sz="2800" dirty="0" err="1"/>
                <a:t>W</a:t>
              </a:r>
              <a:r>
                <a:rPr lang="en-US" sz="2800" baseline="-25000" dirty="0" err="1"/>
                <a:t>Loco</a:t>
              </a:r>
              <a:endParaRPr lang="en-US" sz="2800" dirty="0"/>
            </a:p>
          </p:txBody>
        </p:sp>
        <p:sp>
          <p:nvSpPr>
            <p:cNvPr id="11" name="Text Box 29">
              <a:extLst>
                <a:ext uri="{FF2B5EF4-FFF2-40B4-BE49-F238E27FC236}">
                  <a16:creationId xmlns:a16="http://schemas.microsoft.com/office/drawing/2014/main" id="{E6D7269F-B1A4-F475-DE5A-BD2FFDF6A485}"/>
                </a:ext>
              </a:extLst>
            </p:cNvPr>
            <p:cNvSpPr txBox="1">
              <a:spLocks noChangeArrowheads="1"/>
            </p:cNvSpPr>
            <p:nvPr/>
          </p:nvSpPr>
          <p:spPr bwMode="auto">
            <a:xfrm>
              <a:off x="4032" y="1680"/>
              <a:ext cx="1248" cy="485"/>
            </a:xfrm>
            <a:prstGeom prst="rect">
              <a:avLst/>
            </a:prstGeom>
            <a:noFill/>
            <a:ln w="9525">
              <a:noFill/>
              <a:miter lim="800000"/>
              <a:headEnd/>
              <a:tailEnd/>
            </a:ln>
          </p:spPr>
          <p:txBody>
            <a:bodyPr>
              <a:spAutoFit/>
            </a:bodyPr>
            <a:lstStyle/>
            <a:p>
              <a:pPr>
                <a:spcBef>
                  <a:spcPct val="50000"/>
                </a:spcBef>
              </a:pPr>
              <a:r>
                <a:rPr lang="en-US" sz="2200" dirty="0"/>
                <a:t>Tension = </a:t>
              </a:r>
              <a:r>
                <a:rPr lang="en-US" sz="2200" dirty="0" err="1"/>
                <a:t>T</a:t>
              </a:r>
              <a:r>
                <a:rPr lang="en-US" sz="2200" baseline="-25000" dirty="0" err="1"/>
                <a:t>max</a:t>
              </a:r>
              <a:r>
                <a:rPr lang="en-US" sz="2200" dirty="0"/>
                <a:t> if wheels slip</a:t>
              </a:r>
            </a:p>
          </p:txBody>
        </p:sp>
      </p:grpSp>
      <p:sp>
        <p:nvSpPr>
          <p:cNvPr id="12" name="TextBox 11">
            <a:extLst>
              <a:ext uri="{FF2B5EF4-FFF2-40B4-BE49-F238E27FC236}">
                <a16:creationId xmlns:a16="http://schemas.microsoft.com/office/drawing/2014/main" id="{027E02D8-BEE6-7A7F-F302-A4B867343E7B}"/>
              </a:ext>
            </a:extLst>
          </p:cNvPr>
          <p:cNvSpPr txBox="1"/>
          <p:nvPr/>
        </p:nvSpPr>
        <p:spPr>
          <a:xfrm>
            <a:off x="5626274" y="5680388"/>
            <a:ext cx="1981200" cy="707886"/>
          </a:xfrm>
          <a:prstGeom prst="rect">
            <a:avLst/>
          </a:prstGeom>
          <a:noFill/>
        </p:spPr>
        <p:txBody>
          <a:bodyPr wrap="square" rtlCol="0">
            <a:spAutoFit/>
          </a:bodyPr>
          <a:lstStyle/>
          <a:p>
            <a:pPr algn="ctr"/>
            <a:r>
              <a:rPr lang="en-US" sz="2000" dirty="0">
                <a:solidFill>
                  <a:srgbClr val="00B0F0"/>
                </a:solidFill>
              </a:rPr>
              <a:t>Friction coefficient</a:t>
            </a:r>
          </a:p>
        </p:txBody>
      </p:sp>
      <p:cxnSp>
        <p:nvCxnSpPr>
          <p:cNvPr id="13" name="Straight Arrow Connector 12">
            <a:extLst>
              <a:ext uri="{FF2B5EF4-FFF2-40B4-BE49-F238E27FC236}">
                <a16:creationId xmlns:a16="http://schemas.microsoft.com/office/drawing/2014/main" id="{FD4FCD30-9994-49F0-D29E-12B9BECE0A43}"/>
              </a:ext>
            </a:extLst>
          </p:cNvPr>
          <p:cNvCxnSpPr/>
          <p:nvPr/>
        </p:nvCxnSpPr>
        <p:spPr>
          <a:xfrm flipV="1">
            <a:off x="6629400" y="5334000"/>
            <a:ext cx="114300" cy="376534"/>
          </a:xfrm>
          <a:prstGeom prst="straightConnector1">
            <a:avLst/>
          </a:prstGeom>
          <a:ln w="19050">
            <a:solidFill>
              <a:srgbClr val="00B0F0"/>
            </a:solidFill>
            <a:tailEnd type="arrow" w="lg"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Slide Number Placeholder 12"/>
          <p:cNvSpPr>
            <a:spLocks noGrp="1"/>
          </p:cNvSpPr>
          <p:nvPr>
            <p:ph type="sldNum" sz="quarter" idx="12"/>
          </p:nvPr>
        </p:nvSpPr>
        <p:spPr>
          <a:noFill/>
        </p:spPr>
        <p:txBody>
          <a:bodyPr/>
          <a:lstStyle/>
          <a:p>
            <a:fld id="{F2587322-ABFC-48FF-8189-279D2C25885F}" type="slidenum">
              <a:rPr lang="en-US" smtClean="0"/>
              <a:pPr/>
              <a:t>36</a:t>
            </a:fld>
            <a:endParaRPr lang="en-US"/>
          </a:p>
        </p:txBody>
      </p:sp>
      <p:pic>
        <p:nvPicPr>
          <p:cNvPr id="5" name="Picture 4" descr="lms-sparks.jpg"/>
          <p:cNvPicPr>
            <a:picLocks noChangeAspect="1"/>
          </p:cNvPicPr>
          <p:nvPr/>
        </p:nvPicPr>
        <p:blipFill>
          <a:blip r:embed="rId4" cstate="print"/>
          <a:srcRect l="4898"/>
          <a:stretch>
            <a:fillRect/>
          </a:stretch>
        </p:blipFill>
        <p:spPr>
          <a:xfrm>
            <a:off x="4936981" y="457200"/>
            <a:ext cx="3597419" cy="2125514"/>
          </a:xfrm>
          <a:prstGeom prst="rect">
            <a:avLst/>
          </a:prstGeom>
        </p:spPr>
      </p:pic>
      <p:sp>
        <p:nvSpPr>
          <p:cNvPr id="6" name="TextBox 5"/>
          <p:cNvSpPr txBox="1"/>
          <p:nvPr/>
        </p:nvSpPr>
        <p:spPr>
          <a:xfrm>
            <a:off x="4524376" y="5715000"/>
            <a:ext cx="4495800" cy="461665"/>
          </a:xfrm>
          <a:prstGeom prst="rect">
            <a:avLst/>
          </a:prstGeom>
          <a:noFill/>
        </p:spPr>
        <p:txBody>
          <a:bodyPr wrap="square" rtlCol="0">
            <a:spAutoFit/>
          </a:bodyPr>
          <a:lstStyle/>
          <a:p>
            <a:r>
              <a:rPr lang="en-US" dirty="0"/>
              <a:t>VIDEO – Sparks due to wheel slip </a:t>
            </a:r>
          </a:p>
        </p:txBody>
      </p:sp>
      <p:pic>
        <p:nvPicPr>
          <p:cNvPr id="2" name="Sparks Fly at Hellifiel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43400" y="2743200"/>
            <a:ext cx="4755708" cy="2675086"/>
          </a:xfrm>
          <a:prstGeom prst="rect">
            <a:avLst/>
          </a:prstGeom>
        </p:spPr>
      </p:pic>
      <p:sp>
        <p:nvSpPr>
          <p:cNvPr id="9" name="Text Box 3"/>
          <p:cNvSpPr txBox="1">
            <a:spLocks noChangeArrowheads="1"/>
          </p:cNvSpPr>
          <p:nvPr/>
        </p:nvSpPr>
        <p:spPr bwMode="auto">
          <a:xfrm>
            <a:off x="139065" y="1813560"/>
            <a:ext cx="4966335" cy="2954655"/>
          </a:xfrm>
          <a:prstGeom prst="rect">
            <a:avLst/>
          </a:prstGeom>
          <a:noFill/>
          <a:ln w="9525">
            <a:noFill/>
            <a:miter lim="800000"/>
            <a:headEnd/>
            <a:tailEnd/>
          </a:ln>
        </p:spPr>
        <p:txBody>
          <a:bodyPr wrap="square">
            <a:spAutoFit/>
          </a:bodyPr>
          <a:lstStyle/>
          <a:p>
            <a:pPr>
              <a:spcBef>
                <a:spcPct val="50000"/>
              </a:spcBef>
            </a:pPr>
            <a:endParaRPr lang="en-US" dirty="0" smtClean="0"/>
          </a:p>
          <a:p>
            <a:pPr>
              <a:spcBef>
                <a:spcPct val="50000"/>
              </a:spcBef>
              <a:buFontTx/>
              <a:buChar char="•"/>
            </a:pPr>
            <a:r>
              <a:rPr lang="en-US" sz="3600" dirty="0"/>
              <a:t> Gentle grades ( &lt; 2%)</a:t>
            </a:r>
          </a:p>
          <a:p>
            <a:pPr>
              <a:spcBef>
                <a:spcPct val="50000"/>
              </a:spcBef>
              <a:buFontTx/>
              <a:buChar char="•"/>
            </a:pPr>
            <a:r>
              <a:rPr lang="en-US" sz="3600" dirty="0"/>
              <a:t> Heavy Locomotives</a:t>
            </a:r>
          </a:p>
          <a:p>
            <a:pPr>
              <a:spcBef>
                <a:spcPct val="50000"/>
              </a:spcBef>
              <a:buFontTx/>
              <a:buChar char="•"/>
            </a:pPr>
            <a:r>
              <a:rPr lang="en-US" sz="3600" dirty="0"/>
              <a:t> Powerful </a:t>
            </a:r>
            <a:r>
              <a:rPr lang="en-US" sz="3600" dirty="0" smtClean="0"/>
              <a:t>Locomotives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3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0" name="Picture 18" descr="thirtyseven"/>
          <p:cNvPicPr>
            <a:picLocks noChangeAspect="1" noChangeArrowheads="1"/>
          </p:cNvPicPr>
          <p:nvPr/>
        </p:nvPicPr>
        <p:blipFill>
          <a:blip r:embed="rId2" cstate="print">
            <a:lum bright="-6000" contrast="24000"/>
          </a:blip>
          <a:srcRect l="6557" r="4918"/>
          <a:stretch>
            <a:fillRect/>
          </a:stretch>
        </p:blipFill>
        <p:spPr bwMode="auto">
          <a:xfrm>
            <a:off x="4572000" y="1371600"/>
            <a:ext cx="4114800" cy="3098800"/>
          </a:xfrm>
          <a:prstGeom prst="rect">
            <a:avLst/>
          </a:prstGeom>
          <a:noFill/>
          <a:ln w="9525">
            <a:noFill/>
            <a:miter lim="800000"/>
            <a:headEnd/>
            <a:tailEnd/>
          </a:ln>
        </p:spPr>
      </p:pic>
      <p:sp>
        <p:nvSpPr>
          <p:cNvPr id="36871" name="Text Box 19"/>
          <p:cNvSpPr txBox="1">
            <a:spLocks noChangeArrowheads="1"/>
          </p:cNvSpPr>
          <p:nvPr/>
        </p:nvSpPr>
        <p:spPr bwMode="auto">
          <a:xfrm>
            <a:off x="7239000" y="4572000"/>
            <a:ext cx="1905000" cy="366713"/>
          </a:xfrm>
          <a:prstGeom prst="rect">
            <a:avLst/>
          </a:prstGeom>
          <a:noFill/>
          <a:ln w="9525">
            <a:noFill/>
            <a:miter lim="800000"/>
            <a:headEnd/>
            <a:tailEnd/>
          </a:ln>
        </p:spPr>
        <p:txBody>
          <a:bodyPr>
            <a:spAutoFit/>
          </a:bodyPr>
          <a:lstStyle/>
          <a:p>
            <a:pPr>
              <a:spcBef>
                <a:spcPct val="50000"/>
              </a:spcBef>
            </a:pPr>
            <a:r>
              <a:rPr lang="en-US" sz="1800"/>
              <a:t>PHILADELPHIA</a:t>
            </a:r>
          </a:p>
        </p:txBody>
      </p:sp>
      <p:sp>
        <p:nvSpPr>
          <p:cNvPr id="36872" name="Text Box 20"/>
          <p:cNvSpPr txBox="1">
            <a:spLocks noChangeArrowheads="1"/>
          </p:cNvSpPr>
          <p:nvPr/>
        </p:nvSpPr>
        <p:spPr bwMode="auto">
          <a:xfrm>
            <a:off x="4648200" y="1066800"/>
            <a:ext cx="1905000" cy="366713"/>
          </a:xfrm>
          <a:prstGeom prst="rect">
            <a:avLst/>
          </a:prstGeom>
          <a:noFill/>
          <a:ln w="9525">
            <a:noFill/>
            <a:miter lim="800000"/>
            <a:headEnd/>
            <a:tailEnd/>
          </a:ln>
        </p:spPr>
        <p:txBody>
          <a:bodyPr>
            <a:spAutoFit/>
          </a:bodyPr>
          <a:lstStyle/>
          <a:p>
            <a:pPr>
              <a:spcBef>
                <a:spcPct val="50000"/>
              </a:spcBef>
            </a:pPr>
            <a:r>
              <a:rPr lang="en-US" sz="1800" dirty="0"/>
              <a:t>PITTSBURGH</a:t>
            </a:r>
          </a:p>
        </p:txBody>
      </p:sp>
      <p:sp>
        <p:nvSpPr>
          <p:cNvPr id="36873" name="Line 21"/>
          <p:cNvSpPr>
            <a:spLocks noChangeShapeType="1"/>
          </p:cNvSpPr>
          <p:nvPr/>
        </p:nvSpPr>
        <p:spPr bwMode="auto">
          <a:xfrm flipV="1">
            <a:off x="8229600" y="3962400"/>
            <a:ext cx="0" cy="609600"/>
          </a:xfrm>
          <a:prstGeom prst="line">
            <a:avLst/>
          </a:prstGeom>
          <a:noFill/>
          <a:ln w="25400">
            <a:solidFill>
              <a:srgbClr val="FF0000"/>
            </a:solidFill>
            <a:round/>
            <a:headEnd/>
            <a:tailEnd type="triangle" w="lg" len="lg"/>
          </a:ln>
        </p:spPr>
        <p:txBody>
          <a:bodyPr/>
          <a:lstStyle/>
          <a:p>
            <a:endParaRPr lang="en-US"/>
          </a:p>
        </p:txBody>
      </p:sp>
      <p:sp>
        <p:nvSpPr>
          <p:cNvPr id="36874" name="Line 22"/>
          <p:cNvSpPr>
            <a:spLocks noChangeShapeType="1"/>
          </p:cNvSpPr>
          <p:nvPr/>
        </p:nvSpPr>
        <p:spPr bwMode="auto">
          <a:xfrm flipV="1">
            <a:off x="5181600" y="1433513"/>
            <a:ext cx="228600" cy="1766887"/>
          </a:xfrm>
          <a:prstGeom prst="line">
            <a:avLst/>
          </a:prstGeom>
          <a:noFill/>
          <a:ln w="25400">
            <a:solidFill>
              <a:srgbClr val="FF0000"/>
            </a:solidFill>
            <a:round/>
            <a:headEnd type="triangle" w="lg" len="lg"/>
            <a:tailEnd type="none" w="lg" len="lg"/>
          </a:ln>
        </p:spPr>
        <p:txBody>
          <a:bodyPr/>
          <a:lstStyle/>
          <a:p>
            <a:endParaRPr lang="en-US"/>
          </a:p>
        </p:txBody>
      </p:sp>
      <p:sp>
        <p:nvSpPr>
          <p:cNvPr id="36867" name="Slide Number Placeholder 8"/>
          <p:cNvSpPr>
            <a:spLocks noGrp="1"/>
          </p:cNvSpPr>
          <p:nvPr>
            <p:ph type="sldNum" sz="quarter" idx="12"/>
          </p:nvPr>
        </p:nvSpPr>
        <p:spPr>
          <a:noFill/>
        </p:spPr>
        <p:txBody>
          <a:bodyPr/>
          <a:lstStyle/>
          <a:p>
            <a:fld id="{CFA5AE4B-DA78-4098-81FB-B8B853825602}" type="slidenum">
              <a:rPr lang="en-US" smtClean="0"/>
              <a:pPr/>
              <a:t>37</a:t>
            </a:fld>
            <a:endParaRPr lang="en-US"/>
          </a:p>
        </p:txBody>
      </p:sp>
      <p:sp>
        <p:nvSpPr>
          <p:cNvPr id="10" name="TextBox 9"/>
          <p:cNvSpPr txBox="1">
            <a:spLocks noChangeArrowheads="1"/>
          </p:cNvSpPr>
          <p:nvPr/>
        </p:nvSpPr>
        <p:spPr bwMode="auto">
          <a:xfrm>
            <a:off x="4800600" y="5029200"/>
            <a:ext cx="4114800" cy="461665"/>
          </a:xfrm>
          <a:prstGeom prst="rect">
            <a:avLst/>
          </a:prstGeom>
          <a:noFill/>
          <a:ln w="9525">
            <a:noFill/>
            <a:miter lim="800000"/>
            <a:headEnd/>
            <a:tailEnd/>
          </a:ln>
        </p:spPr>
        <p:txBody>
          <a:bodyPr wrap="square">
            <a:spAutoFit/>
          </a:bodyPr>
          <a:lstStyle/>
          <a:p>
            <a:r>
              <a:rPr lang="en-US" dirty="0"/>
              <a:t>From 3-weeks to 4-days (1834)</a:t>
            </a:r>
          </a:p>
        </p:txBody>
      </p:sp>
      <p:sp>
        <p:nvSpPr>
          <p:cNvPr id="12" name="Text Box 3"/>
          <p:cNvSpPr txBox="1">
            <a:spLocks noChangeArrowheads="1"/>
          </p:cNvSpPr>
          <p:nvPr/>
        </p:nvSpPr>
        <p:spPr bwMode="auto">
          <a:xfrm>
            <a:off x="139065" y="1813560"/>
            <a:ext cx="4966335" cy="2954655"/>
          </a:xfrm>
          <a:prstGeom prst="rect">
            <a:avLst/>
          </a:prstGeom>
          <a:noFill/>
          <a:ln w="9525">
            <a:noFill/>
            <a:miter lim="800000"/>
            <a:headEnd/>
            <a:tailEnd/>
          </a:ln>
        </p:spPr>
        <p:txBody>
          <a:bodyPr wrap="square">
            <a:spAutoFit/>
          </a:bodyPr>
          <a:lstStyle/>
          <a:p>
            <a:pPr>
              <a:spcBef>
                <a:spcPct val="50000"/>
              </a:spcBef>
            </a:pPr>
            <a:endParaRPr lang="en-US" dirty="0" smtClean="0"/>
          </a:p>
          <a:p>
            <a:pPr>
              <a:spcBef>
                <a:spcPct val="50000"/>
              </a:spcBef>
              <a:buFontTx/>
              <a:buChar char="•"/>
            </a:pPr>
            <a:r>
              <a:rPr lang="en-US" sz="3600" dirty="0"/>
              <a:t> Gentle grades ( &lt; 2%)</a:t>
            </a:r>
          </a:p>
          <a:p>
            <a:pPr>
              <a:spcBef>
                <a:spcPct val="50000"/>
              </a:spcBef>
              <a:buFontTx/>
              <a:buChar char="•"/>
            </a:pPr>
            <a:r>
              <a:rPr lang="en-US" sz="3600" dirty="0"/>
              <a:t> Heavy Locomotives</a:t>
            </a:r>
          </a:p>
          <a:p>
            <a:pPr>
              <a:spcBef>
                <a:spcPct val="50000"/>
              </a:spcBef>
              <a:buFontTx/>
              <a:buChar char="•"/>
            </a:pPr>
            <a:r>
              <a:rPr lang="en-US" sz="3600" dirty="0"/>
              <a:t> Powerful </a:t>
            </a:r>
            <a:r>
              <a:rPr lang="en-US" sz="3600" dirty="0" smtClean="0"/>
              <a:t>Locomotives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9" descr="thirtysix"/>
          <p:cNvPicPr>
            <a:picLocks noChangeAspect="1" noChangeArrowheads="1"/>
          </p:cNvPicPr>
          <p:nvPr/>
        </p:nvPicPr>
        <p:blipFill>
          <a:blip r:embed="rId2" cstate="print">
            <a:lum bright="10000"/>
          </a:blip>
          <a:srcRect l="3226"/>
          <a:stretch>
            <a:fillRect/>
          </a:stretch>
        </p:blipFill>
        <p:spPr bwMode="auto">
          <a:xfrm>
            <a:off x="76200" y="1600200"/>
            <a:ext cx="4572000" cy="3149600"/>
          </a:xfrm>
          <a:prstGeom prst="rect">
            <a:avLst/>
          </a:prstGeom>
          <a:noFill/>
          <a:ln w="9525">
            <a:noFill/>
            <a:miter lim="800000"/>
            <a:headEnd/>
            <a:tailEnd/>
          </a:ln>
        </p:spPr>
      </p:pic>
      <p:sp>
        <p:nvSpPr>
          <p:cNvPr id="37892" name="Slide Number Placeholder 8"/>
          <p:cNvSpPr>
            <a:spLocks noGrp="1"/>
          </p:cNvSpPr>
          <p:nvPr>
            <p:ph type="sldNum" sz="quarter" idx="12"/>
          </p:nvPr>
        </p:nvSpPr>
        <p:spPr>
          <a:noFill/>
        </p:spPr>
        <p:txBody>
          <a:bodyPr/>
          <a:lstStyle/>
          <a:p>
            <a:fld id="{EF3E6A26-E7BF-40AC-8046-74F105882520}" type="slidenum">
              <a:rPr lang="en-US" smtClean="0"/>
              <a:pPr/>
              <a:t>38</a:t>
            </a:fld>
            <a:endParaRPr lang="en-US"/>
          </a:p>
        </p:txBody>
      </p:sp>
      <p:sp>
        <p:nvSpPr>
          <p:cNvPr id="37893" name="TextBox 9"/>
          <p:cNvSpPr txBox="1">
            <a:spLocks noChangeArrowheads="1"/>
          </p:cNvSpPr>
          <p:nvPr/>
        </p:nvSpPr>
        <p:spPr bwMode="auto">
          <a:xfrm>
            <a:off x="152400" y="4724400"/>
            <a:ext cx="4495800" cy="1107996"/>
          </a:xfrm>
          <a:prstGeom prst="rect">
            <a:avLst/>
          </a:prstGeom>
          <a:noFill/>
          <a:ln w="9525">
            <a:noFill/>
            <a:miter lim="800000"/>
            <a:headEnd/>
            <a:tailEnd/>
          </a:ln>
        </p:spPr>
        <p:txBody>
          <a:bodyPr>
            <a:spAutoFit/>
          </a:bodyPr>
          <a:lstStyle/>
          <a:p>
            <a:pPr algn="ctr"/>
            <a:r>
              <a:rPr lang="en-US" sz="2200" dirty="0"/>
              <a:t>Allegheny Portage Railroad -        canal boats pulled up mountain by stationary steam engine and wire rope</a:t>
            </a:r>
          </a:p>
        </p:txBody>
      </p:sp>
      <p:pic>
        <p:nvPicPr>
          <p:cNvPr id="2" name="Picture 18" descr="thirtyseven">
            <a:extLst>
              <a:ext uri="{FF2B5EF4-FFF2-40B4-BE49-F238E27FC236}">
                <a16:creationId xmlns:a16="http://schemas.microsoft.com/office/drawing/2014/main" id="{1A8C8E48-CCA7-3F53-F3E6-86F26CF1727C}"/>
              </a:ext>
            </a:extLst>
          </p:cNvPr>
          <p:cNvPicPr>
            <a:picLocks noChangeAspect="1" noChangeArrowheads="1"/>
          </p:cNvPicPr>
          <p:nvPr/>
        </p:nvPicPr>
        <p:blipFill>
          <a:blip r:embed="rId3" cstate="print">
            <a:lum bright="-6000" contrast="24000"/>
          </a:blip>
          <a:srcRect l="6557" r="4918"/>
          <a:stretch>
            <a:fillRect/>
          </a:stretch>
        </p:blipFill>
        <p:spPr bwMode="auto">
          <a:xfrm>
            <a:off x="4572000" y="1371600"/>
            <a:ext cx="4114800" cy="3098800"/>
          </a:xfrm>
          <a:prstGeom prst="rect">
            <a:avLst/>
          </a:prstGeom>
          <a:noFill/>
          <a:ln w="9525">
            <a:noFill/>
            <a:miter lim="800000"/>
            <a:headEnd/>
            <a:tailEnd/>
          </a:ln>
        </p:spPr>
      </p:pic>
      <p:sp>
        <p:nvSpPr>
          <p:cNvPr id="3" name="Text Box 19">
            <a:extLst>
              <a:ext uri="{FF2B5EF4-FFF2-40B4-BE49-F238E27FC236}">
                <a16:creationId xmlns:a16="http://schemas.microsoft.com/office/drawing/2014/main" id="{9C5B6669-71C2-302F-D0DD-F9AB5FCB6553}"/>
              </a:ext>
            </a:extLst>
          </p:cNvPr>
          <p:cNvSpPr txBox="1">
            <a:spLocks noChangeArrowheads="1"/>
          </p:cNvSpPr>
          <p:nvPr/>
        </p:nvSpPr>
        <p:spPr bwMode="auto">
          <a:xfrm>
            <a:off x="7239000" y="4572000"/>
            <a:ext cx="1905000" cy="366713"/>
          </a:xfrm>
          <a:prstGeom prst="rect">
            <a:avLst/>
          </a:prstGeom>
          <a:noFill/>
          <a:ln w="9525">
            <a:noFill/>
            <a:miter lim="800000"/>
            <a:headEnd/>
            <a:tailEnd/>
          </a:ln>
        </p:spPr>
        <p:txBody>
          <a:bodyPr>
            <a:spAutoFit/>
          </a:bodyPr>
          <a:lstStyle/>
          <a:p>
            <a:pPr>
              <a:spcBef>
                <a:spcPct val="50000"/>
              </a:spcBef>
            </a:pPr>
            <a:r>
              <a:rPr lang="en-US" sz="1800"/>
              <a:t>PHILADELPHIA</a:t>
            </a:r>
          </a:p>
        </p:txBody>
      </p:sp>
      <p:sp>
        <p:nvSpPr>
          <p:cNvPr id="4" name="Text Box 20">
            <a:extLst>
              <a:ext uri="{FF2B5EF4-FFF2-40B4-BE49-F238E27FC236}">
                <a16:creationId xmlns:a16="http://schemas.microsoft.com/office/drawing/2014/main" id="{AE9FF2A1-E82A-7561-219C-FCFBCA97CA3A}"/>
              </a:ext>
            </a:extLst>
          </p:cNvPr>
          <p:cNvSpPr txBox="1">
            <a:spLocks noChangeArrowheads="1"/>
          </p:cNvSpPr>
          <p:nvPr/>
        </p:nvSpPr>
        <p:spPr bwMode="auto">
          <a:xfrm>
            <a:off x="4648200" y="1066800"/>
            <a:ext cx="1905000" cy="366713"/>
          </a:xfrm>
          <a:prstGeom prst="rect">
            <a:avLst/>
          </a:prstGeom>
          <a:noFill/>
          <a:ln w="9525">
            <a:noFill/>
            <a:miter lim="800000"/>
            <a:headEnd/>
            <a:tailEnd/>
          </a:ln>
        </p:spPr>
        <p:txBody>
          <a:bodyPr>
            <a:spAutoFit/>
          </a:bodyPr>
          <a:lstStyle/>
          <a:p>
            <a:pPr>
              <a:spcBef>
                <a:spcPct val="50000"/>
              </a:spcBef>
            </a:pPr>
            <a:r>
              <a:rPr lang="en-US" sz="1800" dirty="0"/>
              <a:t>PITTSBURGH</a:t>
            </a:r>
          </a:p>
        </p:txBody>
      </p:sp>
      <p:sp>
        <p:nvSpPr>
          <p:cNvPr id="5" name="Line 21">
            <a:extLst>
              <a:ext uri="{FF2B5EF4-FFF2-40B4-BE49-F238E27FC236}">
                <a16:creationId xmlns:a16="http://schemas.microsoft.com/office/drawing/2014/main" id="{02CCA868-4408-F284-CB3A-01100BE937EC}"/>
              </a:ext>
            </a:extLst>
          </p:cNvPr>
          <p:cNvSpPr>
            <a:spLocks noChangeShapeType="1"/>
          </p:cNvSpPr>
          <p:nvPr/>
        </p:nvSpPr>
        <p:spPr bwMode="auto">
          <a:xfrm flipV="1">
            <a:off x="8229600" y="3962400"/>
            <a:ext cx="0" cy="609600"/>
          </a:xfrm>
          <a:prstGeom prst="line">
            <a:avLst/>
          </a:prstGeom>
          <a:noFill/>
          <a:ln w="25400">
            <a:solidFill>
              <a:srgbClr val="FF0000"/>
            </a:solidFill>
            <a:round/>
            <a:headEnd/>
            <a:tailEnd type="triangle" w="lg" len="lg"/>
          </a:ln>
        </p:spPr>
        <p:txBody>
          <a:bodyPr/>
          <a:lstStyle/>
          <a:p>
            <a:endParaRPr lang="en-US"/>
          </a:p>
        </p:txBody>
      </p:sp>
      <p:sp>
        <p:nvSpPr>
          <p:cNvPr id="6" name="Line 22">
            <a:extLst>
              <a:ext uri="{FF2B5EF4-FFF2-40B4-BE49-F238E27FC236}">
                <a16:creationId xmlns:a16="http://schemas.microsoft.com/office/drawing/2014/main" id="{9BA834C7-EA2E-CB30-61E6-552D2B17680B}"/>
              </a:ext>
            </a:extLst>
          </p:cNvPr>
          <p:cNvSpPr>
            <a:spLocks noChangeShapeType="1"/>
          </p:cNvSpPr>
          <p:nvPr/>
        </p:nvSpPr>
        <p:spPr bwMode="auto">
          <a:xfrm flipV="1">
            <a:off x="5181600" y="1433513"/>
            <a:ext cx="228600" cy="1766887"/>
          </a:xfrm>
          <a:prstGeom prst="line">
            <a:avLst/>
          </a:prstGeom>
          <a:noFill/>
          <a:ln w="25400">
            <a:solidFill>
              <a:srgbClr val="FF0000"/>
            </a:solidFill>
            <a:round/>
            <a:headEnd type="triangle" w="lg" len="lg"/>
            <a:tailEnd type="none" w="lg" len="lg"/>
          </a:ln>
        </p:spPr>
        <p:txBody>
          <a:bodyPr/>
          <a:lstStyle/>
          <a:p>
            <a:endParaRPr lang="en-US"/>
          </a:p>
        </p:txBody>
      </p:sp>
      <p:sp>
        <p:nvSpPr>
          <p:cNvPr id="7" name="TextBox 6">
            <a:extLst>
              <a:ext uri="{FF2B5EF4-FFF2-40B4-BE49-F238E27FC236}">
                <a16:creationId xmlns:a16="http://schemas.microsoft.com/office/drawing/2014/main" id="{0392D4EE-BC8B-AADF-AACA-315061C4F249}"/>
              </a:ext>
            </a:extLst>
          </p:cNvPr>
          <p:cNvSpPr txBox="1">
            <a:spLocks noChangeArrowheads="1"/>
          </p:cNvSpPr>
          <p:nvPr/>
        </p:nvSpPr>
        <p:spPr bwMode="auto">
          <a:xfrm>
            <a:off x="4800600" y="5029200"/>
            <a:ext cx="4114800" cy="461665"/>
          </a:xfrm>
          <a:prstGeom prst="rect">
            <a:avLst/>
          </a:prstGeom>
          <a:noFill/>
          <a:ln w="9525">
            <a:noFill/>
            <a:miter lim="800000"/>
            <a:headEnd/>
            <a:tailEnd/>
          </a:ln>
        </p:spPr>
        <p:txBody>
          <a:bodyPr wrap="square">
            <a:spAutoFit/>
          </a:bodyPr>
          <a:lstStyle/>
          <a:p>
            <a:r>
              <a:rPr lang="en-US" dirty="0"/>
              <a:t>From 3-weeks to 4-days (1834)</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10" descr="thirtyeight"/>
          <p:cNvPicPr>
            <a:picLocks noChangeAspect="1" noChangeArrowheads="1"/>
          </p:cNvPicPr>
          <p:nvPr/>
        </p:nvPicPr>
        <p:blipFill>
          <a:blip r:embed="rId2" cstate="print">
            <a:lum contrast="36000"/>
          </a:blip>
          <a:srcRect l="19986" t="15724" r="17111" b="11548"/>
          <a:stretch>
            <a:fillRect/>
          </a:stretch>
        </p:blipFill>
        <p:spPr bwMode="auto">
          <a:xfrm>
            <a:off x="152400" y="1524000"/>
            <a:ext cx="4191000" cy="3230563"/>
          </a:xfrm>
          <a:prstGeom prst="rect">
            <a:avLst/>
          </a:prstGeom>
          <a:noFill/>
          <a:ln w="9525">
            <a:noFill/>
            <a:miter lim="800000"/>
            <a:headEnd/>
            <a:tailEnd/>
          </a:ln>
        </p:spPr>
      </p:pic>
      <p:sp>
        <p:nvSpPr>
          <p:cNvPr id="38916" name="Line 11"/>
          <p:cNvSpPr>
            <a:spLocks noChangeShapeType="1"/>
          </p:cNvSpPr>
          <p:nvPr/>
        </p:nvSpPr>
        <p:spPr bwMode="auto">
          <a:xfrm>
            <a:off x="76200" y="2133600"/>
            <a:ext cx="4267200" cy="0"/>
          </a:xfrm>
          <a:prstGeom prst="line">
            <a:avLst/>
          </a:prstGeom>
          <a:noFill/>
          <a:ln w="38100">
            <a:solidFill>
              <a:schemeClr val="tx1"/>
            </a:solidFill>
            <a:round/>
            <a:headEnd/>
            <a:tailEnd/>
          </a:ln>
        </p:spPr>
        <p:txBody>
          <a:bodyPr/>
          <a:lstStyle/>
          <a:p>
            <a:endParaRPr lang="en-US"/>
          </a:p>
        </p:txBody>
      </p:sp>
      <p:sp>
        <p:nvSpPr>
          <p:cNvPr id="38917" name="Slide Number Placeholder 9"/>
          <p:cNvSpPr>
            <a:spLocks noGrp="1"/>
          </p:cNvSpPr>
          <p:nvPr>
            <p:ph type="sldNum" sz="quarter" idx="12"/>
          </p:nvPr>
        </p:nvSpPr>
        <p:spPr>
          <a:noFill/>
        </p:spPr>
        <p:txBody>
          <a:bodyPr/>
          <a:lstStyle/>
          <a:p>
            <a:fld id="{44626AC3-B266-4EA6-B15D-8B392A52BFF1}" type="slidenum">
              <a:rPr lang="en-US" smtClean="0"/>
              <a:pPr/>
              <a:t>39</a:t>
            </a:fld>
            <a:endParaRPr lang="en-US"/>
          </a:p>
        </p:txBody>
      </p:sp>
      <p:sp>
        <p:nvSpPr>
          <p:cNvPr id="38918" name="TextBox 10"/>
          <p:cNvSpPr txBox="1">
            <a:spLocks noChangeArrowheads="1"/>
          </p:cNvSpPr>
          <p:nvPr/>
        </p:nvSpPr>
        <p:spPr bwMode="auto">
          <a:xfrm>
            <a:off x="0" y="1501775"/>
            <a:ext cx="4443413" cy="523220"/>
          </a:xfrm>
          <a:prstGeom prst="rect">
            <a:avLst/>
          </a:prstGeom>
          <a:solidFill>
            <a:schemeClr val="bg1"/>
          </a:solidFill>
          <a:ln w="9525">
            <a:noFill/>
            <a:miter lim="800000"/>
            <a:headEnd/>
            <a:tailEnd/>
          </a:ln>
        </p:spPr>
        <p:txBody>
          <a:bodyPr>
            <a:spAutoFit/>
          </a:bodyPr>
          <a:lstStyle/>
          <a:p>
            <a:r>
              <a:rPr lang="en-US" sz="2800" dirty="0"/>
              <a:t>  Connecting Port to Industry</a:t>
            </a:r>
          </a:p>
        </p:txBody>
      </p:sp>
      <p:pic>
        <p:nvPicPr>
          <p:cNvPr id="2" name="Picture 18" descr="thirtyseven">
            <a:extLst>
              <a:ext uri="{FF2B5EF4-FFF2-40B4-BE49-F238E27FC236}">
                <a16:creationId xmlns:a16="http://schemas.microsoft.com/office/drawing/2014/main" id="{8267B302-1B7B-7D65-8D72-10F114981D8A}"/>
              </a:ext>
            </a:extLst>
          </p:cNvPr>
          <p:cNvPicPr>
            <a:picLocks noChangeAspect="1" noChangeArrowheads="1"/>
          </p:cNvPicPr>
          <p:nvPr/>
        </p:nvPicPr>
        <p:blipFill>
          <a:blip r:embed="rId3" cstate="print">
            <a:lum bright="-6000" contrast="24000"/>
          </a:blip>
          <a:srcRect l="6557" r="4918"/>
          <a:stretch>
            <a:fillRect/>
          </a:stretch>
        </p:blipFill>
        <p:spPr bwMode="auto">
          <a:xfrm>
            <a:off x="4572000" y="1371600"/>
            <a:ext cx="4114800" cy="3098800"/>
          </a:xfrm>
          <a:prstGeom prst="rect">
            <a:avLst/>
          </a:prstGeom>
          <a:noFill/>
          <a:ln w="9525">
            <a:noFill/>
            <a:miter lim="800000"/>
            <a:headEnd/>
            <a:tailEnd/>
          </a:ln>
        </p:spPr>
      </p:pic>
      <p:sp>
        <p:nvSpPr>
          <p:cNvPr id="3" name="Text Box 19">
            <a:extLst>
              <a:ext uri="{FF2B5EF4-FFF2-40B4-BE49-F238E27FC236}">
                <a16:creationId xmlns:a16="http://schemas.microsoft.com/office/drawing/2014/main" id="{4C894F6B-6D3C-FD95-866D-1501C6A150FD}"/>
              </a:ext>
            </a:extLst>
          </p:cNvPr>
          <p:cNvSpPr txBox="1">
            <a:spLocks noChangeArrowheads="1"/>
          </p:cNvSpPr>
          <p:nvPr/>
        </p:nvSpPr>
        <p:spPr bwMode="auto">
          <a:xfrm>
            <a:off x="7239000" y="4572000"/>
            <a:ext cx="1905000" cy="366713"/>
          </a:xfrm>
          <a:prstGeom prst="rect">
            <a:avLst/>
          </a:prstGeom>
          <a:noFill/>
          <a:ln w="9525">
            <a:noFill/>
            <a:miter lim="800000"/>
            <a:headEnd/>
            <a:tailEnd/>
          </a:ln>
        </p:spPr>
        <p:txBody>
          <a:bodyPr>
            <a:spAutoFit/>
          </a:bodyPr>
          <a:lstStyle/>
          <a:p>
            <a:pPr>
              <a:spcBef>
                <a:spcPct val="50000"/>
              </a:spcBef>
            </a:pPr>
            <a:r>
              <a:rPr lang="en-US" sz="1800"/>
              <a:t>PHILADELPHIA</a:t>
            </a:r>
          </a:p>
        </p:txBody>
      </p:sp>
      <p:sp>
        <p:nvSpPr>
          <p:cNvPr id="4" name="Text Box 20">
            <a:extLst>
              <a:ext uri="{FF2B5EF4-FFF2-40B4-BE49-F238E27FC236}">
                <a16:creationId xmlns:a16="http://schemas.microsoft.com/office/drawing/2014/main" id="{6B3206FF-4397-2499-18DF-99E5013D10C8}"/>
              </a:ext>
            </a:extLst>
          </p:cNvPr>
          <p:cNvSpPr txBox="1">
            <a:spLocks noChangeArrowheads="1"/>
          </p:cNvSpPr>
          <p:nvPr/>
        </p:nvSpPr>
        <p:spPr bwMode="auto">
          <a:xfrm>
            <a:off x="4648200" y="1066800"/>
            <a:ext cx="1905000" cy="366713"/>
          </a:xfrm>
          <a:prstGeom prst="rect">
            <a:avLst/>
          </a:prstGeom>
          <a:noFill/>
          <a:ln w="9525">
            <a:noFill/>
            <a:miter lim="800000"/>
            <a:headEnd/>
            <a:tailEnd/>
          </a:ln>
        </p:spPr>
        <p:txBody>
          <a:bodyPr>
            <a:spAutoFit/>
          </a:bodyPr>
          <a:lstStyle/>
          <a:p>
            <a:pPr>
              <a:spcBef>
                <a:spcPct val="50000"/>
              </a:spcBef>
            </a:pPr>
            <a:r>
              <a:rPr lang="en-US" sz="1800" dirty="0"/>
              <a:t>PITTSBURGH</a:t>
            </a:r>
          </a:p>
        </p:txBody>
      </p:sp>
      <p:sp>
        <p:nvSpPr>
          <p:cNvPr id="5" name="Line 21">
            <a:extLst>
              <a:ext uri="{FF2B5EF4-FFF2-40B4-BE49-F238E27FC236}">
                <a16:creationId xmlns:a16="http://schemas.microsoft.com/office/drawing/2014/main" id="{C66A0B2E-56BB-B170-3150-17C014FF6142}"/>
              </a:ext>
            </a:extLst>
          </p:cNvPr>
          <p:cNvSpPr>
            <a:spLocks noChangeShapeType="1"/>
          </p:cNvSpPr>
          <p:nvPr/>
        </p:nvSpPr>
        <p:spPr bwMode="auto">
          <a:xfrm flipV="1">
            <a:off x="8229600" y="3962400"/>
            <a:ext cx="0" cy="609600"/>
          </a:xfrm>
          <a:prstGeom prst="line">
            <a:avLst/>
          </a:prstGeom>
          <a:noFill/>
          <a:ln w="25400">
            <a:solidFill>
              <a:srgbClr val="FF0000"/>
            </a:solidFill>
            <a:round/>
            <a:headEnd/>
            <a:tailEnd type="triangle" w="lg" len="lg"/>
          </a:ln>
        </p:spPr>
        <p:txBody>
          <a:bodyPr/>
          <a:lstStyle/>
          <a:p>
            <a:endParaRPr lang="en-US"/>
          </a:p>
        </p:txBody>
      </p:sp>
      <p:sp>
        <p:nvSpPr>
          <p:cNvPr id="6" name="Line 22">
            <a:extLst>
              <a:ext uri="{FF2B5EF4-FFF2-40B4-BE49-F238E27FC236}">
                <a16:creationId xmlns:a16="http://schemas.microsoft.com/office/drawing/2014/main" id="{4F2F5949-C677-8673-A1E3-A3843BB385DE}"/>
              </a:ext>
            </a:extLst>
          </p:cNvPr>
          <p:cNvSpPr>
            <a:spLocks noChangeShapeType="1"/>
          </p:cNvSpPr>
          <p:nvPr/>
        </p:nvSpPr>
        <p:spPr bwMode="auto">
          <a:xfrm flipV="1">
            <a:off x="5181600" y="1433513"/>
            <a:ext cx="228600" cy="1766887"/>
          </a:xfrm>
          <a:prstGeom prst="line">
            <a:avLst/>
          </a:prstGeom>
          <a:noFill/>
          <a:ln w="25400">
            <a:solidFill>
              <a:srgbClr val="FF0000"/>
            </a:solidFill>
            <a:round/>
            <a:headEnd type="triangle" w="lg" len="lg"/>
            <a:tailEnd type="none" w="lg" len="lg"/>
          </a:ln>
        </p:spPr>
        <p:txBody>
          <a:bodyPr/>
          <a:lstStyle/>
          <a:p>
            <a:endParaRPr lang="en-US"/>
          </a:p>
        </p:txBody>
      </p:sp>
      <p:sp>
        <p:nvSpPr>
          <p:cNvPr id="7" name="TextBox 6">
            <a:extLst>
              <a:ext uri="{FF2B5EF4-FFF2-40B4-BE49-F238E27FC236}">
                <a16:creationId xmlns:a16="http://schemas.microsoft.com/office/drawing/2014/main" id="{1038122E-C6CD-9A5A-1D7D-AD7F9F6F984E}"/>
              </a:ext>
            </a:extLst>
          </p:cNvPr>
          <p:cNvSpPr txBox="1">
            <a:spLocks noChangeArrowheads="1"/>
          </p:cNvSpPr>
          <p:nvPr/>
        </p:nvSpPr>
        <p:spPr bwMode="auto">
          <a:xfrm>
            <a:off x="4800600" y="5029200"/>
            <a:ext cx="4114800" cy="461665"/>
          </a:xfrm>
          <a:prstGeom prst="rect">
            <a:avLst/>
          </a:prstGeom>
          <a:noFill/>
          <a:ln w="9525">
            <a:noFill/>
            <a:miter lim="800000"/>
            <a:headEnd/>
            <a:tailEnd/>
          </a:ln>
        </p:spPr>
        <p:txBody>
          <a:bodyPr wrap="square">
            <a:spAutoFit/>
          </a:bodyPr>
          <a:lstStyle/>
          <a:p>
            <a:r>
              <a:rPr lang="en-US" dirty="0"/>
              <a:t>From 3-weeks to 4-days (1834)</a:t>
            </a:r>
          </a:p>
        </p:txBody>
      </p:sp>
      <p:sp>
        <p:nvSpPr>
          <p:cNvPr id="8" name="TextBox 7"/>
          <p:cNvSpPr txBox="1"/>
          <p:nvPr/>
        </p:nvSpPr>
        <p:spPr>
          <a:xfrm>
            <a:off x="304800" y="4953000"/>
            <a:ext cx="4495800" cy="1323439"/>
          </a:xfrm>
          <a:prstGeom prst="rect">
            <a:avLst/>
          </a:prstGeom>
          <a:noFill/>
        </p:spPr>
        <p:txBody>
          <a:bodyPr wrap="square" rtlCol="0">
            <a:spAutoFit/>
          </a:bodyPr>
          <a:lstStyle/>
          <a:p>
            <a:r>
              <a:rPr lang="en-US" sz="2000" dirty="0" smtClean="0"/>
              <a:t>Montreal – 1836</a:t>
            </a:r>
          </a:p>
          <a:p>
            <a:r>
              <a:rPr lang="en-US" sz="2000" dirty="0"/>
              <a:t> </a:t>
            </a:r>
            <a:r>
              <a:rPr lang="en-US" sz="2000" dirty="0" smtClean="0"/>
              <a:t>       Railroad to Lake Champlain</a:t>
            </a:r>
          </a:p>
          <a:p>
            <a:r>
              <a:rPr lang="en-US" sz="2000" dirty="0"/>
              <a:t> </a:t>
            </a:r>
            <a:r>
              <a:rPr lang="en-US" sz="2000" dirty="0" smtClean="0"/>
              <a:t>       (Wood rails – John Molson)</a:t>
            </a:r>
          </a:p>
          <a:p>
            <a:r>
              <a:rPr lang="en-US" sz="2000" dirty="0" smtClean="0"/>
              <a:t>        (Buys Stephenson Loco)</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4"/>
          <p:cNvGrpSpPr>
            <a:grpSpLocks/>
          </p:cNvGrpSpPr>
          <p:nvPr/>
        </p:nvGrpSpPr>
        <p:grpSpPr bwMode="auto">
          <a:xfrm>
            <a:off x="4648200" y="838200"/>
            <a:ext cx="4495800" cy="4953000"/>
            <a:chOff x="72" y="528"/>
            <a:chExt cx="2832" cy="3120"/>
          </a:xfrm>
        </p:grpSpPr>
        <p:sp>
          <p:nvSpPr>
            <p:cNvPr id="4130" name="Text Box 5"/>
            <p:cNvSpPr txBox="1">
              <a:spLocks noChangeArrowheads="1"/>
            </p:cNvSpPr>
            <p:nvPr/>
          </p:nvSpPr>
          <p:spPr bwMode="auto">
            <a:xfrm>
              <a:off x="768" y="528"/>
              <a:ext cx="1488" cy="288"/>
            </a:xfrm>
            <a:prstGeom prst="rect">
              <a:avLst/>
            </a:prstGeom>
            <a:noFill/>
            <a:ln w="9525">
              <a:noFill/>
              <a:miter lim="800000"/>
              <a:headEnd/>
              <a:tailEnd/>
            </a:ln>
          </p:spPr>
          <p:txBody>
            <a:bodyPr>
              <a:spAutoFit/>
            </a:bodyPr>
            <a:lstStyle/>
            <a:p>
              <a:pPr>
                <a:spcBef>
                  <a:spcPct val="50000"/>
                </a:spcBef>
              </a:pPr>
              <a:r>
                <a:rPr lang="en-US" dirty="0"/>
                <a:t>Joseph Henry</a:t>
              </a:r>
            </a:p>
          </p:txBody>
        </p:sp>
        <p:sp>
          <p:nvSpPr>
            <p:cNvPr id="4131" name="Text Box 6"/>
            <p:cNvSpPr txBox="1">
              <a:spLocks noChangeArrowheads="1"/>
            </p:cNvSpPr>
            <p:nvPr/>
          </p:nvSpPr>
          <p:spPr bwMode="auto">
            <a:xfrm>
              <a:off x="1392" y="3360"/>
              <a:ext cx="1344" cy="288"/>
            </a:xfrm>
            <a:prstGeom prst="rect">
              <a:avLst/>
            </a:prstGeom>
            <a:noFill/>
            <a:ln w="9525">
              <a:noFill/>
              <a:miter lim="800000"/>
              <a:headEnd/>
              <a:tailEnd/>
            </a:ln>
          </p:spPr>
          <p:txBody>
            <a:bodyPr>
              <a:spAutoFit/>
            </a:bodyPr>
            <a:lstStyle/>
            <a:p>
              <a:pPr>
                <a:spcBef>
                  <a:spcPct val="50000"/>
                </a:spcBef>
              </a:pPr>
              <a:r>
                <a:rPr lang="en-US"/>
                <a:t>Samuel Morse</a:t>
              </a:r>
            </a:p>
          </p:txBody>
        </p:sp>
        <p:pic>
          <p:nvPicPr>
            <p:cNvPr id="4132" name="Picture 7" descr="menofprogress"/>
            <p:cNvPicPr>
              <a:picLocks noChangeAspect="1" noChangeArrowheads="1"/>
            </p:cNvPicPr>
            <p:nvPr/>
          </p:nvPicPr>
          <p:blipFill>
            <a:blip r:embed="rId2" cstate="print"/>
            <a:srcRect/>
            <a:stretch>
              <a:fillRect/>
            </a:stretch>
          </p:blipFill>
          <p:spPr bwMode="auto">
            <a:xfrm>
              <a:off x="72" y="1032"/>
              <a:ext cx="2832" cy="1838"/>
            </a:xfrm>
            <a:prstGeom prst="rect">
              <a:avLst/>
            </a:prstGeom>
            <a:noFill/>
            <a:ln w="9525">
              <a:noFill/>
              <a:miter lim="800000"/>
              <a:headEnd/>
              <a:tailEnd/>
            </a:ln>
          </p:spPr>
        </p:pic>
        <p:sp>
          <p:nvSpPr>
            <p:cNvPr id="4133" name="Line 8"/>
            <p:cNvSpPr>
              <a:spLocks noChangeShapeType="1"/>
            </p:cNvSpPr>
            <p:nvPr/>
          </p:nvSpPr>
          <p:spPr bwMode="auto">
            <a:xfrm flipV="1">
              <a:off x="1968" y="2208"/>
              <a:ext cx="0" cy="1152"/>
            </a:xfrm>
            <a:prstGeom prst="line">
              <a:avLst/>
            </a:prstGeom>
            <a:noFill/>
            <a:ln w="25400">
              <a:solidFill>
                <a:srgbClr val="FF0000"/>
              </a:solidFill>
              <a:round/>
              <a:headEnd/>
              <a:tailEnd type="triangle" w="lg" len="lg"/>
            </a:ln>
          </p:spPr>
          <p:txBody>
            <a:bodyPr/>
            <a:lstStyle/>
            <a:p>
              <a:endParaRPr lang="en-US"/>
            </a:p>
          </p:txBody>
        </p:sp>
        <p:sp>
          <p:nvSpPr>
            <p:cNvPr id="4134" name="Line 9"/>
            <p:cNvSpPr>
              <a:spLocks noChangeShapeType="1"/>
            </p:cNvSpPr>
            <p:nvPr/>
          </p:nvSpPr>
          <p:spPr bwMode="auto">
            <a:xfrm>
              <a:off x="1344" y="816"/>
              <a:ext cx="0" cy="624"/>
            </a:xfrm>
            <a:prstGeom prst="line">
              <a:avLst/>
            </a:prstGeom>
            <a:noFill/>
            <a:ln w="25400">
              <a:solidFill>
                <a:srgbClr val="FF0000"/>
              </a:solidFill>
              <a:round/>
              <a:headEnd/>
              <a:tailEnd type="triangle" w="lg" len="lg"/>
            </a:ln>
          </p:spPr>
          <p:txBody>
            <a:bodyPr/>
            <a:lstStyle/>
            <a:p>
              <a:endParaRPr lang="en-US"/>
            </a:p>
          </p:txBody>
        </p:sp>
      </p:grpSp>
      <p:grpSp>
        <p:nvGrpSpPr>
          <p:cNvPr id="4099" name="Group 68"/>
          <p:cNvGrpSpPr>
            <a:grpSpLocks/>
          </p:cNvGrpSpPr>
          <p:nvPr/>
        </p:nvGrpSpPr>
        <p:grpSpPr bwMode="auto">
          <a:xfrm>
            <a:off x="0" y="838200"/>
            <a:ext cx="4495800" cy="4832350"/>
            <a:chOff x="0" y="528"/>
            <a:chExt cx="2832" cy="3044"/>
          </a:xfrm>
        </p:grpSpPr>
        <p:grpSp>
          <p:nvGrpSpPr>
            <p:cNvPr id="4101" name="Group 69"/>
            <p:cNvGrpSpPr>
              <a:grpSpLocks/>
            </p:cNvGrpSpPr>
            <p:nvPr/>
          </p:nvGrpSpPr>
          <p:grpSpPr bwMode="auto">
            <a:xfrm>
              <a:off x="0" y="528"/>
              <a:ext cx="2832" cy="2028"/>
              <a:chOff x="0" y="528"/>
              <a:chExt cx="2832" cy="2028"/>
            </a:xfrm>
          </p:grpSpPr>
          <p:sp>
            <p:nvSpPr>
              <p:cNvPr id="4109" name="Text Box 70"/>
              <p:cNvSpPr txBox="1">
                <a:spLocks noChangeArrowheads="1"/>
              </p:cNvSpPr>
              <p:nvPr/>
            </p:nvSpPr>
            <p:spPr bwMode="auto">
              <a:xfrm>
                <a:off x="144" y="528"/>
                <a:ext cx="2640" cy="640"/>
              </a:xfrm>
              <a:prstGeom prst="rect">
                <a:avLst/>
              </a:prstGeom>
              <a:noFill/>
              <a:ln w="9525">
                <a:noFill/>
                <a:miter lim="800000"/>
                <a:headEnd/>
                <a:tailEnd/>
              </a:ln>
            </p:spPr>
            <p:txBody>
              <a:bodyPr>
                <a:spAutoFit/>
              </a:bodyPr>
              <a:lstStyle/>
              <a:p>
                <a:pPr algn="ctr">
                  <a:spcBef>
                    <a:spcPct val="50000"/>
                  </a:spcBef>
                </a:pPr>
                <a:r>
                  <a:rPr lang="en-US"/>
                  <a:t>Connecting the Continent</a:t>
                </a:r>
              </a:p>
              <a:p>
                <a:pPr algn="ctr">
                  <a:spcBef>
                    <a:spcPct val="50000"/>
                  </a:spcBef>
                </a:pPr>
                <a:r>
                  <a:rPr lang="en-US"/>
                  <a:t>1830 - 1883</a:t>
                </a:r>
              </a:p>
            </p:txBody>
          </p:sp>
          <p:sp>
            <p:nvSpPr>
              <p:cNvPr id="4110" name="Line 71"/>
              <p:cNvSpPr>
                <a:spLocks noChangeShapeType="1"/>
              </p:cNvSpPr>
              <p:nvPr/>
            </p:nvSpPr>
            <p:spPr bwMode="auto">
              <a:xfrm>
                <a:off x="192" y="1584"/>
                <a:ext cx="2544" cy="0"/>
              </a:xfrm>
              <a:prstGeom prst="line">
                <a:avLst/>
              </a:prstGeom>
              <a:noFill/>
              <a:ln w="38100">
                <a:solidFill>
                  <a:schemeClr val="tx1"/>
                </a:solidFill>
                <a:round/>
                <a:headEnd/>
                <a:tailEnd/>
              </a:ln>
            </p:spPr>
            <p:txBody>
              <a:bodyPr/>
              <a:lstStyle/>
              <a:p>
                <a:endParaRPr lang="en-US"/>
              </a:p>
            </p:txBody>
          </p:sp>
          <p:sp>
            <p:nvSpPr>
              <p:cNvPr id="4111" name="Line 72"/>
              <p:cNvSpPr>
                <a:spLocks noChangeShapeType="1"/>
              </p:cNvSpPr>
              <p:nvPr/>
            </p:nvSpPr>
            <p:spPr bwMode="auto">
              <a:xfrm>
                <a:off x="192" y="1488"/>
                <a:ext cx="0" cy="192"/>
              </a:xfrm>
              <a:prstGeom prst="line">
                <a:avLst/>
              </a:prstGeom>
              <a:noFill/>
              <a:ln w="38100">
                <a:solidFill>
                  <a:schemeClr val="tx1"/>
                </a:solidFill>
                <a:round/>
                <a:headEnd/>
                <a:tailEnd/>
              </a:ln>
            </p:spPr>
            <p:txBody>
              <a:bodyPr/>
              <a:lstStyle/>
              <a:p>
                <a:endParaRPr lang="en-US"/>
              </a:p>
            </p:txBody>
          </p:sp>
          <p:sp>
            <p:nvSpPr>
              <p:cNvPr id="4112" name="Line 73"/>
              <p:cNvSpPr>
                <a:spLocks noChangeShapeType="1"/>
              </p:cNvSpPr>
              <p:nvPr/>
            </p:nvSpPr>
            <p:spPr bwMode="auto">
              <a:xfrm>
                <a:off x="672" y="1488"/>
                <a:ext cx="0" cy="192"/>
              </a:xfrm>
              <a:prstGeom prst="line">
                <a:avLst/>
              </a:prstGeom>
              <a:noFill/>
              <a:ln w="38100">
                <a:solidFill>
                  <a:schemeClr val="tx1"/>
                </a:solidFill>
                <a:round/>
                <a:headEnd/>
                <a:tailEnd/>
              </a:ln>
            </p:spPr>
            <p:txBody>
              <a:bodyPr/>
              <a:lstStyle/>
              <a:p>
                <a:endParaRPr lang="en-US"/>
              </a:p>
            </p:txBody>
          </p:sp>
          <p:sp>
            <p:nvSpPr>
              <p:cNvPr id="4113" name="Line 74"/>
              <p:cNvSpPr>
                <a:spLocks noChangeShapeType="1"/>
              </p:cNvSpPr>
              <p:nvPr/>
            </p:nvSpPr>
            <p:spPr bwMode="auto">
              <a:xfrm>
                <a:off x="1152" y="1488"/>
                <a:ext cx="0" cy="192"/>
              </a:xfrm>
              <a:prstGeom prst="line">
                <a:avLst/>
              </a:prstGeom>
              <a:noFill/>
              <a:ln w="38100">
                <a:solidFill>
                  <a:schemeClr val="tx1"/>
                </a:solidFill>
                <a:round/>
                <a:headEnd/>
                <a:tailEnd/>
              </a:ln>
            </p:spPr>
            <p:txBody>
              <a:bodyPr/>
              <a:lstStyle/>
              <a:p>
                <a:endParaRPr lang="en-US"/>
              </a:p>
            </p:txBody>
          </p:sp>
          <p:sp>
            <p:nvSpPr>
              <p:cNvPr id="4114" name="Line 75"/>
              <p:cNvSpPr>
                <a:spLocks noChangeShapeType="1"/>
              </p:cNvSpPr>
              <p:nvPr/>
            </p:nvSpPr>
            <p:spPr bwMode="auto">
              <a:xfrm>
                <a:off x="1632" y="1488"/>
                <a:ext cx="0" cy="192"/>
              </a:xfrm>
              <a:prstGeom prst="line">
                <a:avLst/>
              </a:prstGeom>
              <a:noFill/>
              <a:ln w="38100">
                <a:solidFill>
                  <a:schemeClr val="tx1"/>
                </a:solidFill>
                <a:round/>
                <a:headEnd/>
                <a:tailEnd/>
              </a:ln>
            </p:spPr>
            <p:txBody>
              <a:bodyPr/>
              <a:lstStyle/>
              <a:p>
                <a:endParaRPr lang="en-US"/>
              </a:p>
            </p:txBody>
          </p:sp>
          <p:sp>
            <p:nvSpPr>
              <p:cNvPr id="4115" name="Line 76"/>
              <p:cNvSpPr>
                <a:spLocks noChangeShapeType="1"/>
              </p:cNvSpPr>
              <p:nvPr/>
            </p:nvSpPr>
            <p:spPr bwMode="auto">
              <a:xfrm>
                <a:off x="2112" y="1488"/>
                <a:ext cx="0" cy="192"/>
              </a:xfrm>
              <a:prstGeom prst="line">
                <a:avLst/>
              </a:prstGeom>
              <a:noFill/>
              <a:ln w="38100">
                <a:solidFill>
                  <a:schemeClr val="tx1"/>
                </a:solidFill>
                <a:round/>
                <a:headEnd/>
                <a:tailEnd/>
              </a:ln>
            </p:spPr>
            <p:txBody>
              <a:bodyPr/>
              <a:lstStyle/>
              <a:p>
                <a:endParaRPr lang="en-US"/>
              </a:p>
            </p:txBody>
          </p:sp>
          <p:sp>
            <p:nvSpPr>
              <p:cNvPr id="4116" name="Line 77"/>
              <p:cNvSpPr>
                <a:spLocks noChangeShapeType="1"/>
              </p:cNvSpPr>
              <p:nvPr/>
            </p:nvSpPr>
            <p:spPr bwMode="auto">
              <a:xfrm>
                <a:off x="2592" y="1488"/>
                <a:ext cx="0" cy="192"/>
              </a:xfrm>
              <a:prstGeom prst="line">
                <a:avLst/>
              </a:prstGeom>
              <a:noFill/>
              <a:ln w="38100">
                <a:solidFill>
                  <a:schemeClr val="tx1"/>
                </a:solidFill>
                <a:round/>
                <a:headEnd/>
                <a:tailEnd/>
              </a:ln>
            </p:spPr>
            <p:txBody>
              <a:bodyPr/>
              <a:lstStyle/>
              <a:p>
                <a:endParaRPr lang="en-US"/>
              </a:p>
            </p:txBody>
          </p:sp>
          <p:sp>
            <p:nvSpPr>
              <p:cNvPr id="4117" name="Text Box 78"/>
              <p:cNvSpPr txBox="1">
                <a:spLocks noChangeArrowheads="1"/>
              </p:cNvSpPr>
              <p:nvPr/>
            </p:nvSpPr>
            <p:spPr bwMode="auto">
              <a:xfrm>
                <a:off x="0" y="1296"/>
                <a:ext cx="384" cy="212"/>
              </a:xfrm>
              <a:prstGeom prst="rect">
                <a:avLst/>
              </a:prstGeom>
              <a:noFill/>
              <a:ln w="9525">
                <a:noFill/>
                <a:miter lim="800000"/>
                <a:headEnd/>
                <a:tailEnd/>
              </a:ln>
            </p:spPr>
            <p:txBody>
              <a:bodyPr>
                <a:spAutoFit/>
              </a:bodyPr>
              <a:lstStyle/>
              <a:p>
                <a:pPr>
                  <a:spcBef>
                    <a:spcPct val="50000"/>
                  </a:spcBef>
                </a:pPr>
                <a:r>
                  <a:rPr lang="en-US" sz="1600"/>
                  <a:t>1830</a:t>
                </a:r>
              </a:p>
            </p:txBody>
          </p:sp>
          <p:sp>
            <p:nvSpPr>
              <p:cNvPr id="4118" name="Text Box 79"/>
              <p:cNvSpPr txBox="1">
                <a:spLocks noChangeArrowheads="1"/>
              </p:cNvSpPr>
              <p:nvPr/>
            </p:nvSpPr>
            <p:spPr bwMode="auto">
              <a:xfrm>
                <a:off x="480" y="1296"/>
                <a:ext cx="384" cy="212"/>
              </a:xfrm>
              <a:prstGeom prst="rect">
                <a:avLst/>
              </a:prstGeom>
              <a:noFill/>
              <a:ln w="9525">
                <a:noFill/>
                <a:miter lim="800000"/>
                <a:headEnd/>
                <a:tailEnd/>
              </a:ln>
            </p:spPr>
            <p:txBody>
              <a:bodyPr>
                <a:spAutoFit/>
              </a:bodyPr>
              <a:lstStyle/>
              <a:p>
                <a:pPr>
                  <a:spcBef>
                    <a:spcPct val="50000"/>
                  </a:spcBef>
                </a:pPr>
                <a:r>
                  <a:rPr lang="en-US" sz="1600"/>
                  <a:t>1840</a:t>
                </a:r>
              </a:p>
            </p:txBody>
          </p:sp>
          <p:sp>
            <p:nvSpPr>
              <p:cNvPr id="4119" name="Text Box 80"/>
              <p:cNvSpPr txBox="1">
                <a:spLocks noChangeArrowheads="1"/>
              </p:cNvSpPr>
              <p:nvPr/>
            </p:nvSpPr>
            <p:spPr bwMode="auto">
              <a:xfrm>
                <a:off x="960" y="1296"/>
                <a:ext cx="384" cy="212"/>
              </a:xfrm>
              <a:prstGeom prst="rect">
                <a:avLst/>
              </a:prstGeom>
              <a:noFill/>
              <a:ln w="9525">
                <a:noFill/>
                <a:miter lim="800000"/>
                <a:headEnd/>
                <a:tailEnd/>
              </a:ln>
            </p:spPr>
            <p:txBody>
              <a:bodyPr>
                <a:spAutoFit/>
              </a:bodyPr>
              <a:lstStyle/>
              <a:p>
                <a:pPr>
                  <a:spcBef>
                    <a:spcPct val="50000"/>
                  </a:spcBef>
                </a:pPr>
                <a:r>
                  <a:rPr lang="en-US" sz="1600"/>
                  <a:t>1850</a:t>
                </a:r>
              </a:p>
            </p:txBody>
          </p:sp>
          <p:sp>
            <p:nvSpPr>
              <p:cNvPr id="4120" name="Text Box 81"/>
              <p:cNvSpPr txBox="1">
                <a:spLocks noChangeArrowheads="1"/>
              </p:cNvSpPr>
              <p:nvPr/>
            </p:nvSpPr>
            <p:spPr bwMode="auto">
              <a:xfrm>
                <a:off x="1440" y="1296"/>
                <a:ext cx="384" cy="212"/>
              </a:xfrm>
              <a:prstGeom prst="rect">
                <a:avLst/>
              </a:prstGeom>
              <a:noFill/>
              <a:ln w="9525">
                <a:noFill/>
                <a:miter lim="800000"/>
                <a:headEnd/>
                <a:tailEnd/>
              </a:ln>
            </p:spPr>
            <p:txBody>
              <a:bodyPr>
                <a:spAutoFit/>
              </a:bodyPr>
              <a:lstStyle/>
              <a:p>
                <a:pPr>
                  <a:spcBef>
                    <a:spcPct val="50000"/>
                  </a:spcBef>
                </a:pPr>
                <a:r>
                  <a:rPr lang="en-US" sz="1600"/>
                  <a:t>1860</a:t>
                </a:r>
              </a:p>
            </p:txBody>
          </p:sp>
          <p:sp>
            <p:nvSpPr>
              <p:cNvPr id="4121" name="Text Box 82"/>
              <p:cNvSpPr txBox="1">
                <a:spLocks noChangeArrowheads="1"/>
              </p:cNvSpPr>
              <p:nvPr/>
            </p:nvSpPr>
            <p:spPr bwMode="auto">
              <a:xfrm>
                <a:off x="1920" y="1296"/>
                <a:ext cx="384" cy="212"/>
              </a:xfrm>
              <a:prstGeom prst="rect">
                <a:avLst/>
              </a:prstGeom>
              <a:noFill/>
              <a:ln w="9525">
                <a:noFill/>
                <a:miter lim="800000"/>
                <a:headEnd/>
                <a:tailEnd/>
              </a:ln>
            </p:spPr>
            <p:txBody>
              <a:bodyPr>
                <a:spAutoFit/>
              </a:bodyPr>
              <a:lstStyle/>
              <a:p>
                <a:pPr>
                  <a:spcBef>
                    <a:spcPct val="50000"/>
                  </a:spcBef>
                </a:pPr>
                <a:r>
                  <a:rPr lang="en-US" sz="1600"/>
                  <a:t>1870</a:t>
                </a:r>
              </a:p>
            </p:txBody>
          </p:sp>
          <p:sp>
            <p:nvSpPr>
              <p:cNvPr id="4122" name="Text Box 83"/>
              <p:cNvSpPr txBox="1">
                <a:spLocks noChangeArrowheads="1"/>
              </p:cNvSpPr>
              <p:nvPr/>
            </p:nvSpPr>
            <p:spPr bwMode="auto">
              <a:xfrm>
                <a:off x="2400" y="1296"/>
                <a:ext cx="384" cy="212"/>
              </a:xfrm>
              <a:prstGeom prst="rect">
                <a:avLst/>
              </a:prstGeom>
              <a:noFill/>
              <a:ln w="9525">
                <a:noFill/>
                <a:miter lim="800000"/>
                <a:headEnd/>
                <a:tailEnd/>
              </a:ln>
            </p:spPr>
            <p:txBody>
              <a:bodyPr>
                <a:spAutoFit/>
              </a:bodyPr>
              <a:lstStyle/>
              <a:p>
                <a:pPr>
                  <a:spcBef>
                    <a:spcPct val="50000"/>
                  </a:spcBef>
                </a:pPr>
                <a:r>
                  <a:rPr lang="en-US" sz="1600"/>
                  <a:t>1880</a:t>
                </a:r>
              </a:p>
            </p:txBody>
          </p:sp>
          <p:sp>
            <p:nvSpPr>
              <p:cNvPr id="4123" name="Line 84"/>
              <p:cNvSpPr>
                <a:spLocks noChangeShapeType="1"/>
              </p:cNvSpPr>
              <p:nvPr/>
            </p:nvSpPr>
            <p:spPr bwMode="auto">
              <a:xfrm>
                <a:off x="192" y="1824"/>
                <a:ext cx="720" cy="0"/>
              </a:xfrm>
              <a:prstGeom prst="line">
                <a:avLst/>
              </a:prstGeom>
              <a:noFill/>
              <a:ln w="38100">
                <a:solidFill>
                  <a:srgbClr val="FF0000"/>
                </a:solidFill>
                <a:round/>
                <a:headEnd type="triangle" w="lg" len="lg"/>
                <a:tailEnd type="triangle" w="lg" len="lg"/>
              </a:ln>
            </p:spPr>
            <p:txBody>
              <a:bodyPr/>
              <a:lstStyle/>
              <a:p>
                <a:endParaRPr lang="en-US"/>
              </a:p>
            </p:txBody>
          </p:sp>
          <p:sp>
            <p:nvSpPr>
              <p:cNvPr id="4124" name="Line 85"/>
              <p:cNvSpPr>
                <a:spLocks noChangeShapeType="1"/>
              </p:cNvSpPr>
              <p:nvPr/>
            </p:nvSpPr>
            <p:spPr bwMode="auto">
              <a:xfrm>
                <a:off x="528" y="2160"/>
                <a:ext cx="912" cy="0"/>
              </a:xfrm>
              <a:prstGeom prst="line">
                <a:avLst/>
              </a:prstGeom>
              <a:noFill/>
              <a:ln w="38100">
                <a:solidFill>
                  <a:srgbClr val="FF0000"/>
                </a:solidFill>
                <a:round/>
                <a:headEnd type="triangle" w="lg" len="lg"/>
                <a:tailEnd type="triangle" w="lg" len="lg"/>
              </a:ln>
            </p:spPr>
            <p:txBody>
              <a:bodyPr/>
              <a:lstStyle/>
              <a:p>
                <a:endParaRPr lang="en-US"/>
              </a:p>
            </p:txBody>
          </p:sp>
          <p:sp>
            <p:nvSpPr>
              <p:cNvPr id="4125" name="Line 86"/>
              <p:cNvSpPr>
                <a:spLocks noChangeShapeType="1"/>
              </p:cNvSpPr>
              <p:nvPr/>
            </p:nvSpPr>
            <p:spPr bwMode="auto">
              <a:xfrm>
                <a:off x="1440" y="2160"/>
                <a:ext cx="1008" cy="0"/>
              </a:xfrm>
              <a:prstGeom prst="line">
                <a:avLst/>
              </a:prstGeom>
              <a:noFill/>
              <a:ln w="38100">
                <a:solidFill>
                  <a:srgbClr val="FF0000"/>
                </a:solidFill>
                <a:round/>
                <a:headEnd type="triangle" w="lg" len="lg"/>
                <a:tailEnd type="none" w="lg" len="lg"/>
              </a:ln>
            </p:spPr>
            <p:txBody>
              <a:bodyPr/>
              <a:lstStyle/>
              <a:p>
                <a:endParaRPr lang="en-US"/>
              </a:p>
            </p:txBody>
          </p:sp>
          <p:sp>
            <p:nvSpPr>
              <p:cNvPr id="4126" name="Line 87"/>
              <p:cNvSpPr>
                <a:spLocks noChangeShapeType="1"/>
              </p:cNvSpPr>
              <p:nvPr/>
            </p:nvSpPr>
            <p:spPr bwMode="auto">
              <a:xfrm>
                <a:off x="2448" y="2160"/>
                <a:ext cx="384" cy="0"/>
              </a:xfrm>
              <a:prstGeom prst="line">
                <a:avLst/>
              </a:prstGeom>
              <a:noFill/>
              <a:ln w="38100">
                <a:solidFill>
                  <a:srgbClr val="FF0000"/>
                </a:solidFill>
                <a:prstDash val="sysDot"/>
                <a:round/>
                <a:headEnd/>
                <a:tailEnd/>
              </a:ln>
            </p:spPr>
            <p:txBody>
              <a:bodyPr/>
              <a:lstStyle/>
              <a:p>
                <a:endParaRPr lang="en-US"/>
              </a:p>
            </p:txBody>
          </p:sp>
          <p:sp>
            <p:nvSpPr>
              <p:cNvPr id="4127" name="Text Box 88"/>
              <p:cNvSpPr txBox="1">
                <a:spLocks noChangeArrowheads="1"/>
              </p:cNvSpPr>
              <p:nvPr/>
            </p:nvSpPr>
            <p:spPr bwMode="auto">
              <a:xfrm>
                <a:off x="336" y="1852"/>
                <a:ext cx="624" cy="212"/>
              </a:xfrm>
              <a:prstGeom prst="rect">
                <a:avLst/>
              </a:prstGeom>
              <a:noFill/>
              <a:ln w="9525">
                <a:noFill/>
                <a:miter lim="800000"/>
                <a:headEnd/>
                <a:tailEnd/>
              </a:ln>
            </p:spPr>
            <p:txBody>
              <a:bodyPr>
                <a:spAutoFit/>
              </a:bodyPr>
              <a:lstStyle/>
              <a:p>
                <a:pPr>
                  <a:spcBef>
                    <a:spcPct val="50000"/>
                  </a:spcBef>
                </a:pPr>
                <a:r>
                  <a:rPr lang="en-US" sz="1600"/>
                  <a:t>Henry</a:t>
                </a:r>
              </a:p>
            </p:txBody>
          </p:sp>
          <p:sp>
            <p:nvSpPr>
              <p:cNvPr id="4128" name="Text Box 89"/>
              <p:cNvSpPr txBox="1">
                <a:spLocks noChangeArrowheads="1"/>
              </p:cNvSpPr>
              <p:nvPr/>
            </p:nvSpPr>
            <p:spPr bwMode="auto">
              <a:xfrm>
                <a:off x="768" y="2188"/>
                <a:ext cx="624" cy="212"/>
              </a:xfrm>
              <a:prstGeom prst="rect">
                <a:avLst/>
              </a:prstGeom>
              <a:noFill/>
              <a:ln w="9525">
                <a:noFill/>
                <a:miter lim="800000"/>
                <a:headEnd/>
                <a:tailEnd/>
              </a:ln>
            </p:spPr>
            <p:txBody>
              <a:bodyPr>
                <a:spAutoFit/>
              </a:bodyPr>
              <a:lstStyle/>
              <a:p>
                <a:pPr>
                  <a:spcBef>
                    <a:spcPct val="50000"/>
                  </a:spcBef>
                </a:pPr>
                <a:r>
                  <a:rPr lang="en-US" sz="1600"/>
                  <a:t>Morse</a:t>
                </a:r>
              </a:p>
            </p:txBody>
          </p:sp>
          <p:sp>
            <p:nvSpPr>
              <p:cNvPr id="4129" name="Text Box 90"/>
              <p:cNvSpPr txBox="1">
                <a:spLocks noChangeArrowheads="1"/>
              </p:cNvSpPr>
              <p:nvPr/>
            </p:nvSpPr>
            <p:spPr bwMode="auto">
              <a:xfrm>
                <a:off x="1440" y="2188"/>
                <a:ext cx="1152" cy="368"/>
              </a:xfrm>
              <a:prstGeom prst="rect">
                <a:avLst/>
              </a:prstGeom>
              <a:noFill/>
              <a:ln w="9525">
                <a:noFill/>
                <a:miter lim="800000"/>
                <a:headEnd/>
                <a:tailEnd/>
              </a:ln>
            </p:spPr>
            <p:txBody>
              <a:bodyPr>
                <a:spAutoFit/>
              </a:bodyPr>
              <a:lstStyle/>
              <a:p>
                <a:pPr algn="ctr">
                  <a:spcBef>
                    <a:spcPct val="50000"/>
                  </a:spcBef>
                </a:pPr>
                <a:r>
                  <a:rPr lang="en-US" sz="1600"/>
                  <a:t>Western Union Cornell</a:t>
                </a:r>
              </a:p>
            </p:txBody>
          </p:sp>
        </p:grpSp>
        <p:sp>
          <p:nvSpPr>
            <p:cNvPr id="4102" name="Line 91"/>
            <p:cNvSpPr>
              <a:spLocks noChangeShapeType="1"/>
            </p:cNvSpPr>
            <p:nvPr/>
          </p:nvSpPr>
          <p:spPr bwMode="auto">
            <a:xfrm>
              <a:off x="144" y="2736"/>
              <a:ext cx="1344" cy="0"/>
            </a:xfrm>
            <a:prstGeom prst="line">
              <a:avLst/>
            </a:prstGeom>
            <a:noFill/>
            <a:ln w="38100">
              <a:solidFill>
                <a:srgbClr val="00FF00"/>
              </a:solidFill>
              <a:round/>
              <a:headEnd type="triangle" w="lg" len="lg"/>
              <a:tailEnd type="triangle" w="lg" len="lg"/>
            </a:ln>
          </p:spPr>
          <p:txBody>
            <a:bodyPr/>
            <a:lstStyle/>
            <a:p>
              <a:endParaRPr lang="en-US"/>
            </a:p>
          </p:txBody>
        </p:sp>
        <p:sp>
          <p:nvSpPr>
            <p:cNvPr id="4103" name="Text Box 92"/>
            <p:cNvSpPr txBox="1">
              <a:spLocks noChangeArrowheads="1"/>
            </p:cNvSpPr>
            <p:nvPr/>
          </p:nvSpPr>
          <p:spPr bwMode="auto">
            <a:xfrm>
              <a:off x="432" y="2764"/>
              <a:ext cx="720" cy="212"/>
            </a:xfrm>
            <a:prstGeom prst="rect">
              <a:avLst/>
            </a:prstGeom>
            <a:noFill/>
            <a:ln w="9525">
              <a:noFill/>
              <a:miter lim="800000"/>
              <a:headEnd/>
              <a:tailEnd/>
            </a:ln>
          </p:spPr>
          <p:txBody>
            <a:bodyPr>
              <a:spAutoFit/>
            </a:bodyPr>
            <a:lstStyle/>
            <a:p>
              <a:pPr>
                <a:spcBef>
                  <a:spcPct val="50000"/>
                </a:spcBef>
              </a:pPr>
              <a:r>
                <a:rPr lang="en-US" sz="1600"/>
                <a:t>Stephenson</a:t>
              </a:r>
            </a:p>
          </p:txBody>
        </p:sp>
        <p:sp>
          <p:nvSpPr>
            <p:cNvPr id="4104" name="Line 93"/>
            <p:cNvSpPr>
              <a:spLocks noChangeShapeType="1"/>
            </p:cNvSpPr>
            <p:nvPr/>
          </p:nvSpPr>
          <p:spPr bwMode="auto">
            <a:xfrm>
              <a:off x="1056" y="3024"/>
              <a:ext cx="1200" cy="0"/>
            </a:xfrm>
            <a:prstGeom prst="line">
              <a:avLst/>
            </a:prstGeom>
            <a:noFill/>
            <a:ln w="38100">
              <a:solidFill>
                <a:srgbClr val="00FF00"/>
              </a:solidFill>
              <a:round/>
              <a:headEnd type="triangle" w="lg" len="lg"/>
              <a:tailEnd type="triangle" w="lg" len="lg"/>
            </a:ln>
          </p:spPr>
          <p:txBody>
            <a:bodyPr/>
            <a:lstStyle/>
            <a:p>
              <a:endParaRPr lang="en-US"/>
            </a:p>
          </p:txBody>
        </p:sp>
        <p:sp>
          <p:nvSpPr>
            <p:cNvPr id="4105" name="Text Box 94"/>
            <p:cNvSpPr txBox="1">
              <a:spLocks noChangeArrowheads="1"/>
            </p:cNvSpPr>
            <p:nvPr/>
          </p:nvSpPr>
          <p:spPr bwMode="auto">
            <a:xfrm>
              <a:off x="1344" y="3052"/>
              <a:ext cx="1152" cy="212"/>
            </a:xfrm>
            <a:prstGeom prst="rect">
              <a:avLst/>
            </a:prstGeom>
            <a:noFill/>
            <a:ln w="9525">
              <a:noFill/>
              <a:miter lim="800000"/>
              <a:headEnd/>
              <a:tailEnd/>
            </a:ln>
          </p:spPr>
          <p:txBody>
            <a:bodyPr>
              <a:spAutoFit/>
            </a:bodyPr>
            <a:lstStyle/>
            <a:p>
              <a:pPr>
                <a:spcBef>
                  <a:spcPct val="50000"/>
                </a:spcBef>
              </a:pPr>
              <a:r>
                <a:rPr lang="en-US" sz="1600"/>
                <a:t>Thomson</a:t>
              </a:r>
            </a:p>
          </p:txBody>
        </p:sp>
        <p:sp>
          <p:nvSpPr>
            <p:cNvPr id="4106" name="Line 95"/>
            <p:cNvSpPr>
              <a:spLocks noChangeShapeType="1"/>
            </p:cNvSpPr>
            <p:nvPr/>
          </p:nvSpPr>
          <p:spPr bwMode="auto">
            <a:xfrm>
              <a:off x="1920" y="3312"/>
              <a:ext cx="528" cy="0"/>
            </a:xfrm>
            <a:prstGeom prst="line">
              <a:avLst/>
            </a:prstGeom>
            <a:noFill/>
            <a:ln w="38100">
              <a:solidFill>
                <a:srgbClr val="00FF00"/>
              </a:solidFill>
              <a:round/>
              <a:headEnd type="triangle" w="lg" len="lg"/>
              <a:tailEnd type="none" w="lg" len="lg"/>
            </a:ln>
          </p:spPr>
          <p:txBody>
            <a:bodyPr/>
            <a:lstStyle/>
            <a:p>
              <a:endParaRPr lang="en-US"/>
            </a:p>
          </p:txBody>
        </p:sp>
        <p:sp>
          <p:nvSpPr>
            <p:cNvPr id="4107" name="Line 96"/>
            <p:cNvSpPr>
              <a:spLocks noChangeShapeType="1"/>
            </p:cNvSpPr>
            <p:nvPr/>
          </p:nvSpPr>
          <p:spPr bwMode="auto">
            <a:xfrm>
              <a:off x="2448" y="3312"/>
              <a:ext cx="384" cy="0"/>
            </a:xfrm>
            <a:prstGeom prst="line">
              <a:avLst/>
            </a:prstGeom>
            <a:noFill/>
            <a:ln w="38100">
              <a:solidFill>
                <a:srgbClr val="00FF00"/>
              </a:solidFill>
              <a:prstDash val="sysDot"/>
              <a:round/>
              <a:headEnd/>
              <a:tailEnd/>
            </a:ln>
          </p:spPr>
          <p:txBody>
            <a:bodyPr/>
            <a:lstStyle/>
            <a:p>
              <a:endParaRPr lang="en-US"/>
            </a:p>
          </p:txBody>
        </p:sp>
        <p:sp>
          <p:nvSpPr>
            <p:cNvPr id="4108" name="Text Box 97"/>
            <p:cNvSpPr txBox="1">
              <a:spLocks noChangeArrowheads="1"/>
            </p:cNvSpPr>
            <p:nvPr/>
          </p:nvSpPr>
          <p:spPr bwMode="auto">
            <a:xfrm>
              <a:off x="2112" y="3360"/>
              <a:ext cx="672" cy="212"/>
            </a:xfrm>
            <a:prstGeom prst="rect">
              <a:avLst/>
            </a:prstGeom>
            <a:noFill/>
            <a:ln w="9525">
              <a:noFill/>
              <a:miter lim="800000"/>
              <a:headEnd/>
              <a:tailEnd/>
            </a:ln>
          </p:spPr>
          <p:txBody>
            <a:bodyPr>
              <a:spAutoFit/>
            </a:bodyPr>
            <a:lstStyle/>
            <a:p>
              <a:pPr>
                <a:spcBef>
                  <a:spcPct val="50000"/>
                </a:spcBef>
              </a:pPr>
              <a:r>
                <a:rPr lang="en-US" sz="1600"/>
                <a:t>Stanford</a:t>
              </a:r>
            </a:p>
          </p:txBody>
        </p:sp>
      </p:grpSp>
      <p:sp>
        <p:nvSpPr>
          <p:cNvPr id="4100" name="Slide Number Placeholder 37"/>
          <p:cNvSpPr>
            <a:spLocks noGrp="1"/>
          </p:cNvSpPr>
          <p:nvPr>
            <p:ph type="sldNum" sz="quarter" idx="12"/>
          </p:nvPr>
        </p:nvSpPr>
        <p:spPr>
          <a:noFill/>
        </p:spPr>
        <p:txBody>
          <a:bodyPr/>
          <a:lstStyle/>
          <a:p>
            <a:fld id="{8ED49CE8-F8D4-4723-A318-69B608AE4184}" type="slidenum">
              <a:rPr lang="en-US" smtClean="0"/>
              <a:pPr/>
              <a:t>4</a:t>
            </a:fld>
            <a:endParaRPr lang="en-US"/>
          </a:p>
        </p:txBody>
      </p:sp>
      <p:sp>
        <p:nvSpPr>
          <p:cNvPr id="39" name="TextBox 38"/>
          <p:cNvSpPr txBox="1"/>
          <p:nvPr/>
        </p:nvSpPr>
        <p:spPr>
          <a:xfrm>
            <a:off x="228600" y="5939135"/>
            <a:ext cx="4572000" cy="430887"/>
          </a:xfrm>
          <a:prstGeom prst="rect">
            <a:avLst/>
          </a:prstGeom>
          <a:noFill/>
        </p:spPr>
        <p:txBody>
          <a:bodyPr wrap="square" rtlCol="0">
            <a:spAutoFit/>
          </a:bodyPr>
          <a:lstStyle/>
          <a:p>
            <a:r>
              <a:rPr lang="en-US" sz="2200" dirty="0"/>
              <a:t>1883 – ‘Sun Time’ to ‘Standard Time’</a:t>
            </a:r>
          </a:p>
        </p:txBody>
      </p:sp>
      <p:sp>
        <p:nvSpPr>
          <p:cNvPr id="40" name="Text Box 5">
            <a:extLst>
              <a:ext uri="{FF2B5EF4-FFF2-40B4-BE49-F238E27FC236}">
                <a16:creationId xmlns:a16="http://schemas.microsoft.com/office/drawing/2014/main" id="{1A96E941-7FA9-B244-A117-6C4EA6D272F3}"/>
              </a:ext>
            </a:extLst>
          </p:cNvPr>
          <p:cNvSpPr txBox="1">
            <a:spLocks noChangeArrowheads="1"/>
          </p:cNvSpPr>
          <p:nvPr/>
        </p:nvSpPr>
        <p:spPr bwMode="auto">
          <a:xfrm>
            <a:off x="4419600" y="1143000"/>
            <a:ext cx="2362200" cy="457200"/>
          </a:xfrm>
          <a:prstGeom prst="rect">
            <a:avLst/>
          </a:prstGeom>
          <a:noFill/>
          <a:ln w="9525">
            <a:noFill/>
            <a:miter lim="800000"/>
            <a:headEnd/>
            <a:tailEnd/>
          </a:ln>
        </p:spPr>
        <p:txBody>
          <a:bodyPr>
            <a:spAutoFit/>
          </a:bodyPr>
          <a:lstStyle/>
          <a:p>
            <a:pPr>
              <a:spcBef>
                <a:spcPct val="50000"/>
              </a:spcBef>
            </a:pPr>
            <a:r>
              <a:rPr lang="en-US" dirty="0"/>
              <a:t>Peter Cooper</a:t>
            </a:r>
          </a:p>
        </p:txBody>
      </p:sp>
      <p:sp>
        <p:nvSpPr>
          <p:cNvPr id="41" name="Line 9">
            <a:extLst>
              <a:ext uri="{FF2B5EF4-FFF2-40B4-BE49-F238E27FC236}">
                <a16:creationId xmlns:a16="http://schemas.microsoft.com/office/drawing/2014/main" id="{8E299881-9C13-0B4D-8000-ED3DBC89D562}"/>
              </a:ext>
            </a:extLst>
          </p:cNvPr>
          <p:cNvSpPr>
            <a:spLocks noChangeShapeType="1"/>
          </p:cNvSpPr>
          <p:nvPr/>
        </p:nvSpPr>
        <p:spPr bwMode="auto">
          <a:xfrm>
            <a:off x="5486400" y="1600200"/>
            <a:ext cx="761991" cy="990600"/>
          </a:xfrm>
          <a:prstGeom prst="line">
            <a:avLst/>
          </a:prstGeom>
          <a:noFill/>
          <a:ln w="25400">
            <a:solidFill>
              <a:srgbClr val="00FF00"/>
            </a:solidFill>
            <a:round/>
            <a:headEnd/>
            <a:tailEnd type="triangle" w="lg" len="lg"/>
          </a:ln>
        </p:spPr>
        <p:txBody>
          <a:bodyPr/>
          <a:lstStyle/>
          <a:p>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7" descr="thirtyeight"/>
          <p:cNvPicPr>
            <a:picLocks noChangeAspect="1" noChangeArrowheads="1"/>
          </p:cNvPicPr>
          <p:nvPr/>
        </p:nvPicPr>
        <p:blipFill>
          <a:blip r:embed="rId2" cstate="print">
            <a:lum contrast="36000"/>
          </a:blip>
          <a:srcRect l="19986" t="15724" r="17111" b="11548"/>
          <a:stretch>
            <a:fillRect/>
          </a:stretch>
        </p:blipFill>
        <p:spPr bwMode="auto">
          <a:xfrm>
            <a:off x="152400" y="1524000"/>
            <a:ext cx="4191000" cy="3230563"/>
          </a:xfrm>
          <a:prstGeom prst="rect">
            <a:avLst/>
          </a:prstGeom>
          <a:noFill/>
          <a:ln w="9525">
            <a:noFill/>
            <a:miter lim="800000"/>
            <a:headEnd/>
            <a:tailEnd/>
          </a:ln>
        </p:spPr>
      </p:pic>
      <p:pic>
        <p:nvPicPr>
          <p:cNvPr id="39944" name="Picture 5" descr="thirtynine"/>
          <p:cNvPicPr>
            <a:picLocks noChangeAspect="1" noChangeArrowheads="1"/>
          </p:cNvPicPr>
          <p:nvPr/>
        </p:nvPicPr>
        <p:blipFill>
          <a:blip r:embed="rId3" cstate="print">
            <a:lum contrast="24000"/>
          </a:blip>
          <a:srcRect l="4688" t="18007" r="4688" b="4686"/>
          <a:stretch>
            <a:fillRect/>
          </a:stretch>
        </p:blipFill>
        <p:spPr bwMode="auto">
          <a:xfrm>
            <a:off x="4419600" y="2676525"/>
            <a:ext cx="4724400" cy="2689225"/>
          </a:xfrm>
          <a:prstGeom prst="rect">
            <a:avLst/>
          </a:prstGeom>
          <a:noFill/>
          <a:ln w="9525">
            <a:noFill/>
            <a:miter lim="800000"/>
            <a:headEnd/>
            <a:tailEnd/>
          </a:ln>
        </p:spPr>
      </p:pic>
      <p:sp>
        <p:nvSpPr>
          <p:cNvPr id="39945" name="Text Box 8"/>
          <p:cNvSpPr txBox="1">
            <a:spLocks noChangeArrowheads="1"/>
          </p:cNvSpPr>
          <p:nvPr/>
        </p:nvSpPr>
        <p:spPr bwMode="auto">
          <a:xfrm>
            <a:off x="7772400" y="5486400"/>
            <a:ext cx="1295400" cy="457200"/>
          </a:xfrm>
          <a:prstGeom prst="rect">
            <a:avLst/>
          </a:prstGeom>
          <a:noFill/>
          <a:ln w="9525">
            <a:noFill/>
            <a:miter lim="800000"/>
            <a:headEnd/>
            <a:tailEnd/>
          </a:ln>
        </p:spPr>
        <p:txBody>
          <a:bodyPr>
            <a:spAutoFit/>
          </a:bodyPr>
          <a:lstStyle/>
          <a:p>
            <a:pPr algn="r">
              <a:spcBef>
                <a:spcPct val="50000"/>
              </a:spcBef>
            </a:pPr>
            <a:r>
              <a:rPr lang="en-US"/>
              <a:t>Albany</a:t>
            </a:r>
          </a:p>
        </p:txBody>
      </p:sp>
      <p:sp>
        <p:nvSpPr>
          <p:cNvPr id="39946" name="Text Box 9"/>
          <p:cNvSpPr txBox="1">
            <a:spLocks noChangeArrowheads="1"/>
          </p:cNvSpPr>
          <p:nvPr/>
        </p:nvSpPr>
        <p:spPr bwMode="auto">
          <a:xfrm>
            <a:off x="4419600" y="1752600"/>
            <a:ext cx="1219200" cy="457200"/>
          </a:xfrm>
          <a:prstGeom prst="rect">
            <a:avLst/>
          </a:prstGeom>
          <a:noFill/>
          <a:ln w="9525">
            <a:noFill/>
            <a:miter lim="800000"/>
            <a:headEnd/>
            <a:tailEnd/>
          </a:ln>
        </p:spPr>
        <p:txBody>
          <a:bodyPr>
            <a:spAutoFit/>
          </a:bodyPr>
          <a:lstStyle/>
          <a:p>
            <a:pPr>
              <a:spcBef>
                <a:spcPct val="50000"/>
              </a:spcBef>
            </a:pPr>
            <a:r>
              <a:rPr lang="en-US"/>
              <a:t>Buffalo</a:t>
            </a:r>
          </a:p>
        </p:txBody>
      </p:sp>
      <p:sp>
        <p:nvSpPr>
          <p:cNvPr id="39947" name="Line 10"/>
          <p:cNvSpPr>
            <a:spLocks noChangeShapeType="1"/>
          </p:cNvSpPr>
          <p:nvPr/>
        </p:nvSpPr>
        <p:spPr bwMode="auto">
          <a:xfrm>
            <a:off x="4724400" y="2209800"/>
            <a:ext cx="0" cy="1600200"/>
          </a:xfrm>
          <a:prstGeom prst="line">
            <a:avLst/>
          </a:prstGeom>
          <a:noFill/>
          <a:ln w="25400">
            <a:solidFill>
              <a:srgbClr val="FF0000"/>
            </a:solidFill>
            <a:round/>
            <a:headEnd/>
            <a:tailEnd type="triangle" w="lg" len="lg"/>
          </a:ln>
        </p:spPr>
        <p:txBody>
          <a:bodyPr/>
          <a:lstStyle/>
          <a:p>
            <a:endParaRPr lang="en-US"/>
          </a:p>
        </p:txBody>
      </p:sp>
      <p:sp>
        <p:nvSpPr>
          <p:cNvPr id="39948" name="Line 11"/>
          <p:cNvSpPr>
            <a:spLocks noChangeShapeType="1"/>
          </p:cNvSpPr>
          <p:nvPr/>
        </p:nvSpPr>
        <p:spPr bwMode="auto">
          <a:xfrm flipV="1">
            <a:off x="8839200" y="4114800"/>
            <a:ext cx="0" cy="1447800"/>
          </a:xfrm>
          <a:prstGeom prst="line">
            <a:avLst/>
          </a:prstGeom>
          <a:noFill/>
          <a:ln w="25400">
            <a:solidFill>
              <a:srgbClr val="FF0000"/>
            </a:solidFill>
            <a:round/>
            <a:headEnd/>
            <a:tailEnd type="triangle" w="lg" len="lg"/>
          </a:ln>
        </p:spPr>
        <p:txBody>
          <a:bodyPr/>
          <a:lstStyle/>
          <a:p>
            <a:endParaRPr lang="en-US"/>
          </a:p>
        </p:txBody>
      </p:sp>
      <p:sp>
        <p:nvSpPr>
          <p:cNvPr id="39940" name="Line 13"/>
          <p:cNvSpPr>
            <a:spLocks noChangeShapeType="1"/>
          </p:cNvSpPr>
          <p:nvPr/>
        </p:nvSpPr>
        <p:spPr bwMode="auto">
          <a:xfrm>
            <a:off x="76200" y="2133600"/>
            <a:ext cx="4267200" cy="0"/>
          </a:xfrm>
          <a:prstGeom prst="line">
            <a:avLst/>
          </a:prstGeom>
          <a:noFill/>
          <a:ln w="38100">
            <a:solidFill>
              <a:schemeClr val="tx1"/>
            </a:solidFill>
            <a:round/>
            <a:headEnd/>
            <a:tailEnd/>
          </a:ln>
        </p:spPr>
        <p:txBody>
          <a:bodyPr/>
          <a:lstStyle/>
          <a:p>
            <a:endParaRPr lang="en-US"/>
          </a:p>
        </p:txBody>
      </p:sp>
      <p:sp>
        <p:nvSpPr>
          <p:cNvPr id="39941" name="Slide Number Placeholder 9"/>
          <p:cNvSpPr>
            <a:spLocks noGrp="1"/>
          </p:cNvSpPr>
          <p:nvPr>
            <p:ph type="sldNum" sz="quarter" idx="12"/>
          </p:nvPr>
        </p:nvSpPr>
        <p:spPr>
          <a:noFill/>
        </p:spPr>
        <p:txBody>
          <a:bodyPr/>
          <a:lstStyle/>
          <a:p>
            <a:fld id="{E79045BD-B5F4-4D16-B787-6198E9D16443}" type="slidenum">
              <a:rPr lang="en-US" smtClean="0"/>
              <a:pPr/>
              <a:t>40</a:t>
            </a:fld>
            <a:endParaRPr lang="en-US"/>
          </a:p>
        </p:txBody>
      </p:sp>
      <p:pic>
        <p:nvPicPr>
          <p:cNvPr id="39943" name="Picture 12" descr="dewitt_clinton"/>
          <p:cNvPicPr>
            <a:picLocks noChangeAspect="1" noChangeArrowheads="1"/>
          </p:cNvPicPr>
          <p:nvPr/>
        </p:nvPicPr>
        <p:blipFill>
          <a:blip r:embed="rId4" cstate="print"/>
          <a:srcRect l="30444" t="14706" r="21556" b="32353"/>
          <a:stretch>
            <a:fillRect/>
          </a:stretch>
        </p:blipFill>
        <p:spPr bwMode="auto">
          <a:xfrm>
            <a:off x="7181850" y="76200"/>
            <a:ext cx="1885950" cy="2514600"/>
          </a:xfrm>
          <a:prstGeom prst="rect">
            <a:avLst/>
          </a:prstGeom>
          <a:noFill/>
          <a:ln w="9525">
            <a:noFill/>
            <a:miter lim="800000"/>
            <a:headEnd/>
            <a:tailEnd/>
          </a:ln>
        </p:spPr>
      </p:pic>
      <p:sp>
        <p:nvSpPr>
          <p:cNvPr id="13" name="TextBox 10"/>
          <p:cNvSpPr txBox="1">
            <a:spLocks noChangeArrowheads="1"/>
          </p:cNvSpPr>
          <p:nvPr/>
        </p:nvSpPr>
        <p:spPr bwMode="auto">
          <a:xfrm>
            <a:off x="0" y="1501775"/>
            <a:ext cx="4443413" cy="523220"/>
          </a:xfrm>
          <a:prstGeom prst="rect">
            <a:avLst/>
          </a:prstGeom>
          <a:solidFill>
            <a:schemeClr val="bg1"/>
          </a:solidFill>
          <a:ln w="9525">
            <a:noFill/>
            <a:miter lim="800000"/>
            <a:headEnd/>
            <a:tailEnd/>
          </a:ln>
        </p:spPr>
        <p:txBody>
          <a:bodyPr>
            <a:spAutoFit/>
          </a:bodyPr>
          <a:lstStyle/>
          <a:p>
            <a:r>
              <a:rPr lang="en-US" sz="2800" dirty="0"/>
              <a:t>  Connecting Port to Industry</a:t>
            </a:r>
          </a:p>
        </p:txBody>
      </p:sp>
      <p:sp>
        <p:nvSpPr>
          <p:cNvPr id="12" name="TextBox 11"/>
          <p:cNvSpPr txBox="1"/>
          <p:nvPr/>
        </p:nvSpPr>
        <p:spPr>
          <a:xfrm>
            <a:off x="304800" y="4953000"/>
            <a:ext cx="4495800" cy="1323439"/>
          </a:xfrm>
          <a:prstGeom prst="rect">
            <a:avLst/>
          </a:prstGeom>
          <a:noFill/>
        </p:spPr>
        <p:txBody>
          <a:bodyPr wrap="square" rtlCol="0">
            <a:spAutoFit/>
          </a:bodyPr>
          <a:lstStyle/>
          <a:p>
            <a:r>
              <a:rPr lang="en-US" sz="2000" dirty="0" smtClean="0"/>
              <a:t>Montreal – 1836</a:t>
            </a:r>
          </a:p>
          <a:p>
            <a:r>
              <a:rPr lang="en-US" sz="2000" dirty="0"/>
              <a:t> </a:t>
            </a:r>
            <a:r>
              <a:rPr lang="en-US" sz="2000" dirty="0" smtClean="0"/>
              <a:t>       Railroad to Lake Champlain</a:t>
            </a:r>
          </a:p>
          <a:p>
            <a:r>
              <a:rPr lang="en-US" sz="2000" dirty="0"/>
              <a:t> </a:t>
            </a:r>
            <a:r>
              <a:rPr lang="en-US" sz="2000" dirty="0" smtClean="0"/>
              <a:t>       (Wood rails – John Molson)</a:t>
            </a:r>
          </a:p>
          <a:p>
            <a:r>
              <a:rPr lang="en-US" sz="2000" dirty="0" smtClean="0"/>
              <a:t>        (Buys Stephenson Loco)</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8" descr="thirtyeight"/>
          <p:cNvPicPr>
            <a:picLocks noChangeAspect="1" noChangeArrowheads="1"/>
          </p:cNvPicPr>
          <p:nvPr/>
        </p:nvPicPr>
        <p:blipFill>
          <a:blip r:embed="rId2" cstate="print">
            <a:lum contrast="36000"/>
          </a:blip>
          <a:srcRect l="19986" t="15724" r="17111" b="11548"/>
          <a:stretch>
            <a:fillRect/>
          </a:stretch>
        </p:blipFill>
        <p:spPr bwMode="auto">
          <a:xfrm>
            <a:off x="152400" y="1524000"/>
            <a:ext cx="4191000" cy="3230563"/>
          </a:xfrm>
          <a:prstGeom prst="rect">
            <a:avLst/>
          </a:prstGeom>
          <a:noFill/>
          <a:ln w="9525">
            <a:noFill/>
            <a:miter lim="800000"/>
            <a:headEnd/>
            <a:tailEnd/>
          </a:ln>
        </p:spPr>
      </p:pic>
      <p:pic>
        <p:nvPicPr>
          <p:cNvPr id="40964" name="Picture 12" descr="dewitt_clinton"/>
          <p:cNvPicPr>
            <a:picLocks noChangeAspect="1" noChangeArrowheads="1"/>
          </p:cNvPicPr>
          <p:nvPr/>
        </p:nvPicPr>
        <p:blipFill>
          <a:blip r:embed="rId3" cstate="print"/>
          <a:srcRect l="30444" t="14706" r="21556" b="32353"/>
          <a:stretch>
            <a:fillRect/>
          </a:stretch>
        </p:blipFill>
        <p:spPr bwMode="auto">
          <a:xfrm>
            <a:off x="7181850" y="76200"/>
            <a:ext cx="1885950" cy="2514600"/>
          </a:xfrm>
          <a:prstGeom prst="rect">
            <a:avLst/>
          </a:prstGeom>
          <a:noFill/>
          <a:ln w="9525">
            <a:noFill/>
            <a:miter lim="800000"/>
            <a:headEnd/>
            <a:tailEnd/>
          </a:ln>
        </p:spPr>
      </p:pic>
      <p:pic>
        <p:nvPicPr>
          <p:cNvPr id="2" name="Picture 1"/>
          <p:cNvPicPr>
            <a:picLocks noChangeAspect="1"/>
          </p:cNvPicPr>
          <p:nvPr/>
        </p:nvPicPr>
        <p:blipFill rotWithShape="1">
          <a:blip r:embed="rId4"/>
          <a:srcRect t="-1" b="4348"/>
          <a:stretch/>
        </p:blipFill>
        <p:spPr>
          <a:xfrm>
            <a:off x="4267200" y="2819400"/>
            <a:ext cx="4876800" cy="1676400"/>
          </a:xfrm>
          <a:prstGeom prst="rect">
            <a:avLst/>
          </a:prstGeom>
        </p:spPr>
      </p:pic>
      <p:sp>
        <p:nvSpPr>
          <p:cNvPr id="40965" name="Text Box 13"/>
          <p:cNvSpPr txBox="1">
            <a:spLocks noChangeArrowheads="1"/>
          </p:cNvSpPr>
          <p:nvPr/>
        </p:nvSpPr>
        <p:spPr bwMode="auto">
          <a:xfrm>
            <a:off x="5334000" y="4572000"/>
            <a:ext cx="2667000" cy="457200"/>
          </a:xfrm>
          <a:prstGeom prst="rect">
            <a:avLst/>
          </a:prstGeom>
          <a:noFill/>
          <a:ln w="9525">
            <a:noFill/>
            <a:miter lim="800000"/>
            <a:headEnd/>
            <a:tailEnd/>
          </a:ln>
        </p:spPr>
        <p:txBody>
          <a:bodyPr>
            <a:spAutoFit/>
          </a:bodyPr>
          <a:lstStyle/>
          <a:p>
            <a:pPr>
              <a:spcBef>
                <a:spcPct val="50000"/>
              </a:spcBef>
            </a:pPr>
            <a:r>
              <a:rPr lang="en-US"/>
              <a:t>The Dewitt Clinton</a:t>
            </a:r>
          </a:p>
        </p:txBody>
      </p:sp>
      <p:sp>
        <p:nvSpPr>
          <p:cNvPr id="40966" name="Line 14"/>
          <p:cNvSpPr>
            <a:spLocks noChangeShapeType="1"/>
          </p:cNvSpPr>
          <p:nvPr/>
        </p:nvSpPr>
        <p:spPr bwMode="auto">
          <a:xfrm>
            <a:off x="76200" y="2133600"/>
            <a:ext cx="4267200" cy="0"/>
          </a:xfrm>
          <a:prstGeom prst="line">
            <a:avLst/>
          </a:prstGeom>
          <a:noFill/>
          <a:ln w="38100">
            <a:solidFill>
              <a:schemeClr val="tx1"/>
            </a:solidFill>
            <a:round/>
            <a:headEnd/>
            <a:tailEnd/>
          </a:ln>
        </p:spPr>
        <p:txBody>
          <a:bodyPr/>
          <a:lstStyle/>
          <a:p>
            <a:endParaRPr lang="en-US"/>
          </a:p>
        </p:txBody>
      </p:sp>
      <p:sp>
        <p:nvSpPr>
          <p:cNvPr id="40967" name="Slide Number Placeholder 6"/>
          <p:cNvSpPr>
            <a:spLocks noGrp="1"/>
          </p:cNvSpPr>
          <p:nvPr>
            <p:ph type="sldNum" sz="quarter" idx="12"/>
          </p:nvPr>
        </p:nvSpPr>
        <p:spPr>
          <a:noFill/>
        </p:spPr>
        <p:txBody>
          <a:bodyPr/>
          <a:lstStyle/>
          <a:p>
            <a:fld id="{236C4575-5876-4217-B300-FBC5547C766F}" type="slidenum">
              <a:rPr lang="en-US" smtClean="0"/>
              <a:pPr/>
              <a:t>41</a:t>
            </a:fld>
            <a:endParaRPr lang="en-US"/>
          </a:p>
        </p:txBody>
      </p:sp>
      <p:sp>
        <p:nvSpPr>
          <p:cNvPr id="9" name="TextBox 10"/>
          <p:cNvSpPr txBox="1">
            <a:spLocks noChangeArrowheads="1"/>
          </p:cNvSpPr>
          <p:nvPr/>
        </p:nvSpPr>
        <p:spPr bwMode="auto">
          <a:xfrm>
            <a:off x="0" y="1501775"/>
            <a:ext cx="4443413" cy="523220"/>
          </a:xfrm>
          <a:prstGeom prst="rect">
            <a:avLst/>
          </a:prstGeom>
          <a:solidFill>
            <a:schemeClr val="bg1"/>
          </a:solidFill>
          <a:ln w="9525">
            <a:noFill/>
            <a:miter lim="800000"/>
            <a:headEnd/>
            <a:tailEnd/>
          </a:ln>
        </p:spPr>
        <p:txBody>
          <a:bodyPr>
            <a:spAutoFit/>
          </a:bodyPr>
          <a:lstStyle/>
          <a:p>
            <a:r>
              <a:rPr lang="en-US" sz="2800" dirty="0"/>
              <a:t>  Connecting Port to Industry</a:t>
            </a:r>
          </a:p>
        </p:txBody>
      </p:sp>
      <p:sp>
        <p:nvSpPr>
          <p:cNvPr id="11" name="TextBox 10"/>
          <p:cNvSpPr txBox="1"/>
          <p:nvPr/>
        </p:nvSpPr>
        <p:spPr>
          <a:xfrm>
            <a:off x="304800" y="4953000"/>
            <a:ext cx="4495800" cy="1323439"/>
          </a:xfrm>
          <a:prstGeom prst="rect">
            <a:avLst/>
          </a:prstGeom>
          <a:noFill/>
        </p:spPr>
        <p:txBody>
          <a:bodyPr wrap="square" rtlCol="0">
            <a:spAutoFit/>
          </a:bodyPr>
          <a:lstStyle/>
          <a:p>
            <a:r>
              <a:rPr lang="en-US" sz="2000" dirty="0" smtClean="0"/>
              <a:t>Montreal – 1836</a:t>
            </a:r>
          </a:p>
          <a:p>
            <a:r>
              <a:rPr lang="en-US" sz="2000" dirty="0"/>
              <a:t> </a:t>
            </a:r>
            <a:r>
              <a:rPr lang="en-US" sz="2000" dirty="0" smtClean="0"/>
              <a:t>       Railroad to Lake Champlain</a:t>
            </a:r>
          </a:p>
          <a:p>
            <a:r>
              <a:rPr lang="en-US" sz="2000" dirty="0"/>
              <a:t> </a:t>
            </a:r>
            <a:r>
              <a:rPr lang="en-US" sz="2000" dirty="0" smtClean="0"/>
              <a:t>       (Wood rails – John Molson)</a:t>
            </a:r>
          </a:p>
          <a:p>
            <a:r>
              <a:rPr lang="en-US" sz="2000" dirty="0" smtClean="0"/>
              <a:t>        (Buys Stephenson Loco)</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6" descr="fortytwo"/>
          <p:cNvPicPr>
            <a:picLocks noChangeAspect="1" noChangeArrowheads="1"/>
          </p:cNvPicPr>
          <p:nvPr/>
        </p:nvPicPr>
        <p:blipFill>
          <a:blip r:embed="rId2" cstate="print"/>
          <a:srcRect/>
          <a:stretch>
            <a:fillRect/>
          </a:stretch>
        </p:blipFill>
        <p:spPr bwMode="auto">
          <a:xfrm>
            <a:off x="228600" y="1876424"/>
            <a:ext cx="4038600" cy="2692400"/>
          </a:xfrm>
          <a:prstGeom prst="rect">
            <a:avLst/>
          </a:prstGeom>
          <a:noFill/>
          <a:ln w="9525">
            <a:noFill/>
            <a:miter lim="800000"/>
            <a:headEnd/>
            <a:tailEnd/>
          </a:ln>
        </p:spPr>
      </p:pic>
      <p:sp>
        <p:nvSpPr>
          <p:cNvPr id="41988" name="Text Box 10"/>
          <p:cNvSpPr txBox="1">
            <a:spLocks noChangeArrowheads="1"/>
          </p:cNvSpPr>
          <p:nvPr/>
        </p:nvSpPr>
        <p:spPr bwMode="auto">
          <a:xfrm>
            <a:off x="5334000" y="4572000"/>
            <a:ext cx="2667000" cy="457200"/>
          </a:xfrm>
          <a:prstGeom prst="rect">
            <a:avLst/>
          </a:prstGeom>
          <a:noFill/>
          <a:ln w="9525">
            <a:noFill/>
            <a:miter lim="800000"/>
            <a:headEnd/>
            <a:tailEnd/>
          </a:ln>
        </p:spPr>
        <p:txBody>
          <a:bodyPr>
            <a:spAutoFit/>
          </a:bodyPr>
          <a:lstStyle/>
          <a:p>
            <a:pPr>
              <a:spcBef>
                <a:spcPct val="50000"/>
              </a:spcBef>
            </a:pPr>
            <a:r>
              <a:rPr lang="en-US"/>
              <a:t>The Dewitt Clinton</a:t>
            </a:r>
          </a:p>
        </p:txBody>
      </p:sp>
      <p:sp>
        <p:nvSpPr>
          <p:cNvPr id="41989" name="Text Box 11"/>
          <p:cNvSpPr txBox="1">
            <a:spLocks noChangeArrowheads="1"/>
          </p:cNvSpPr>
          <p:nvPr/>
        </p:nvSpPr>
        <p:spPr bwMode="auto">
          <a:xfrm>
            <a:off x="1371600" y="4572000"/>
            <a:ext cx="2667000" cy="457200"/>
          </a:xfrm>
          <a:prstGeom prst="rect">
            <a:avLst/>
          </a:prstGeom>
          <a:noFill/>
          <a:ln w="9525">
            <a:noFill/>
            <a:miter lim="800000"/>
            <a:headEnd/>
            <a:tailEnd/>
          </a:ln>
        </p:spPr>
        <p:txBody>
          <a:bodyPr>
            <a:spAutoFit/>
          </a:bodyPr>
          <a:lstStyle/>
          <a:p>
            <a:pPr>
              <a:spcBef>
                <a:spcPct val="50000"/>
              </a:spcBef>
            </a:pPr>
            <a:r>
              <a:rPr lang="en-US"/>
              <a:t>The Lancaster</a:t>
            </a:r>
          </a:p>
        </p:txBody>
      </p:sp>
      <p:sp>
        <p:nvSpPr>
          <p:cNvPr id="41990" name="Slide Number Placeholder 5"/>
          <p:cNvSpPr>
            <a:spLocks noGrp="1"/>
          </p:cNvSpPr>
          <p:nvPr>
            <p:ph type="sldNum" sz="quarter" idx="12"/>
          </p:nvPr>
        </p:nvSpPr>
        <p:spPr>
          <a:noFill/>
        </p:spPr>
        <p:txBody>
          <a:bodyPr/>
          <a:lstStyle/>
          <a:p>
            <a:fld id="{1D7F017E-2BC2-4A9D-BDF0-8C50B7382D5D}" type="slidenum">
              <a:rPr lang="en-US" smtClean="0"/>
              <a:pPr/>
              <a:t>42</a:t>
            </a:fld>
            <a:endParaRPr lang="en-US"/>
          </a:p>
        </p:txBody>
      </p:sp>
      <p:pic>
        <p:nvPicPr>
          <p:cNvPr id="8" name="Picture 7"/>
          <p:cNvPicPr>
            <a:picLocks noChangeAspect="1"/>
          </p:cNvPicPr>
          <p:nvPr/>
        </p:nvPicPr>
        <p:blipFill rotWithShape="1">
          <a:blip r:embed="rId3"/>
          <a:srcRect t="-1" b="4348"/>
          <a:stretch/>
        </p:blipFill>
        <p:spPr>
          <a:xfrm>
            <a:off x="4267200" y="2819400"/>
            <a:ext cx="4876800" cy="1676400"/>
          </a:xfrm>
          <a:prstGeom prst="rect">
            <a:avLst/>
          </a:prstGeom>
        </p:spPr>
      </p:pic>
      <p:pic>
        <p:nvPicPr>
          <p:cNvPr id="2" name="Picture 12" descr="dewitt_clinton">
            <a:extLst>
              <a:ext uri="{FF2B5EF4-FFF2-40B4-BE49-F238E27FC236}">
                <a16:creationId xmlns:a16="http://schemas.microsoft.com/office/drawing/2014/main" id="{D83EA3AF-1980-E352-A425-03D722EECDC7}"/>
              </a:ext>
            </a:extLst>
          </p:cNvPr>
          <p:cNvPicPr>
            <a:picLocks noChangeAspect="1" noChangeArrowheads="1"/>
          </p:cNvPicPr>
          <p:nvPr/>
        </p:nvPicPr>
        <p:blipFill>
          <a:blip r:embed="rId4" cstate="print"/>
          <a:srcRect l="30444" t="14706" r="21556" b="32353"/>
          <a:stretch>
            <a:fillRect/>
          </a:stretch>
        </p:blipFill>
        <p:spPr bwMode="auto">
          <a:xfrm>
            <a:off x="7181850" y="76200"/>
            <a:ext cx="1885950"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6"/>
          <p:cNvSpPr txBox="1">
            <a:spLocks noChangeArrowheads="1"/>
          </p:cNvSpPr>
          <p:nvPr/>
        </p:nvSpPr>
        <p:spPr bwMode="auto">
          <a:xfrm>
            <a:off x="5410200" y="5257800"/>
            <a:ext cx="3276600" cy="457200"/>
          </a:xfrm>
          <a:prstGeom prst="rect">
            <a:avLst/>
          </a:prstGeom>
          <a:noFill/>
          <a:ln w="9525">
            <a:noFill/>
            <a:miter lim="800000"/>
            <a:headEnd/>
            <a:tailEnd/>
          </a:ln>
        </p:spPr>
        <p:txBody>
          <a:bodyPr>
            <a:spAutoFit/>
          </a:bodyPr>
          <a:lstStyle/>
          <a:p>
            <a:pPr>
              <a:spcBef>
                <a:spcPct val="50000"/>
              </a:spcBef>
            </a:pPr>
            <a:r>
              <a:rPr lang="en-US"/>
              <a:t>British-style locomotive</a:t>
            </a:r>
          </a:p>
        </p:txBody>
      </p:sp>
      <p:grpSp>
        <p:nvGrpSpPr>
          <p:cNvPr id="43011" name="Group 11"/>
          <p:cNvGrpSpPr>
            <a:grpSpLocks/>
          </p:cNvGrpSpPr>
          <p:nvPr/>
        </p:nvGrpSpPr>
        <p:grpSpPr bwMode="auto">
          <a:xfrm>
            <a:off x="228600" y="1876426"/>
            <a:ext cx="4038600" cy="3838576"/>
            <a:chOff x="144" y="1182"/>
            <a:chExt cx="2544" cy="2418"/>
          </a:xfrm>
        </p:grpSpPr>
        <p:pic>
          <p:nvPicPr>
            <p:cNvPr id="43017" name="Picture 5" descr="fortytwo"/>
            <p:cNvPicPr>
              <a:picLocks noChangeAspect="1" noChangeArrowheads="1"/>
            </p:cNvPicPr>
            <p:nvPr/>
          </p:nvPicPr>
          <p:blipFill>
            <a:blip r:embed="rId2" cstate="print"/>
            <a:srcRect/>
            <a:stretch>
              <a:fillRect/>
            </a:stretch>
          </p:blipFill>
          <p:spPr bwMode="auto">
            <a:xfrm>
              <a:off x="144" y="1182"/>
              <a:ext cx="2544" cy="1696"/>
            </a:xfrm>
            <a:prstGeom prst="rect">
              <a:avLst/>
            </a:prstGeom>
            <a:noFill/>
            <a:ln w="9525">
              <a:noFill/>
              <a:miter lim="800000"/>
              <a:headEnd/>
              <a:tailEnd/>
            </a:ln>
          </p:spPr>
        </p:pic>
        <p:sp>
          <p:nvSpPr>
            <p:cNvPr id="43018" name="Text Box 7"/>
            <p:cNvSpPr txBox="1">
              <a:spLocks noChangeArrowheads="1"/>
            </p:cNvSpPr>
            <p:nvPr/>
          </p:nvSpPr>
          <p:spPr bwMode="auto">
            <a:xfrm>
              <a:off x="384" y="3312"/>
              <a:ext cx="2304" cy="288"/>
            </a:xfrm>
            <a:prstGeom prst="rect">
              <a:avLst/>
            </a:prstGeom>
            <a:noFill/>
            <a:ln w="9525">
              <a:noFill/>
              <a:miter lim="800000"/>
              <a:headEnd/>
              <a:tailEnd/>
            </a:ln>
          </p:spPr>
          <p:txBody>
            <a:bodyPr>
              <a:spAutoFit/>
            </a:bodyPr>
            <a:lstStyle/>
            <a:p>
              <a:pPr>
                <a:spcBef>
                  <a:spcPct val="50000"/>
                </a:spcBef>
              </a:pPr>
              <a:r>
                <a:rPr lang="en-US"/>
                <a:t>American-style locomotive</a:t>
              </a:r>
            </a:p>
          </p:txBody>
        </p:sp>
        <p:sp>
          <p:nvSpPr>
            <p:cNvPr id="43019" name="Text Box 8"/>
            <p:cNvSpPr txBox="1">
              <a:spLocks noChangeArrowheads="1"/>
            </p:cNvSpPr>
            <p:nvPr/>
          </p:nvSpPr>
          <p:spPr bwMode="auto">
            <a:xfrm>
              <a:off x="816" y="3030"/>
              <a:ext cx="1296" cy="250"/>
            </a:xfrm>
            <a:prstGeom prst="rect">
              <a:avLst/>
            </a:prstGeom>
            <a:noFill/>
            <a:ln w="9525">
              <a:noFill/>
              <a:miter lim="800000"/>
              <a:headEnd/>
              <a:tailEnd/>
            </a:ln>
          </p:spPr>
          <p:txBody>
            <a:bodyPr>
              <a:spAutoFit/>
            </a:bodyPr>
            <a:lstStyle/>
            <a:p>
              <a:pPr>
                <a:spcBef>
                  <a:spcPct val="50000"/>
                </a:spcBef>
              </a:pPr>
              <a:r>
                <a:rPr lang="en-US" sz="2000"/>
                <a:t>Swivel truck</a:t>
              </a:r>
            </a:p>
          </p:txBody>
        </p:sp>
        <p:sp>
          <p:nvSpPr>
            <p:cNvPr id="43020" name="Line 9"/>
            <p:cNvSpPr>
              <a:spLocks noChangeShapeType="1"/>
            </p:cNvSpPr>
            <p:nvPr/>
          </p:nvSpPr>
          <p:spPr bwMode="auto">
            <a:xfrm flipV="1">
              <a:off x="1880" y="2688"/>
              <a:ext cx="0" cy="480"/>
            </a:xfrm>
            <a:prstGeom prst="line">
              <a:avLst/>
            </a:prstGeom>
            <a:noFill/>
            <a:ln w="9525">
              <a:solidFill>
                <a:srgbClr val="FF0000"/>
              </a:solidFill>
              <a:round/>
              <a:headEnd/>
              <a:tailEnd type="triangle" w="lg" len="lg"/>
            </a:ln>
          </p:spPr>
          <p:txBody>
            <a:bodyPr/>
            <a:lstStyle/>
            <a:p>
              <a:endParaRPr lang="en-US"/>
            </a:p>
          </p:txBody>
        </p:sp>
        <p:sp>
          <p:nvSpPr>
            <p:cNvPr id="43021" name="Line 10"/>
            <p:cNvSpPr>
              <a:spLocks noChangeShapeType="1"/>
            </p:cNvSpPr>
            <p:nvPr/>
          </p:nvSpPr>
          <p:spPr bwMode="auto">
            <a:xfrm>
              <a:off x="1736" y="3168"/>
              <a:ext cx="144" cy="0"/>
            </a:xfrm>
            <a:prstGeom prst="line">
              <a:avLst/>
            </a:prstGeom>
            <a:noFill/>
            <a:ln w="9525">
              <a:solidFill>
                <a:srgbClr val="FF0000"/>
              </a:solidFill>
              <a:round/>
              <a:headEnd/>
              <a:tailEnd/>
            </a:ln>
          </p:spPr>
          <p:txBody>
            <a:bodyPr/>
            <a:lstStyle/>
            <a:p>
              <a:endParaRPr lang="en-US"/>
            </a:p>
          </p:txBody>
        </p:sp>
      </p:grpSp>
      <p:sp>
        <p:nvSpPr>
          <p:cNvPr id="43013" name="Text Box 13"/>
          <p:cNvSpPr txBox="1">
            <a:spLocks noChangeArrowheads="1"/>
          </p:cNvSpPr>
          <p:nvPr/>
        </p:nvSpPr>
        <p:spPr bwMode="auto">
          <a:xfrm>
            <a:off x="6477000" y="4800600"/>
            <a:ext cx="1752600" cy="396875"/>
          </a:xfrm>
          <a:prstGeom prst="rect">
            <a:avLst/>
          </a:prstGeom>
          <a:noFill/>
          <a:ln w="9525">
            <a:noFill/>
            <a:miter lim="800000"/>
            <a:headEnd/>
            <a:tailEnd/>
          </a:ln>
        </p:spPr>
        <p:txBody>
          <a:bodyPr>
            <a:spAutoFit/>
          </a:bodyPr>
          <a:lstStyle/>
          <a:p>
            <a:pPr>
              <a:spcBef>
                <a:spcPct val="50000"/>
              </a:spcBef>
            </a:pPr>
            <a:r>
              <a:rPr lang="en-US" sz="2000"/>
              <a:t>Inline design</a:t>
            </a:r>
          </a:p>
        </p:txBody>
      </p:sp>
      <p:sp>
        <p:nvSpPr>
          <p:cNvPr id="43014" name="Line 14"/>
          <p:cNvSpPr>
            <a:spLocks noChangeShapeType="1"/>
          </p:cNvSpPr>
          <p:nvPr/>
        </p:nvSpPr>
        <p:spPr bwMode="auto">
          <a:xfrm flipV="1">
            <a:off x="8153400" y="4648200"/>
            <a:ext cx="0" cy="381000"/>
          </a:xfrm>
          <a:prstGeom prst="line">
            <a:avLst/>
          </a:prstGeom>
          <a:noFill/>
          <a:ln w="9525">
            <a:solidFill>
              <a:srgbClr val="FF0000"/>
            </a:solidFill>
            <a:round/>
            <a:headEnd/>
            <a:tailEnd type="triangle" w="lg" len="lg"/>
          </a:ln>
        </p:spPr>
        <p:txBody>
          <a:bodyPr/>
          <a:lstStyle/>
          <a:p>
            <a:endParaRPr lang="en-US"/>
          </a:p>
        </p:txBody>
      </p:sp>
      <p:sp>
        <p:nvSpPr>
          <p:cNvPr id="43015" name="Line 15"/>
          <p:cNvSpPr>
            <a:spLocks noChangeShapeType="1"/>
          </p:cNvSpPr>
          <p:nvPr/>
        </p:nvSpPr>
        <p:spPr bwMode="auto">
          <a:xfrm flipH="1">
            <a:off x="8001000" y="5029200"/>
            <a:ext cx="152400" cy="0"/>
          </a:xfrm>
          <a:prstGeom prst="line">
            <a:avLst/>
          </a:prstGeom>
          <a:noFill/>
          <a:ln w="9525">
            <a:solidFill>
              <a:srgbClr val="FF0000"/>
            </a:solidFill>
            <a:round/>
            <a:headEnd/>
            <a:tailEnd/>
          </a:ln>
        </p:spPr>
        <p:txBody>
          <a:bodyPr/>
          <a:lstStyle/>
          <a:p>
            <a:endParaRPr lang="en-US"/>
          </a:p>
        </p:txBody>
      </p:sp>
      <p:sp>
        <p:nvSpPr>
          <p:cNvPr id="43016" name="Slide Number Placeholder 12"/>
          <p:cNvSpPr>
            <a:spLocks noGrp="1"/>
          </p:cNvSpPr>
          <p:nvPr>
            <p:ph type="sldNum" sz="quarter" idx="12"/>
          </p:nvPr>
        </p:nvSpPr>
        <p:spPr>
          <a:noFill/>
        </p:spPr>
        <p:txBody>
          <a:bodyPr/>
          <a:lstStyle/>
          <a:p>
            <a:fld id="{83940044-75BB-4458-905D-337A1FCB87C8}" type="slidenum">
              <a:rPr lang="en-US" smtClean="0"/>
              <a:pPr/>
              <a:t>43</a:t>
            </a:fld>
            <a:endParaRPr lang="en-US"/>
          </a:p>
        </p:txBody>
      </p:sp>
      <p:pic>
        <p:nvPicPr>
          <p:cNvPr id="15" name="Picture 14"/>
          <p:cNvPicPr>
            <a:picLocks noChangeAspect="1"/>
          </p:cNvPicPr>
          <p:nvPr/>
        </p:nvPicPr>
        <p:blipFill rotWithShape="1">
          <a:blip r:embed="rId3"/>
          <a:srcRect t="-1" b="4348"/>
          <a:stretch/>
        </p:blipFill>
        <p:spPr>
          <a:xfrm>
            <a:off x="4267200" y="2819400"/>
            <a:ext cx="4876800" cy="1676400"/>
          </a:xfrm>
          <a:prstGeom prst="rect">
            <a:avLst/>
          </a:prstGeom>
        </p:spPr>
      </p:pic>
      <p:pic>
        <p:nvPicPr>
          <p:cNvPr id="2" name="Picture 12" descr="dewitt_clinton">
            <a:extLst>
              <a:ext uri="{FF2B5EF4-FFF2-40B4-BE49-F238E27FC236}">
                <a16:creationId xmlns:a16="http://schemas.microsoft.com/office/drawing/2014/main" id="{32259C5F-58EA-EB4C-DE6F-74AC24A7B670}"/>
              </a:ext>
            </a:extLst>
          </p:cNvPr>
          <p:cNvPicPr>
            <a:picLocks noChangeAspect="1" noChangeArrowheads="1"/>
          </p:cNvPicPr>
          <p:nvPr/>
        </p:nvPicPr>
        <p:blipFill>
          <a:blip r:embed="rId4" cstate="print"/>
          <a:srcRect l="30444" t="14706" r="21556" b="32353"/>
          <a:stretch>
            <a:fillRect/>
          </a:stretch>
        </p:blipFill>
        <p:spPr bwMode="auto">
          <a:xfrm>
            <a:off x="7181850" y="76200"/>
            <a:ext cx="1885950"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8"/>
          <p:cNvGrpSpPr>
            <a:grpSpLocks/>
          </p:cNvGrpSpPr>
          <p:nvPr/>
        </p:nvGrpSpPr>
        <p:grpSpPr bwMode="auto">
          <a:xfrm>
            <a:off x="4876800" y="1554163"/>
            <a:ext cx="3657600" cy="3856037"/>
            <a:chOff x="2496" y="163"/>
            <a:chExt cx="2304" cy="2429"/>
          </a:xfrm>
        </p:grpSpPr>
        <p:sp>
          <p:nvSpPr>
            <p:cNvPr id="44042" name="Text Box 9"/>
            <p:cNvSpPr txBox="1">
              <a:spLocks noChangeArrowheads="1"/>
            </p:cNvSpPr>
            <p:nvPr/>
          </p:nvSpPr>
          <p:spPr bwMode="auto">
            <a:xfrm>
              <a:off x="2544" y="163"/>
              <a:ext cx="2064" cy="365"/>
            </a:xfrm>
            <a:prstGeom prst="rect">
              <a:avLst/>
            </a:prstGeom>
            <a:noFill/>
            <a:ln w="9525">
              <a:noFill/>
              <a:miter lim="800000"/>
              <a:headEnd/>
              <a:tailEnd/>
            </a:ln>
          </p:spPr>
          <p:txBody>
            <a:bodyPr>
              <a:spAutoFit/>
            </a:bodyPr>
            <a:lstStyle/>
            <a:p>
              <a:pPr>
                <a:spcBef>
                  <a:spcPct val="50000"/>
                </a:spcBef>
              </a:pPr>
              <a:r>
                <a:rPr lang="en-US" sz="3200"/>
                <a:t>J. Edgar Thomson</a:t>
              </a:r>
            </a:p>
          </p:txBody>
        </p:sp>
        <p:sp>
          <p:nvSpPr>
            <p:cNvPr id="44043" name="Text Box 10"/>
            <p:cNvSpPr txBox="1">
              <a:spLocks noChangeArrowheads="1"/>
            </p:cNvSpPr>
            <p:nvPr/>
          </p:nvSpPr>
          <p:spPr bwMode="auto">
            <a:xfrm>
              <a:off x="2496" y="720"/>
              <a:ext cx="2304" cy="1668"/>
            </a:xfrm>
            <a:prstGeom prst="rect">
              <a:avLst/>
            </a:prstGeom>
            <a:noFill/>
            <a:ln w="9525">
              <a:noFill/>
              <a:miter lim="800000"/>
              <a:headEnd/>
              <a:tailEnd/>
            </a:ln>
          </p:spPr>
          <p:txBody>
            <a:bodyPr>
              <a:spAutoFit/>
            </a:bodyPr>
            <a:lstStyle/>
            <a:p>
              <a:pPr marL="457200" indent="-457200">
                <a:spcBef>
                  <a:spcPct val="50000"/>
                </a:spcBef>
                <a:buFontTx/>
                <a:buAutoNum type="arabicPlain" startAt="1834"/>
              </a:pPr>
              <a:r>
                <a:rPr lang="en-US"/>
                <a:t>    Georgia RR</a:t>
              </a:r>
            </a:p>
            <a:p>
              <a:pPr marL="457200" indent="-457200">
                <a:spcBef>
                  <a:spcPct val="50000"/>
                </a:spcBef>
              </a:pPr>
              <a:endParaRPr lang="en-US"/>
            </a:p>
            <a:p>
              <a:pPr marL="457200" indent="-457200">
                <a:spcBef>
                  <a:spcPct val="50000"/>
                </a:spcBef>
                <a:buFontTx/>
                <a:buAutoNum type="arabicPlain" startAt="1848"/>
              </a:pPr>
              <a:r>
                <a:rPr lang="en-US"/>
                <a:t>    Pennsylvania RR</a:t>
              </a:r>
            </a:p>
            <a:p>
              <a:pPr marL="457200" indent="-457200">
                <a:spcBef>
                  <a:spcPct val="50000"/>
                </a:spcBef>
              </a:pPr>
              <a:endParaRPr lang="en-US"/>
            </a:p>
            <a:p>
              <a:pPr marL="457200" indent="-457200">
                <a:spcBef>
                  <a:spcPct val="50000"/>
                </a:spcBef>
              </a:pPr>
              <a:r>
                <a:rPr lang="en-US"/>
                <a:t>1852	Pennsylvania RR</a:t>
              </a:r>
            </a:p>
          </p:txBody>
        </p:sp>
        <p:sp>
          <p:nvSpPr>
            <p:cNvPr id="44044" name="Text Box 11"/>
            <p:cNvSpPr txBox="1">
              <a:spLocks noChangeArrowheads="1"/>
            </p:cNvSpPr>
            <p:nvPr/>
          </p:nvSpPr>
          <p:spPr bwMode="auto">
            <a:xfrm>
              <a:off x="3600" y="950"/>
              <a:ext cx="1056" cy="250"/>
            </a:xfrm>
            <a:prstGeom prst="rect">
              <a:avLst/>
            </a:prstGeom>
            <a:noFill/>
            <a:ln w="9525">
              <a:noFill/>
              <a:miter lim="800000"/>
              <a:headEnd/>
              <a:tailEnd/>
            </a:ln>
          </p:spPr>
          <p:txBody>
            <a:bodyPr>
              <a:spAutoFit/>
            </a:bodyPr>
            <a:lstStyle/>
            <a:p>
              <a:pPr>
                <a:spcBef>
                  <a:spcPct val="50000"/>
                </a:spcBef>
              </a:pPr>
              <a:r>
                <a:rPr lang="en-US" sz="2000"/>
                <a:t>engineer</a:t>
              </a:r>
            </a:p>
          </p:txBody>
        </p:sp>
        <p:sp>
          <p:nvSpPr>
            <p:cNvPr id="44045" name="Text Box 12"/>
            <p:cNvSpPr txBox="1">
              <a:spLocks noChangeArrowheads="1"/>
            </p:cNvSpPr>
            <p:nvPr/>
          </p:nvSpPr>
          <p:spPr bwMode="auto">
            <a:xfrm>
              <a:off x="3600" y="1670"/>
              <a:ext cx="1056" cy="250"/>
            </a:xfrm>
            <a:prstGeom prst="rect">
              <a:avLst/>
            </a:prstGeom>
            <a:noFill/>
            <a:ln w="9525">
              <a:noFill/>
              <a:miter lim="800000"/>
              <a:headEnd/>
              <a:tailEnd/>
            </a:ln>
          </p:spPr>
          <p:txBody>
            <a:bodyPr>
              <a:spAutoFit/>
            </a:bodyPr>
            <a:lstStyle/>
            <a:p>
              <a:pPr>
                <a:spcBef>
                  <a:spcPct val="50000"/>
                </a:spcBef>
              </a:pPr>
              <a:r>
                <a:rPr lang="en-US" sz="2000"/>
                <a:t>engineer</a:t>
              </a:r>
            </a:p>
          </p:txBody>
        </p:sp>
        <p:sp>
          <p:nvSpPr>
            <p:cNvPr id="44046" name="Text Box 13"/>
            <p:cNvSpPr txBox="1">
              <a:spLocks noChangeArrowheads="1"/>
            </p:cNvSpPr>
            <p:nvPr/>
          </p:nvSpPr>
          <p:spPr bwMode="auto">
            <a:xfrm>
              <a:off x="3600" y="2342"/>
              <a:ext cx="1056" cy="250"/>
            </a:xfrm>
            <a:prstGeom prst="rect">
              <a:avLst/>
            </a:prstGeom>
            <a:noFill/>
            <a:ln w="9525">
              <a:noFill/>
              <a:miter lim="800000"/>
              <a:headEnd/>
              <a:tailEnd/>
            </a:ln>
          </p:spPr>
          <p:txBody>
            <a:bodyPr>
              <a:spAutoFit/>
            </a:bodyPr>
            <a:lstStyle/>
            <a:p>
              <a:pPr>
                <a:spcBef>
                  <a:spcPct val="50000"/>
                </a:spcBef>
              </a:pPr>
              <a:r>
                <a:rPr lang="en-US" sz="2000"/>
                <a:t>president</a:t>
              </a:r>
            </a:p>
          </p:txBody>
        </p:sp>
        <p:sp>
          <p:nvSpPr>
            <p:cNvPr id="44047" name="Line 14"/>
            <p:cNvSpPr>
              <a:spLocks noChangeShapeType="1"/>
            </p:cNvSpPr>
            <p:nvPr/>
          </p:nvSpPr>
          <p:spPr bwMode="auto">
            <a:xfrm>
              <a:off x="2496" y="624"/>
              <a:ext cx="2064" cy="0"/>
            </a:xfrm>
            <a:prstGeom prst="line">
              <a:avLst/>
            </a:prstGeom>
            <a:noFill/>
            <a:ln w="9525">
              <a:solidFill>
                <a:schemeClr val="tx1"/>
              </a:solidFill>
              <a:round/>
              <a:headEnd/>
              <a:tailEnd/>
            </a:ln>
          </p:spPr>
          <p:txBody>
            <a:bodyPr/>
            <a:lstStyle/>
            <a:p>
              <a:endParaRPr lang="en-US"/>
            </a:p>
          </p:txBody>
        </p:sp>
      </p:grpSp>
      <p:grpSp>
        <p:nvGrpSpPr>
          <p:cNvPr id="44035" name="Group 15"/>
          <p:cNvGrpSpPr>
            <a:grpSpLocks/>
          </p:cNvGrpSpPr>
          <p:nvPr/>
        </p:nvGrpSpPr>
        <p:grpSpPr bwMode="auto">
          <a:xfrm>
            <a:off x="228600" y="1876426"/>
            <a:ext cx="4038600" cy="3838576"/>
            <a:chOff x="144" y="1182"/>
            <a:chExt cx="2544" cy="2418"/>
          </a:xfrm>
        </p:grpSpPr>
        <p:pic>
          <p:nvPicPr>
            <p:cNvPr id="44037" name="Picture 16" descr="fortytwo"/>
            <p:cNvPicPr>
              <a:picLocks noChangeAspect="1" noChangeArrowheads="1"/>
            </p:cNvPicPr>
            <p:nvPr/>
          </p:nvPicPr>
          <p:blipFill>
            <a:blip r:embed="rId2" cstate="print"/>
            <a:srcRect/>
            <a:stretch>
              <a:fillRect/>
            </a:stretch>
          </p:blipFill>
          <p:spPr bwMode="auto">
            <a:xfrm>
              <a:off x="144" y="1182"/>
              <a:ext cx="2544" cy="1696"/>
            </a:xfrm>
            <a:prstGeom prst="rect">
              <a:avLst/>
            </a:prstGeom>
            <a:noFill/>
            <a:ln w="9525">
              <a:noFill/>
              <a:miter lim="800000"/>
              <a:headEnd/>
              <a:tailEnd/>
            </a:ln>
          </p:spPr>
        </p:pic>
        <p:sp>
          <p:nvSpPr>
            <p:cNvPr id="44038" name="Text Box 17"/>
            <p:cNvSpPr txBox="1">
              <a:spLocks noChangeArrowheads="1"/>
            </p:cNvSpPr>
            <p:nvPr/>
          </p:nvSpPr>
          <p:spPr bwMode="auto">
            <a:xfrm>
              <a:off x="384" y="3312"/>
              <a:ext cx="2304" cy="288"/>
            </a:xfrm>
            <a:prstGeom prst="rect">
              <a:avLst/>
            </a:prstGeom>
            <a:noFill/>
            <a:ln w="9525">
              <a:noFill/>
              <a:miter lim="800000"/>
              <a:headEnd/>
              <a:tailEnd/>
            </a:ln>
          </p:spPr>
          <p:txBody>
            <a:bodyPr>
              <a:spAutoFit/>
            </a:bodyPr>
            <a:lstStyle/>
            <a:p>
              <a:pPr>
                <a:spcBef>
                  <a:spcPct val="50000"/>
                </a:spcBef>
              </a:pPr>
              <a:r>
                <a:rPr lang="en-US"/>
                <a:t>American-style locomotive</a:t>
              </a:r>
            </a:p>
          </p:txBody>
        </p:sp>
        <p:sp>
          <p:nvSpPr>
            <p:cNvPr id="44039" name="Text Box 18"/>
            <p:cNvSpPr txBox="1">
              <a:spLocks noChangeArrowheads="1"/>
            </p:cNvSpPr>
            <p:nvPr/>
          </p:nvSpPr>
          <p:spPr bwMode="auto">
            <a:xfrm>
              <a:off x="816" y="3030"/>
              <a:ext cx="1296" cy="250"/>
            </a:xfrm>
            <a:prstGeom prst="rect">
              <a:avLst/>
            </a:prstGeom>
            <a:noFill/>
            <a:ln w="9525">
              <a:noFill/>
              <a:miter lim="800000"/>
              <a:headEnd/>
              <a:tailEnd/>
            </a:ln>
          </p:spPr>
          <p:txBody>
            <a:bodyPr>
              <a:spAutoFit/>
            </a:bodyPr>
            <a:lstStyle/>
            <a:p>
              <a:pPr>
                <a:spcBef>
                  <a:spcPct val="50000"/>
                </a:spcBef>
              </a:pPr>
              <a:r>
                <a:rPr lang="en-US" sz="2000"/>
                <a:t>Swivel truck</a:t>
              </a:r>
            </a:p>
          </p:txBody>
        </p:sp>
        <p:sp>
          <p:nvSpPr>
            <p:cNvPr id="44040" name="Line 19"/>
            <p:cNvSpPr>
              <a:spLocks noChangeShapeType="1"/>
            </p:cNvSpPr>
            <p:nvPr/>
          </p:nvSpPr>
          <p:spPr bwMode="auto">
            <a:xfrm flipV="1">
              <a:off x="1880" y="2688"/>
              <a:ext cx="0" cy="480"/>
            </a:xfrm>
            <a:prstGeom prst="line">
              <a:avLst/>
            </a:prstGeom>
            <a:noFill/>
            <a:ln w="9525">
              <a:solidFill>
                <a:srgbClr val="FF0000"/>
              </a:solidFill>
              <a:round/>
              <a:headEnd/>
              <a:tailEnd type="triangle" w="lg" len="lg"/>
            </a:ln>
          </p:spPr>
          <p:txBody>
            <a:bodyPr/>
            <a:lstStyle/>
            <a:p>
              <a:endParaRPr lang="en-US"/>
            </a:p>
          </p:txBody>
        </p:sp>
        <p:sp>
          <p:nvSpPr>
            <p:cNvPr id="44041" name="Line 20"/>
            <p:cNvSpPr>
              <a:spLocks noChangeShapeType="1"/>
            </p:cNvSpPr>
            <p:nvPr/>
          </p:nvSpPr>
          <p:spPr bwMode="auto">
            <a:xfrm>
              <a:off x="1736" y="3168"/>
              <a:ext cx="144" cy="0"/>
            </a:xfrm>
            <a:prstGeom prst="line">
              <a:avLst/>
            </a:prstGeom>
            <a:noFill/>
            <a:ln w="9525">
              <a:solidFill>
                <a:srgbClr val="FF0000"/>
              </a:solidFill>
              <a:round/>
              <a:headEnd/>
              <a:tailEnd/>
            </a:ln>
          </p:spPr>
          <p:txBody>
            <a:bodyPr/>
            <a:lstStyle/>
            <a:p>
              <a:endParaRPr lang="en-US"/>
            </a:p>
          </p:txBody>
        </p:sp>
      </p:grpSp>
      <p:sp>
        <p:nvSpPr>
          <p:cNvPr id="44036" name="Slide Number Placeholder 14"/>
          <p:cNvSpPr>
            <a:spLocks noGrp="1"/>
          </p:cNvSpPr>
          <p:nvPr>
            <p:ph type="sldNum" sz="quarter" idx="12"/>
          </p:nvPr>
        </p:nvSpPr>
        <p:spPr>
          <a:noFill/>
        </p:spPr>
        <p:txBody>
          <a:bodyPr/>
          <a:lstStyle/>
          <a:p>
            <a:fld id="{4F438A8C-827B-497D-B2DC-E4005035BBC8}" type="slidenum">
              <a:rPr lang="en-US" smtClean="0"/>
              <a:pPr/>
              <a:t>44</a:t>
            </a:fld>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 y="1857375"/>
            <a:ext cx="4343400" cy="3019425"/>
          </a:xfrm>
          <a:prstGeom prst="rect">
            <a:avLst/>
          </a:prstGeom>
        </p:spPr>
      </p:pic>
      <p:grpSp>
        <p:nvGrpSpPr>
          <p:cNvPr id="45058" name="Group 30"/>
          <p:cNvGrpSpPr>
            <a:grpSpLocks/>
          </p:cNvGrpSpPr>
          <p:nvPr/>
        </p:nvGrpSpPr>
        <p:grpSpPr bwMode="auto">
          <a:xfrm>
            <a:off x="20638" y="541338"/>
            <a:ext cx="5638800" cy="2278063"/>
            <a:chOff x="1400" y="341"/>
            <a:chExt cx="768" cy="1435"/>
          </a:xfrm>
        </p:grpSpPr>
        <p:sp>
          <p:nvSpPr>
            <p:cNvPr id="45069" name="Text Box 28"/>
            <p:cNvSpPr txBox="1">
              <a:spLocks noChangeArrowheads="1"/>
            </p:cNvSpPr>
            <p:nvPr/>
          </p:nvSpPr>
          <p:spPr bwMode="auto">
            <a:xfrm>
              <a:off x="1400" y="341"/>
              <a:ext cx="768" cy="446"/>
            </a:xfrm>
            <a:prstGeom prst="rect">
              <a:avLst/>
            </a:prstGeom>
            <a:noFill/>
            <a:ln w="9525">
              <a:noFill/>
              <a:miter lim="800000"/>
              <a:headEnd/>
              <a:tailEnd/>
            </a:ln>
          </p:spPr>
          <p:txBody>
            <a:bodyPr>
              <a:spAutoFit/>
            </a:bodyPr>
            <a:lstStyle/>
            <a:p>
              <a:pPr algn="ctr">
                <a:spcBef>
                  <a:spcPct val="50000"/>
                </a:spcBef>
              </a:pPr>
              <a:r>
                <a:rPr lang="en-US" dirty="0"/>
                <a:t>Atlanta                                                            </a:t>
              </a:r>
              <a:r>
                <a:rPr lang="en-US" sz="1600" dirty="0"/>
                <a:t>City named by J. Edgar Thomson</a:t>
              </a:r>
            </a:p>
          </p:txBody>
        </p:sp>
        <p:sp>
          <p:nvSpPr>
            <p:cNvPr id="45070" name="Line 29"/>
            <p:cNvSpPr>
              <a:spLocks noChangeShapeType="1"/>
            </p:cNvSpPr>
            <p:nvPr/>
          </p:nvSpPr>
          <p:spPr bwMode="auto">
            <a:xfrm>
              <a:off x="1776" y="816"/>
              <a:ext cx="0" cy="960"/>
            </a:xfrm>
            <a:prstGeom prst="line">
              <a:avLst/>
            </a:prstGeom>
            <a:noFill/>
            <a:ln w="25400">
              <a:solidFill>
                <a:srgbClr val="FF0000"/>
              </a:solidFill>
              <a:round/>
              <a:headEnd/>
              <a:tailEnd type="triangle" w="lg" len="lg"/>
            </a:ln>
          </p:spPr>
          <p:txBody>
            <a:bodyPr/>
            <a:lstStyle/>
            <a:p>
              <a:endParaRPr lang="en-US"/>
            </a:p>
          </p:txBody>
        </p:sp>
      </p:grpSp>
      <p:grpSp>
        <p:nvGrpSpPr>
          <p:cNvPr id="45059" name="Group 31"/>
          <p:cNvGrpSpPr>
            <a:grpSpLocks/>
          </p:cNvGrpSpPr>
          <p:nvPr/>
        </p:nvGrpSpPr>
        <p:grpSpPr bwMode="auto">
          <a:xfrm>
            <a:off x="4876800" y="1554163"/>
            <a:ext cx="3657600" cy="3856037"/>
            <a:chOff x="2496" y="163"/>
            <a:chExt cx="2304" cy="2429"/>
          </a:xfrm>
        </p:grpSpPr>
        <p:sp>
          <p:nvSpPr>
            <p:cNvPr id="45062" name="Text Box 32"/>
            <p:cNvSpPr txBox="1">
              <a:spLocks noChangeArrowheads="1"/>
            </p:cNvSpPr>
            <p:nvPr/>
          </p:nvSpPr>
          <p:spPr bwMode="auto">
            <a:xfrm>
              <a:off x="2544" y="163"/>
              <a:ext cx="2064" cy="365"/>
            </a:xfrm>
            <a:prstGeom prst="rect">
              <a:avLst/>
            </a:prstGeom>
            <a:noFill/>
            <a:ln w="9525">
              <a:noFill/>
              <a:miter lim="800000"/>
              <a:headEnd/>
              <a:tailEnd/>
            </a:ln>
          </p:spPr>
          <p:txBody>
            <a:bodyPr>
              <a:spAutoFit/>
            </a:bodyPr>
            <a:lstStyle/>
            <a:p>
              <a:pPr>
                <a:spcBef>
                  <a:spcPct val="50000"/>
                </a:spcBef>
              </a:pPr>
              <a:r>
                <a:rPr lang="en-US" sz="3200"/>
                <a:t>J. Edgar Thomson</a:t>
              </a:r>
            </a:p>
          </p:txBody>
        </p:sp>
        <p:sp>
          <p:nvSpPr>
            <p:cNvPr id="45063" name="Text Box 33"/>
            <p:cNvSpPr txBox="1">
              <a:spLocks noChangeArrowheads="1"/>
            </p:cNvSpPr>
            <p:nvPr/>
          </p:nvSpPr>
          <p:spPr bwMode="auto">
            <a:xfrm>
              <a:off x="2496" y="720"/>
              <a:ext cx="2304" cy="1668"/>
            </a:xfrm>
            <a:prstGeom prst="rect">
              <a:avLst/>
            </a:prstGeom>
            <a:noFill/>
            <a:ln w="9525">
              <a:noFill/>
              <a:miter lim="800000"/>
              <a:headEnd/>
              <a:tailEnd/>
            </a:ln>
          </p:spPr>
          <p:txBody>
            <a:bodyPr>
              <a:spAutoFit/>
            </a:bodyPr>
            <a:lstStyle/>
            <a:p>
              <a:pPr marL="457200" indent="-457200">
                <a:spcBef>
                  <a:spcPct val="50000"/>
                </a:spcBef>
                <a:buFontTx/>
                <a:buAutoNum type="arabicPlain" startAt="1834"/>
              </a:pPr>
              <a:r>
                <a:rPr lang="en-US"/>
                <a:t>    Georgia RR</a:t>
              </a:r>
            </a:p>
            <a:p>
              <a:pPr marL="457200" indent="-457200">
                <a:spcBef>
                  <a:spcPct val="50000"/>
                </a:spcBef>
              </a:pPr>
              <a:endParaRPr lang="en-US"/>
            </a:p>
            <a:p>
              <a:pPr marL="457200" indent="-457200">
                <a:spcBef>
                  <a:spcPct val="50000"/>
                </a:spcBef>
                <a:buFontTx/>
                <a:buAutoNum type="arabicPlain" startAt="1848"/>
              </a:pPr>
              <a:r>
                <a:rPr lang="en-US"/>
                <a:t>    Pennsylvania RR</a:t>
              </a:r>
            </a:p>
            <a:p>
              <a:pPr marL="457200" indent="-457200">
                <a:spcBef>
                  <a:spcPct val="50000"/>
                </a:spcBef>
              </a:pPr>
              <a:endParaRPr lang="en-US"/>
            </a:p>
            <a:p>
              <a:pPr marL="457200" indent="-457200">
                <a:spcBef>
                  <a:spcPct val="50000"/>
                </a:spcBef>
              </a:pPr>
              <a:r>
                <a:rPr lang="en-US"/>
                <a:t>1852	Pennsylvania RR</a:t>
              </a:r>
            </a:p>
          </p:txBody>
        </p:sp>
        <p:sp>
          <p:nvSpPr>
            <p:cNvPr id="45064" name="Text Box 34"/>
            <p:cNvSpPr txBox="1">
              <a:spLocks noChangeArrowheads="1"/>
            </p:cNvSpPr>
            <p:nvPr/>
          </p:nvSpPr>
          <p:spPr bwMode="auto">
            <a:xfrm>
              <a:off x="3600" y="950"/>
              <a:ext cx="1056" cy="250"/>
            </a:xfrm>
            <a:prstGeom prst="rect">
              <a:avLst/>
            </a:prstGeom>
            <a:noFill/>
            <a:ln w="9525">
              <a:noFill/>
              <a:miter lim="800000"/>
              <a:headEnd/>
              <a:tailEnd/>
            </a:ln>
          </p:spPr>
          <p:txBody>
            <a:bodyPr>
              <a:spAutoFit/>
            </a:bodyPr>
            <a:lstStyle/>
            <a:p>
              <a:pPr>
                <a:spcBef>
                  <a:spcPct val="50000"/>
                </a:spcBef>
              </a:pPr>
              <a:r>
                <a:rPr lang="en-US" sz="2000"/>
                <a:t>engineer</a:t>
              </a:r>
            </a:p>
          </p:txBody>
        </p:sp>
        <p:sp>
          <p:nvSpPr>
            <p:cNvPr id="45065" name="Text Box 35"/>
            <p:cNvSpPr txBox="1">
              <a:spLocks noChangeArrowheads="1"/>
            </p:cNvSpPr>
            <p:nvPr/>
          </p:nvSpPr>
          <p:spPr bwMode="auto">
            <a:xfrm>
              <a:off x="3600" y="1670"/>
              <a:ext cx="1056" cy="250"/>
            </a:xfrm>
            <a:prstGeom prst="rect">
              <a:avLst/>
            </a:prstGeom>
            <a:noFill/>
            <a:ln w="9525">
              <a:noFill/>
              <a:miter lim="800000"/>
              <a:headEnd/>
              <a:tailEnd/>
            </a:ln>
          </p:spPr>
          <p:txBody>
            <a:bodyPr>
              <a:spAutoFit/>
            </a:bodyPr>
            <a:lstStyle/>
            <a:p>
              <a:pPr>
                <a:spcBef>
                  <a:spcPct val="50000"/>
                </a:spcBef>
              </a:pPr>
              <a:r>
                <a:rPr lang="en-US" sz="2000"/>
                <a:t>engineer</a:t>
              </a:r>
            </a:p>
          </p:txBody>
        </p:sp>
        <p:sp>
          <p:nvSpPr>
            <p:cNvPr id="45066" name="Text Box 36"/>
            <p:cNvSpPr txBox="1">
              <a:spLocks noChangeArrowheads="1"/>
            </p:cNvSpPr>
            <p:nvPr/>
          </p:nvSpPr>
          <p:spPr bwMode="auto">
            <a:xfrm>
              <a:off x="3600" y="2342"/>
              <a:ext cx="1056" cy="250"/>
            </a:xfrm>
            <a:prstGeom prst="rect">
              <a:avLst/>
            </a:prstGeom>
            <a:noFill/>
            <a:ln w="9525">
              <a:noFill/>
              <a:miter lim="800000"/>
              <a:headEnd/>
              <a:tailEnd/>
            </a:ln>
          </p:spPr>
          <p:txBody>
            <a:bodyPr>
              <a:spAutoFit/>
            </a:bodyPr>
            <a:lstStyle/>
            <a:p>
              <a:pPr>
                <a:spcBef>
                  <a:spcPct val="50000"/>
                </a:spcBef>
              </a:pPr>
              <a:r>
                <a:rPr lang="en-US" sz="2000"/>
                <a:t>president</a:t>
              </a:r>
            </a:p>
          </p:txBody>
        </p:sp>
        <p:sp>
          <p:nvSpPr>
            <p:cNvPr id="45067" name="Line 37"/>
            <p:cNvSpPr>
              <a:spLocks noChangeShapeType="1"/>
            </p:cNvSpPr>
            <p:nvPr/>
          </p:nvSpPr>
          <p:spPr bwMode="auto">
            <a:xfrm>
              <a:off x="2496" y="624"/>
              <a:ext cx="2064" cy="0"/>
            </a:xfrm>
            <a:prstGeom prst="line">
              <a:avLst/>
            </a:prstGeom>
            <a:noFill/>
            <a:ln w="9525">
              <a:solidFill>
                <a:schemeClr val="tx1"/>
              </a:solidFill>
              <a:round/>
              <a:headEnd/>
              <a:tailEnd/>
            </a:ln>
          </p:spPr>
          <p:txBody>
            <a:bodyPr/>
            <a:lstStyle/>
            <a:p>
              <a:endParaRPr lang="en-US"/>
            </a:p>
          </p:txBody>
        </p:sp>
      </p:grpSp>
      <p:sp>
        <p:nvSpPr>
          <p:cNvPr id="45060" name="TextBox 12"/>
          <p:cNvSpPr txBox="1">
            <a:spLocks noChangeArrowheads="1"/>
          </p:cNvSpPr>
          <p:nvPr/>
        </p:nvSpPr>
        <p:spPr bwMode="auto">
          <a:xfrm>
            <a:off x="228600" y="5029200"/>
            <a:ext cx="4267200" cy="461963"/>
          </a:xfrm>
          <a:prstGeom prst="rect">
            <a:avLst/>
          </a:prstGeom>
          <a:noFill/>
          <a:ln w="9525">
            <a:noFill/>
            <a:miter lim="800000"/>
            <a:headEnd/>
            <a:tailEnd/>
          </a:ln>
        </p:spPr>
        <p:txBody>
          <a:bodyPr>
            <a:spAutoFit/>
          </a:bodyPr>
          <a:lstStyle/>
          <a:p>
            <a:r>
              <a:rPr lang="en-US" dirty="0"/>
              <a:t>Railroad supports inland growth</a:t>
            </a:r>
          </a:p>
        </p:txBody>
      </p:sp>
      <p:sp>
        <p:nvSpPr>
          <p:cNvPr id="45061" name="Slide Number Placeholder 13"/>
          <p:cNvSpPr>
            <a:spLocks noGrp="1"/>
          </p:cNvSpPr>
          <p:nvPr>
            <p:ph type="sldNum" sz="quarter" idx="12"/>
          </p:nvPr>
        </p:nvSpPr>
        <p:spPr>
          <a:noFill/>
        </p:spPr>
        <p:txBody>
          <a:bodyPr/>
          <a:lstStyle/>
          <a:p>
            <a:fld id="{6AB768D8-39E8-473C-9590-8A0DDD590FAE}" type="slidenum">
              <a:rPr lang="en-US" smtClean="0"/>
              <a:pPr/>
              <a:t>45</a:t>
            </a:fld>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2" name="Group 23"/>
          <p:cNvGrpSpPr>
            <a:grpSpLocks/>
          </p:cNvGrpSpPr>
          <p:nvPr/>
        </p:nvGrpSpPr>
        <p:grpSpPr bwMode="auto">
          <a:xfrm>
            <a:off x="4876800" y="1554163"/>
            <a:ext cx="3657600" cy="3856037"/>
            <a:chOff x="2496" y="163"/>
            <a:chExt cx="2304" cy="2429"/>
          </a:xfrm>
        </p:grpSpPr>
        <p:sp>
          <p:nvSpPr>
            <p:cNvPr id="46085" name="Text Box 24"/>
            <p:cNvSpPr txBox="1">
              <a:spLocks noChangeArrowheads="1"/>
            </p:cNvSpPr>
            <p:nvPr/>
          </p:nvSpPr>
          <p:spPr bwMode="auto">
            <a:xfrm>
              <a:off x="2544" y="163"/>
              <a:ext cx="2064" cy="365"/>
            </a:xfrm>
            <a:prstGeom prst="rect">
              <a:avLst/>
            </a:prstGeom>
            <a:noFill/>
            <a:ln w="9525">
              <a:noFill/>
              <a:miter lim="800000"/>
              <a:headEnd/>
              <a:tailEnd/>
            </a:ln>
          </p:spPr>
          <p:txBody>
            <a:bodyPr>
              <a:spAutoFit/>
            </a:bodyPr>
            <a:lstStyle/>
            <a:p>
              <a:pPr>
                <a:spcBef>
                  <a:spcPct val="50000"/>
                </a:spcBef>
              </a:pPr>
              <a:r>
                <a:rPr lang="en-US" sz="3200"/>
                <a:t>J. Edgar Thomson</a:t>
              </a:r>
            </a:p>
          </p:txBody>
        </p:sp>
        <p:sp>
          <p:nvSpPr>
            <p:cNvPr id="46086" name="Text Box 25"/>
            <p:cNvSpPr txBox="1">
              <a:spLocks noChangeArrowheads="1"/>
            </p:cNvSpPr>
            <p:nvPr/>
          </p:nvSpPr>
          <p:spPr bwMode="auto">
            <a:xfrm>
              <a:off x="2496" y="720"/>
              <a:ext cx="2304" cy="1668"/>
            </a:xfrm>
            <a:prstGeom prst="rect">
              <a:avLst/>
            </a:prstGeom>
            <a:noFill/>
            <a:ln w="9525">
              <a:noFill/>
              <a:miter lim="800000"/>
              <a:headEnd/>
              <a:tailEnd/>
            </a:ln>
          </p:spPr>
          <p:txBody>
            <a:bodyPr>
              <a:spAutoFit/>
            </a:bodyPr>
            <a:lstStyle/>
            <a:p>
              <a:pPr marL="457200" indent="-457200">
                <a:spcBef>
                  <a:spcPct val="50000"/>
                </a:spcBef>
                <a:buFontTx/>
                <a:buAutoNum type="arabicPlain" startAt="1834"/>
              </a:pPr>
              <a:r>
                <a:rPr lang="en-US"/>
                <a:t>    Georgia RR</a:t>
              </a:r>
            </a:p>
            <a:p>
              <a:pPr marL="457200" indent="-457200">
                <a:spcBef>
                  <a:spcPct val="50000"/>
                </a:spcBef>
              </a:pPr>
              <a:endParaRPr lang="en-US"/>
            </a:p>
            <a:p>
              <a:pPr marL="457200" indent="-457200">
                <a:spcBef>
                  <a:spcPct val="50000"/>
                </a:spcBef>
                <a:buFontTx/>
                <a:buAutoNum type="arabicPlain" startAt="1848"/>
              </a:pPr>
              <a:r>
                <a:rPr lang="en-US"/>
                <a:t>    Pennsylvania RR</a:t>
              </a:r>
            </a:p>
            <a:p>
              <a:pPr marL="457200" indent="-457200">
                <a:spcBef>
                  <a:spcPct val="50000"/>
                </a:spcBef>
              </a:pPr>
              <a:endParaRPr lang="en-US"/>
            </a:p>
            <a:p>
              <a:pPr marL="457200" indent="-457200">
                <a:spcBef>
                  <a:spcPct val="50000"/>
                </a:spcBef>
              </a:pPr>
              <a:r>
                <a:rPr lang="en-US"/>
                <a:t>1852	Pennsylvania RR</a:t>
              </a:r>
            </a:p>
          </p:txBody>
        </p:sp>
        <p:sp>
          <p:nvSpPr>
            <p:cNvPr id="46087" name="Text Box 26"/>
            <p:cNvSpPr txBox="1">
              <a:spLocks noChangeArrowheads="1"/>
            </p:cNvSpPr>
            <p:nvPr/>
          </p:nvSpPr>
          <p:spPr bwMode="auto">
            <a:xfrm>
              <a:off x="3600" y="950"/>
              <a:ext cx="1056" cy="250"/>
            </a:xfrm>
            <a:prstGeom prst="rect">
              <a:avLst/>
            </a:prstGeom>
            <a:noFill/>
            <a:ln w="9525">
              <a:noFill/>
              <a:miter lim="800000"/>
              <a:headEnd/>
              <a:tailEnd/>
            </a:ln>
          </p:spPr>
          <p:txBody>
            <a:bodyPr>
              <a:spAutoFit/>
            </a:bodyPr>
            <a:lstStyle/>
            <a:p>
              <a:pPr>
                <a:spcBef>
                  <a:spcPct val="50000"/>
                </a:spcBef>
              </a:pPr>
              <a:r>
                <a:rPr lang="en-US" sz="2000"/>
                <a:t>engineer</a:t>
              </a:r>
            </a:p>
          </p:txBody>
        </p:sp>
        <p:sp>
          <p:nvSpPr>
            <p:cNvPr id="46088" name="Text Box 27"/>
            <p:cNvSpPr txBox="1">
              <a:spLocks noChangeArrowheads="1"/>
            </p:cNvSpPr>
            <p:nvPr/>
          </p:nvSpPr>
          <p:spPr bwMode="auto">
            <a:xfrm>
              <a:off x="3600" y="1670"/>
              <a:ext cx="1056" cy="250"/>
            </a:xfrm>
            <a:prstGeom prst="rect">
              <a:avLst/>
            </a:prstGeom>
            <a:noFill/>
            <a:ln w="9525">
              <a:noFill/>
              <a:miter lim="800000"/>
              <a:headEnd/>
              <a:tailEnd/>
            </a:ln>
          </p:spPr>
          <p:txBody>
            <a:bodyPr>
              <a:spAutoFit/>
            </a:bodyPr>
            <a:lstStyle/>
            <a:p>
              <a:pPr>
                <a:spcBef>
                  <a:spcPct val="50000"/>
                </a:spcBef>
              </a:pPr>
              <a:r>
                <a:rPr lang="en-US" sz="2000"/>
                <a:t>engineer</a:t>
              </a:r>
            </a:p>
          </p:txBody>
        </p:sp>
        <p:sp>
          <p:nvSpPr>
            <p:cNvPr id="46089" name="Text Box 28"/>
            <p:cNvSpPr txBox="1">
              <a:spLocks noChangeArrowheads="1"/>
            </p:cNvSpPr>
            <p:nvPr/>
          </p:nvSpPr>
          <p:spPr bwMode="auto">
            <a:xfrm>
              <a:off x="3600" y="2342"/>
              <a:ext cx="1056" cy="250"/>
            </a:xfrm>
            <a:prstGeom prst="rect">
              <a:avLst/>
            </a:prstGeom>
            <a:noFill/>
            <a:ln w="9525">
              <a:noFill/>
              <a:miter lim="800000"/>
              <a:headEnd/>
              <a:tailEnd/>
            </a:ln>
          </p:spPr>
          <p:txBody>
            <a:bodyPr>
              <a:spAutoFit/>
            </a:bodyPr>
            <a:lstStyle/>
            <a:p>
              <a:pPr>
                <a:spcBef>
                  <a:spcPct val="50000"/>
                </a:spcBef>
              </a:pPr>
              <a:r>
                <a:rPr lang="en-US" sz="2000"/>
                <a:t>president</a:t>
              </a:r>
            </a:p>
          </p:txBody>
        </p:sp>
        <p:sp>
          <p:nvSpPr>
            <p:cNvPr id="46090" name="Line 29"/>
            <p:cNvSpPr>
              <a:spLocks noChangeShapeType="1"/>
            </p:cNvSpPr>
            <p:nvPr/>
          </p:nvSpPr>
          <p:spPr bwMode="auto">
            <a:xfrm>
              <a:off x="2496" y="624"/>
              <a:ext cx="2064" cy="0"/>
            </a:xfrm>
            <a:prstGeom prst="line">
              <a:avLst/>
            </a:prstGeom>
            <a:noFill/>
            <a:ln w="9525">
              <a:solidFill>
                <a:schemeClr val="tx1"/>
              </a:solidFill>
              <a:round/>
              <a:headEnd/>
              <a:tailEnd/>
            </a:ln>
          </p:spPr>
          <p:txBody>
            <a:bodyPr/>
            <a:lstStyle/>
            <a:p>
              <a:endParaRPr lang="en-US"/>
            </a:p>
          </p:txBody>
        </p:sp>
      </p:grpSp>
      <p:sp>
        <p:nvSpPr>
          <p:cNvPr id="46083" name="Slide Number Placeholder 9"/>
          <p:cNvSpPr>
            <a:spLocks noGrp="1"/>
          </p:cNvSpPr>
          <p:nvPr>
            <p:ph type="sldNum" sz="quarter" idx="12"/>
          </p:nvPr>
        </p:nvSpPr>
        <p:spPr>
          <a:noFill/>
        </p:spPr>
        <p:txBody>
          <a:bodyPr/>
          <a:lstStyle/>
          <a:p>
            <a:fld id="{8855D77D-D794-4FA4-8121-DF90B39BFB20}" type="slidenum">
              <a:rPr lang="en-US" smtClean="0"/>
              <a:pPr/>
              <a:t>46</a:t>
            </a:fld>
            <a:endParaRPr lang="en-US"/>
          </a:p>
        </p:txBody>
      </p:sp>
      <p:pic>
        <p:nvPicPr>
          <p:cNvPr id="46084" name="Picture 12" descr="http://explorepahistory.com/kora/files/1/2/1-2-60A-25-ExplorePAHistory-a0b9z7-a_349.jpg"/>
          <p:cNvPicPr>
            <a:picLocks noChangeAspect="1" noChangeArrowheads="1"/>
          </p:cNvPicPr>
          <p:nvPr/>
        </p:nvPicPr>
        <p:blipFill>
          <a:blip r:embed="rId3" cstate="print"/>
          <a:srcRect/>
          <a:stretch>
            <a:fillRect/>
          </a:stretch>
        </p:blipFill>
        <p:spPr bwMode="auto">
          <a:xfrm>
            <a:off x="152400" y="990600"/>
            <a:ext cx="3913188" cy="4732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16"/>
          <p:cNvGrpSpPr>
            <a:grpSpLocks/>
          </p:cNvGrpSpPr>
          <p:nvPr/>
        </p:nvGrpSpPr>
        <p:grpSpPr bwMode="auto">
          <a:xfrm>
            <a:off x="4267200" y="1206500"/>
            <a:ext cx="4876800" cy="2700338"/>
            <a:chOff x="2688" y="768"/>
            <a:chExt cx="3072" cy="1701"/>
          </a:xfrm>
        </p:grpSpPr>
        <p:sp>
          <p:nvSpPr>
            <p:cNvPr id="47110" name="Text Box 17"/>
            <p:cNvSpPr txBox="1">
              <a:spLocks noChangeArrowheads="1"/>
            </p:cNvSpPr>
            <p:nvPr/>
          </p:nvSpPr>
          <p:spPr bwMode="auto">
            <a:xfrm>
              <a:off x="2688" y="1248"/>
              <a:ext cx="3072" cy="1221"/>
            </a:xfrm>
            <a:prstGeom prst="rect">
              <a:avLst/>
            </a:prstGeom>
            <a:noFill/>
            <a:ln w="9525">
              <a:noFill/>
              <a:miter lim="800000"/>
              <a:headEnd/>
              <a:tailEnd/>
            </a:ln>
          </p:spPr>
          <p:txBody>
            <a:bodyPr>
              <a:spAutoFit/>
            </a:bodyPr>
            <a:lstStyle/>
            <a:p>
              <a:pPr>
                <a:spcBef>
                  <a:spcPct val="50000"/>
                </a:spcBef>
              </a:pPr>
              <a:r>
                <a:rPr lang="en-US" dirty="0"/>
                <a:t>Scientific: technological trendsetter</a:t>
              </a:r>
            </a:p>
            <a:p>
              <a:pPr>
                <a:spcBef>
                  <a:spcPct val="50000"/>
                </a:spcBef>
              </a:pPr>
              <a:r>
                <a:rPr lang="en-US" dirty="0"/>
                <a:t>Social: profits returned to company</a:t>
              </a:r>
            </a:p>
            <a:p>
              <a:pPr>
                <a:spcBef>
                  <a:spcPct val="50000"/>
                </a:spcBef>
              </a:pPr>
              <a:r>
                <a:rPr lang="en-US" dirty="0"/>
                <a:t>Symbolic: world’s largest 			        transportation network</a:t>
              </a:r>
            </a:p>
          </p:txBody>
        </p:sp>
        <p:sp>
          <p:nvSpPr>
            <p:cNvPr id="47111" name="Text Box 18"/>
            <p:cNvSpPr txBox="1">
              <a:spLocks noChangeArrowheads="1"/>
            </p:cNvSpPr>
            <p:nvPr/>
          </p:nvSpPr>
          <p:spPr bwMode="auto">
            <a:xfrm>
              <a:off x="2880" y="768"/>
              <a:ext cx="2304" cy="288"/>
            </a:xfrm>
            <a:prstGeom prst="rect">
              <a:avLst/>
            </a:prstGeom>
            <a:noFill/>
            <a:ln w="9525">
              <a:noFill/>
              <a:miter lim="800000"/>
              <a:headEnd/>
              <a:tailEnd/>
            </a:ln>
          </p:spPr>
          <p:txBody>
            <a:bodyPr>
              <a:spAutoFit/>
            </a:bodyPr>
            <a:lstStyle/>
            <a:p>
              <a:pPr>
                <a:spcBef>
                  <a:spcPct val="50000"/>
                </a:spcBef>
              </a:pPr>
              <a:r>
                <a:rPr lang="en-US" dirty="0"/>
                <a:t>J. Edgar Thomson and PRR</a:t>
              </a:r>
            </a:p>
          </p:txBody>
        </p:sp>
        <p:sp>
          <p:nvSpPr>
            <p:cNvPr id="47112" name="Line 19"/>
            <p:cNvSpPr>
              <a:spLocks noChangeShapeType="1"/>
            </p:cNvSpPr>
            <p:nvPr/>
          </p:nvSpPr>
          <p:spPr bwMode="auto">
            <a:xfrm>
              <a:off x="2832" y="1056"/>
              <a:ext cx="2256" cy="0"/>
            </a:xfrm>
            <a:prstGeom prst="line">
              <a:avLst/>
            </a:prstGeom>
            <a:noFill/>
            <a:ln w="9525">
              <a:solidFill>
                <a:schemeClr val="tx1"/>
              </a:solidFill>
              <a:round/>
              <a:headEnd/>
              <a:tailEnd/>
            </a:ln>
          </p:spPr>
          <p:txBody>
            <a:bodyPr/>
            <a:lstStyle/>
            <a:p>
              <a:endParaRPr lang="en-US"/>
            </a:p>
          </p:txBody>
        </p:sp>
      </p:grpSp>
      <p:sp>
        <p:nvSpPr>
          <p:cNvPr id="47107" name="Rectangle 22"/>
          <p:cNvSpPr>
            <a:spLocks noChangeArrowheads="1"/>
          </p:cNvSpPr>
          <p:nvPr/>
        </p:nvSpPr>
        <p:spPr bwMode="auto">
          <a:xfrm>
            <a:off x="4191000" y="990600"/>
            <a:ext cx="4724400" cy="3200400"/>
          </a:xfrm>
          <a:prstGeom prst="rect">
            <a:avLst/>
          </a:prstGeom>
          <a:noFill/>
          <a:ln w="38100">
            <a:solidFill>
              <a:schemeClr val="tx1"/>
            </a:solidFill>
            <a:miter lim="800000"/>
            <a:headEnd/>
            <a:tailEnd/>
          </a:ln>
        </p:spPr>
        <p:txBody>
          <a:bodyPr wrap="none" anchor="ctr"/>
          <a:lstStyle/>
          <a:p>
            <a:endParaRPr lang="en-US"/>
          </a:p>
        </p:txBody>
      </p:sp>
      <p:sp>
        <p:nvSpPr>
          <p:cNvPr id="47108" name="Slide Number Placeholder 7"/>
          <p:cNvSpPr>
            <a:spLocks noGrp="1"/>
          </p:cNvSpPr>
          <p:nvPr>
            <p:ph type="sldNum" sz="quarter" idx="12"/>
          </p:nvPr>
        </p:nvSpPr>
        <p:spPr>
          <a:noFill/>
        </p:spPr>
        <p:txBody>
          <a:bodyPr/>
          <a:lstStyle/>
          <a:p>
            <a:fld id="{D3C3E4FE-15D8-4DA1-B60B-9E6BEA501EAD}" type="slidenum">
              <a:rPr lang="en-US" smtClean="0"/>
              <a:pPr/>
              <a:t>47</a:t>
            </a:fld>
            <a:endParaRPr lang="en-US"/>
          </a:p>
        </p:txBody>
      </p:sp>
      <p:pic>
        <p:nvPicPr>
          <p:cNvPr id="47109" name="Picture 12" descr="http://explorepahistory.com/kora/files/1/2/1-2-60A-25-ExplorePAHistory-a0b9z7-a_349.jpg"/>
          <p:cNvPicPr>
            <a:picLocks noChangeAspect="1" noChangeArrowheads="1"/>
          </p:cNvPicPr>
          <p:nvPr/>
        </p:nvPicPr>
        <p:blipFill>
          <a:blip r:embed="rId2" cstate="print"/>
          <a:srcRect/>
          <a:stretch>
            <a:fillRect/>
          </a:stretch>
        </p:blipFill>
        <p:spPr bwMode="auto">
          <a:xfrm>
            <a:off x="152400" y="990600"/>
            <a:ext cx="3913188" cy="4732338"/>
          </a:xfrm>
          <a:prstGeom prst="rect">
            <a:avLst/>
          </a:prstGeom>
          <a:noFill/>
          <a:ln w="9525">
            <a:noFill/>
            <a:miter lim="800000"/>
            <a:headEnd/>
            <a:tailEnd/>
          </a:ln>
        </p:spPr>
      </p:pic>
      <p:sp>
        <p:nvSpPr>
          <p:cNvPr id="9" name="TextBox 8"/>
          <p:cNvSpPr txBox="1"/>
          <p:nvPr/>
        </p:nvSpPr>
        <p:spPr>
          <a:xfrm>
            <a:off x="4800600" y="4267200"/>
            <a:ext cx="3581400" cy="1600438"/>
          </a:xfrm>
          <a:prstGeom prst="rect">
            <a:avLst/>
          </a:prstGeom>
          <a:noFill/>
        </p:spPr>
        <p:txBody>
          <a:bodyPr wrap="square" rtlCol="0">
            <a:spAutoFit/>
          </a:bodyPr>
          <a:lstStyle/>
          <a:p>
            <a:r>
              <a:rPr lang="en-US" sz="2200" dirty="0"/>
              <a:t> PRR first to switch from: </a:t>
            </a:r>
          </a:p>
          <a:p>
            <a:r>
              <a:rPr lang="en-US" sz="2200" dirty="0"/>
              <a:t>	wood to coal</a:t>
            </a:r>
          </a:p>
          <a:p>
            <a:r>
              <a:rPr lang="en-US" sz="2200" dirty="0"/>
              <a:t>	iron to steel</a:t>
            </a:r>
          </a:p>
          <a:p>
            <a:endParaRPr lang="en-US" sz="1000" dirty="0"/>
          </a:p>
          <a:p>
            <a:pPr algn="ctr"/>
            <a:r>
              <a:rPr lang="en-US" sz="2200" dirty="0"/>
              <a:t>America’s First Big Business</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3"/>
          <p:cNvPicPr>
            <a:picLocks noChangeAspect="1" noChangeArrowheads="1"/>
          </p:cNvPicPr>
          <p:nvPr/>
        </p:nvPicPr>
        <p:blipFill>
          <a:blip r:embed="rId3" cstate="print"/>
          <a:srcRect/>
          <a:stretch>
            <a:fillRect/>
          </a:stretch>
        </p:blipFill>
        <p:spPr bwMode="auto">
          <a:xfrm>
            <a:off x="104775" y="990600"/>
            <a:ext cx="3857625" cy="4391025"/>
          </a:xfrm>
          <a:prstGeom prst="rect">
            <a:avLst/>
          </a:prstGeom>
          <a:noFill/>
          <a:ln w="9525">
            <a:noFill/>
            <a:miter lim="800000"/>
            <a:headEnd/>
            <a:tailEnd/>
          </a:ln>
        </p:spPr>
      </p:pic>
      <p:sp>
        <p:nvSpPr>
          <p:cNvPr id="48133" name="Oval 19"/>
          <p:cNvSpPr>
            <a:spLocks noChangeArrowheads="1"/>
          </p:cNvSpPr>
          <p:nvPr/>
        </p:nvSpPr>
        <p:spPr bwMode="auto">
          <a:xfrm>
            <a:off x="152400" y="2863850"/>
            <a:ext cx="690563" cy="641350"/>
          </a:xfrm>
          <a:prstGeom prst="ellipse">
            <a:avLst/>
          </a:prstGeom>
          <a:noFill/>
          <a:ln w="38100">
            <a:solidFill>
              <a:srgbClr val="FF0000"/>
            </a:solidFill>
            <a:round/>
            <a:headEnd/>
            <a:tailEnd/>
          </a:ln>
        </p:spPr>
        <p:txBody>
          <a:bodyPr wrap="none" anchor="ctr"/>
          <a:lstStyle/>
          <a:p>
            <a:endParaRPr lang="en-US"/>
          </a:p>
        </p:txBody>
      </p:sp>
      <p:sp>
        <p:nvSpPr>
          <p:cNvPr id="48134" name="Slide Number Placeholder 9"/>
          <p:cNvSpPr>
            <a:spLocks noGrp="1"/>
          </p:cNvSpPr>
          <p:nvPr>
            <p:ph type="sldNum" sz="quarter" idx="12"/>
          </p:nvPr>
        </p:nvSpPr>
        <p:spPr>
          <a:noFill/>
        </p:spPr>
        <p:txBody>
          <a:bodyPr/>
          <a:lstStyle/>
          <a:p>
            <a:fld id="{E2D39C9C-C031-4E5C-93FD-40D4A0CB7859}" type="slidenum">
              <a:rPr lang="en-US" smtClean="0"/>
              <a:pPr/>
              <a:t>48</a:t>
            </a:fld>
            <a:endParaRPr lang="en-US"/>
          </a:p>
        </p:txBody>
      </p:sp>
      <p:sp>
        <p:nvSpPr>
          <p:cNvPr id="48135" name="Oval 19"/>
          <p:cNvSpPr>
            <a:spLocks noChangeArrowheads="1"/>
          </p:cNvSpPr>
          <p:nvPr/>
        </p:nvSpPr>
        <p:spPr bwMode="auto">
          <a:xfrm>
            <a:off x="604838" y="2178050"/>
            <a:ext cx="690562" cy="641350"/>
          </a:xfrm>
          <a:prstGeom prst="ellipse">
            <a:avLst/>
          </a:prstGeom>
          <a:noFill/>
          <a:ln w="38100">
            <a:solidFill>
              <a:srgbClr val="FF0000"/>
            </a:solidFill>
            <a:round/>
            <a:headEnd/>
            <a:tailEnd/>
          </a:ln>
        </p:spPr>
        <p:txBody>
          <a:bodyPr wrap="none" anchor="ctr"/>
          <a:lstStyle/>
          <a:p>
            <a:endParaRPr lang="en-US"/>
          </a:p>
        </p:txBody>
      </p:sp>
      <p:sp>
        <p:nvSpPr>
          <p:cNvPr id="48136" name="TextBox 12"/>
          <p:cNvSpPr txBox="1">
            <a:spLocks noChangeArrowheads="1"/>
          </p:cNvSpPr>
          <p:nvPr/>
        </p:nvSpPr>
        <p:spPr bwMode="auto">
          <a:xfrm>
            <a:off x="304800" y="5486400"/>
            <a:ext cx="3505200" cy="461963"/>
          </a:xfrm>
          <a:prstGeom prst="rect">
            <a:avLst/>
          </a:prstGeom>
          <a:noFill/>
          <a:ln w="9525">
            <a:noFill/>
            <a:miter lim="800000"/>
            <a:headEnd/>
            <a:tailEnd/>
          </a:ln>
        </p:spPr>
        <p:txBody>
          <a:bodyPr>
            <a:spAutoFit/>
          </a:bodyPr>
          <a:lstStyle/>
          <a:p>
            <a:r>
              <a:rPr lang="en-US"/>
              <a:t>US Railroad Map in 1860</a:t>
            </a:r>
          </a:p>
        </p:txBody>
      </p:sp>
      <p:grpSp>
        <p:nvGrpSpPr>
          <p:cNvPr id="19" name="Group 16"/>
          <p:cNvGrpSpPr>
            <a:grpSpLocks/>
          </p:cNvGrpSpPr>
          <p:nvPr/>
        </p:nvGrpSpPr>
        <p:grpSpPr bwMode="auto">
          <a:xfrm>
            <a:off x="4267200" y="1206500"/>
            <a:ext cx="4876800" cy="2700338"/>
            <a:chOff x="2688" y="768"/>
            <a:chExt cx="3072" cy="1701"/>
          </a:xfrm>
        </p:grpSpPr>
        <p:sp>
          <p:nvSpPr>
            <p:cNvPr id="20" name="Text Box 17"/>
            <p:cNvSpPr txBox="1">
              <a:spLocks noChangeArrowheads="1"/>
            </p:cNvSpPr>
            <p:nvPr/>
          </p:nvSpPr>
          <p:spPr bwMode="auto">
            <a:xfrm>
              <a:off x="2688" y="1248"/>
              <a:ext cx="3072" cy="1221"/>
            </a:xfrm>
            <a:prstGeom prst="rect">
              <a:avLst/>
            </a:prstGeom>
            <a:noFill/>
            <a:ln w="9525">
              <a:noFill/>
              <a:miter lim="800000"/>
              <a:headEnd/>
              <a:tailEnd/>
            </a:ln>
          </p:spPr>
          <p:txBody>
            <a:bodyPr>
              <a:spAutoFit/>
            </a:bodyPr>
            <a:lstStyle/>
            <a:p>
              <a:pPr>
                <a:spcBef>
                  <a:spcPct val="50000"/>
                </a:spcBef>
              </a:pPr>
              <a:r>
                <a:rPr lang="en-US" dirty="0"/>
                <a:t>Scientific: technological trendsetter</a:t>
              </a:r>
            </a:p>
            <a:p>
              <a:pPr>
                <a:spcBef>
                  <a:spcPct val="50000"/>
                </a:spcBef>
              </a:pPr>
              <a:r>
                <a:rPr lang="en-US" dirty="0"/>
                <a:t>Social: profits returned to company</a:t>
              </a:r>
            </a:p>
            <a:p>
              <a:pPr>
                <a:spcBef>
                  <a:spcPct val="50000"/>
                </a:spcBef>
              </a:pPr>
              <a:r>
                <a:rPr lang="en-US" dirty="0"/>
                <a:t>Symbolic: world’s largest 			        transportation network</a:t>
              </a:r>
            </a:p>
          </p:txBody>
        </p:sp>
        <p:sp>
          <p:nvSpPr>
            <p:cNvPr id="21" name="Text Box 18"/>
            <p:cNvSpPr txBox="1">
              <a:spLocks noChangeArrowheads="1"/>
            </p:cNvSpPr>
            <p:nvPr/>
          </p:nvSpPr>
          <p:spPr bwMode="auto">
            <a:xfrm>
              <a:off x="2880" y="768"/>
              <a:ext cx="2304" cy="288"/>
            </a:xfrm>
            <a:prstGeom prst="rect">
              <a:avLst/>
            </a:prstGeom>
            <a:noFill/>
            <a:ln w="9525">
              <a:noFill/>
              <a:miter lim="800000"/>
              <a:headEnd/>
              <a:tailEnd/>
            </a:ln>
          </p:spPr>
          <p:txBody>
            <a:bodyPr>
              <a:spAutoFit/>
            </a:bodyPr>
            <a:lstStyle/>
            <a:p>
              <a:pPr>
                <a:spcBef>
                  <a:spcPct val="50000"/>
                </a:spcBef>
              </a:pPr>
              <a:r>
                <a:rPr lang="en-US" dirty="0"/>
                <a:t>J. Edgar Thomson and PRR</a:t>
              </a:r>
            </a:p>
          </p:txBody>
        </p:sp>
        <p:sp>
          <p:nvSpPr>
            <p:cNvPr id="22" name="Line 19"/>
            <p:cNvSpPr>
              <a:spLocks noChangeShapeType="1"/>
            </p:cNvSpPr>
            <p:nvPr/>
          </p:nvSpPr>
          <p:spPr bwMode="auto">
            <a:xfrm>
              <a:off x="2832" y="1056"/>
              <a:ext cx="2256" cy="0"/>
            </a:xfrm>
            <a:prstGeom prst="line">
              <a:avLst/>
            </a:prstGeom>
            <a:noFill/>
            <a:ln w="9525">
              <a:solidFill>
                <a:schemeClr val="tx1"/>
              </a:solidFill>
              <a:round/>
              <a:headEnd/>
              <a:tailEnd/>
            </a:ln>
          </p:spPr>
          <p:txBody>
            <a:bodyPr/>
            <a:lstStyle/>
            <a:p>
              <a:endParaRPr lang="en-US"/>
            </a:p>
          </p:txBody>
        </p:sp>
      </p:grpSp>
      <p:sp>
        <p:nvSpPr>
          <p:cNvPr id="23" name="Rectangle 22"/>
          <p:cNvSpPr>
            <a:spLocks noChangeArrowheads="1"/>
          </p:cNvSpPr>
          <p:nvPr/>
        </p:nvSpPr>
        <p:spPr bwMode="auto">
          <a:xfrm>
            <a:off x="4191000" y="990600"/>
            <a:ext cx="4724400" cy="3200400"/>
          </a:xfrm>
          <a:prstGeom prst="rect">
            <a:avLst/>
          </a:prstGeom>
          <a:noFill/>
          <a:ln w="38100">
            <a:solidFill>
              <a:schemeClr val="tx1"/>
            </a:solidFill>
            <a:miter lim="800000"/>
            <a:headEnd/>
            <a:tailEnd/>
          </a:ln>
        </p:spPr>
        <p:txBody>
          <a:bodyPr wrap="none" anchor="ctr"/>
          <a:lstStyle/>
          <a:p>
            <a:endParaRPr lang="en-US"/>
          </a:p>
        </p:txBody>
      </p:sp>
      <p:sp>
        <p:nvSpPr>
          <p:cNvPr id="16" name="TextBox 15">
            <a:extLst>
              <a:ext uri="{FF2B5EF4-FFF2-40B4-BE49-F238E27FC236}">
                <a16:creationId xmlns:a16="http://schemas.microsoft.com/office/drawing/2014/main" id="{0E857912-2B4D-EC41-8B6F-2500F488CD7C}"/>
              </a:ext>
            </a:extLst>
          </p:cNvPr>
          <p:cNvSpPr txBox="1"/>
          <p:nvPr/>
        </p:nvSpPr>
        <p:spPr>
          <a:xfrm>
            <a:off x="4800600" y="4267200"/>
            <a:ext cx="3581400" cy="1600438"/>
          </a:xfrm>
          <a:prstGeom prst="rect">
            <a:avLst/>
          </a:prstGeom>
          <a:noFill/>
        </p:spPr>
        <p:txBody>
          <a:bodyPr wrap="square" rtlCol="0">
            <a:spAutoFit/>
          </a:bodyPr>
          <a:lstStyle/>
          <a:p>
            <a:r>
              <a:rPr lang="en-US" sz="2200" dirty="0"/>
              <a:t> PRR first to switch from: </a:t>
            </a:r>
          </a:p>
          <a:p>
            <a:r>
              <a:rPr lang="en-US" sz="2200" dirty="0"/>
              <a:t>	wood to coal</a:t>
            </a:r>
          </a:p>
          <a:p>
            <a:r>
              <a:rPr lang="en-US" sz="2200" dirty="0"/>
              <a:t>	iron to steel</a:t>
            </a:r>
          </a:p>
          <a:p>
            <a:endParaRPr lang="en-US" sz="1000" dirty="0"/>
          </a:p>
          <a:p>
            <a:pPr algn="ctr"/>
            <a:r>
              <a:rPr lang="en-US" sz="2200" dirty="0"/>
              <a:t>America’s First Big Business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Box 5"/>
          <p:cNvSpPr txBox="1">
            <a:spLocks noChangeArrowheads="1"/>
          </p:cNvSpPr>
          <p:nvPr/>
        </p:nvSpPr>
        <p:spPr bwMode="auto">
          <a:xfrm>
            <a:off x="4648200" y="5481638"/>
            <a:ext cx="4267200" cy="461962"/>
          </a:xfrm>
          <a:prstGeom prst="rect">
            <a:avLst/>
          </a:prstGeom>
          <a:noFill/>
          <a:ln w="9525">
            <a:noFill/>
            <a:miter lim="800000"/>
            <a:headEnd/>
            <a:tailEnd/>
          </a:ln>
        </p:spPr>
        <p:txBody>
          <a:bodyPr>
            <a:spAutoFit/>
          </a:bodyPr>
          <a:lstStyle/>
          <a:p>
            <a:r>
              <a:rPr lang="en-US"/>
              <a:t>Illinois Central Railroad attorney</a:t>
            </a:r>
          </a:p>
        </p:txBody>
      </p:sp>
      <p:sp>
        <p:nvSpPr>
          <p:cNvPr id="49155" name="Slide Number Placeholder 6"/>
          <p:cNvSpPr>
            <a:spLocks noGrp="1"/>
          </p:cNvSpPr>
          <p:nvPr>
            <p:ph type="sldNum" sz="quarter" idx="12"/>
          </p:nvPr>
        </p:nvSpPr>
        <p:spPr>
          <a:noFill/>
        </p:spPr>
        <p:txBody>
          <a:bodyPr/>
          <a:lstStyle/>
          <a:p>
            <a:fld id="{82932155-056C-4D25-807C-1441786D6770}" type="slidenum">
              <a:rPr lang="en-US" smtClean="0"/>
              <a:pPr/>
              <a:t>49</a:t>
            </a:fld>
            <a:endParaRPr lang="en-US"/>
          </a:p>
        </p:txBody>
      </p:sp>
      <p:pic>
        <p:nvPicPr>
          <p:cNvPr id="49156" name="Picture 9" descr="http://www.mardecortesbaja.com/AbrahamLincolnBradyFrontalBaja.jpg"/>
          <p:cNvPicPr>
            <a:picLocks noChangeAspect="1" noChangeArrowheads="1"/>
          </p:cNvPicPr>
          <p:nvPr/>
        </p:nvPicPr>
        <p:blipFill>
          <a:blip r:embed="rId2" cstate="print"/>
          <a:srcRect r="8339"/>
          <a:stretch>
            <a:fillRect/>
          </a:stretch>
        </p:blipFill>
        <p:spPr bwMode="auto">
          <a:xfrm>
            <a:off x="4956175" y="600075"/>
            <a:ext cx="3349625" cy="4810125"/>
          </a:xfrm>
          <a:prstGeom prst="rect">
            <a:avLst/>
          </a:prstGeom>
          <a:noFill/>
          <a:ln w="9525">
            <a:noFill/>
            <a:miter lim="800000"/>
            <a:headEnd/>
            <a:tailEnd/>
          </a:ln>
        </p:spPr>
      </p:pic>
      <p:sp>
        <p:nvSpPr>
          <p:cNvPr id="49157" name="TextBox 10"/>
          <p:cNvSpPr txBox="1">
            <a:spLocks noChangeArrowheads="1"/>
          </p:cNvSpPr>
          <p:nvPr/>
        </p:nvSpPr>
        <p:spPr bwMode="auto">
          <a:xfrm>
            <a:off x="304800" y="5486400"/>
            <a:ext cx="3505200" cy="461963"/>
          </a:xfrm>
          <a:prstGeom prst="rect">
            <a:avLst/>
          </a:prstGeom>
          <a:noFill/>
          <a:ln w="9525">
            <a:noFill/>
            <a:miter lim="800000"/>
            <a:headEnd/>
            <a:tailEnd/>
          </a:ln>
        </p:spPr>
        <p:txBody>
          <a:bodyPr>
            <a:spAutoFit/>
          </a:bodyPr>
          <a:lstStyle/>
          <a:p>
            <a:r>
              <a:rPr lang="en-US"/>
              <a:t>US Railroad Map in 1860</a:t>
            </a:r>
          </a:p>
        </p:txBody>
      </p:sp>
      <p:pic>
        <p:nvPicPr>
          <p:cNvPr id="49158" name="Picture 13"/>
          <p:cNvPicPr>
            <a:picLocks noChangeAspect="1" noChangeArrowheads="1"/>
          </p:cNvPicPr>
          <p:nvPr/>
        </p:nvPicPr>
        <p:blipFill>
          <a:blip r:embed="rId3" cstate="print"/>
          <a:srcRect/>
          <a:stretch>
            <a:fillRect/>
          </a:stretch>
        </p:blipFill>
        <p:spPr bwMode="auto">
          <a:xfrm>
            <a:off x="104775" y="990600"/>
            <a:ext cx="3857625" cy="4391025"/>
          </a:xfrm>
          <a:prstGeom prst="rect">
            <a:avLst/>
          </a:prstGeom>
          <a:noFill/>
          <a:ln w="9525">
            <a:noFill/>
            <a:miter lim="800000"/>
            <a:headEnd/>
            <a:tailEnd/>
          </a:ln>
        </p:spPr>
      </p:pic>
      <p:sp>
        <p:nvSpPr>
          <p:cNvPr id="49159" name="Oval 19"/>
          <p:cNvSpPr>
            <a:spLocks noChangeArrowheads="1"/>
          </p:cNvSpPr>
          <p:nvPr/>
        </p:nvSpPr>
        <p:spPr bwMode="auto">
          <a:xfrm>
            <a:off x="152400" y="2863850"/>
            <a:ext cx="690563" cy="641350"/>
          </a:xfrm>
          <a:prstGeom prst="ellipse">
            <a:avLst/>
          </a:prstGeom>
          <a:noFill/>
          <a:ln w="38100">
            <a:solidFill>
              <a:srgbClr val="FF0000"/>
            </a:solidFill>
            <a:round/>
            <a:headEnd/>
            <a:tailEnd/>
          </a:ln>
        </p:spPr>
        <p:txBody>
          <a:bodyPr wrap="none" anchor="ctr"/>
          <a:lstStyle/>
          <a:p>
            <a:endParaRPr lang="en-US"/>
          </a:p>
        </p:txBody>
      </p:sp>
      <p:sp>
        <p:nvSpPr>
          <p:cNvPr id="49160" name="Oval 19"/>
          <p:cNvSpPr>
            <a:spLocks noChangeArrowheads="1"/>
          </p:cNvSpPr>
          <p:nvPr/>
        </p:nvSpPr>
        <p:spPr bwMode="auto">
          <a:xfrm>
            <a:off x="604838" y="2178050"/>
            <a:ext cx="690562" cy="641350"/>
          </a:xfrm>
          <a:prstGeom prst="ellipse">
            <a:avLst/>
          </a:prstGeom>
          <a:noFill/>
          <a:ln w="38100">
            <a:solidFill>
              <a:srgbClr val="FF0000"/>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48"/>
          <p:cNvGrpSpPr>
            <a:grpSpLocks/>
          </p:cNvGrpSpPr>
          <p:nvPr/>
        </p:nvGrpSpPr>
        <p:grpSpPr bwMode="auto">
          <a:xfrm>
            <a:off x="0" y="838200"/>
            <a:ext cx="4495800" cy="4832350"/>
            <a:chOff x="0" y="528"/>
            <a:chExt cx="2832" cy="3044"/>
          </a:xfrm>
        </p:grpSpPr>
        <p:grpSp>
          <p:nvGrpSpPr>
            <p:cNvPr id="5127" name="Group 44"/>
            <p:cNvGrpSpPr>
              <a:grpSpLocks/>
            </p:cNvGrpSpPr>
            <p:nvPr/>
          </p:nvGrpSpPr>
          <p:grpSpPr bwMode="auto">
            <a:xfrm>
              <a:off x="0" y="528"/>
              <a:ext cx="2832" cy="1872"/>
              <a:chOff x="0" y="528"/>
              <a:chExt cx="2832" cy="1872"/>
            </a:xfrm>
          </p:grpSpPr>
          <p:sp>
            <p:nvSpPr>
              <p:cNvPr id="5135" name="Text Box 16"/>
              <p:cNvSpPr txBox="1">
                <a:spLocks noChangeArrowheads="1"/>
              </p:cNvSpPr>
              <p:nvPr/>
            </p:nvSpPr>
            <p:spPr bwMode="auto">
              <a:xfrm>
                <a:off x="144" y="528"/>
                <a:ext cx="2640" cy="640"/>
              </a:xfrm>
              <a:prstGeom prst="rect">
                <a:avLst/>
              </a:prstGeom>
              <a:noFill/>
              <a:ln w="9525">
                <a:noFill/>
                <a:miter lim="800000"/>
                <a:headEnd/>
                <a:tailEnd/>
              </a:ln>
            </p:spPr>
            <p:txBody>
              <a:bodyPr>
                <a:spAutoFit/>
              </a:bodyPr>
              <a:lstStyle/>
              <a:p>
                <a:pPr algn="ctr">
                  <a:spcBef>
                    <a:spcPct val="50000"/>
                  </a:spcBef>
                </a:pPr>
                <a:r>
                  <a:rPr lang="en-US"/>
                  <a:t>Connecting the Continent</a:t>
                </a:r>
              </a:p>
              <a:p>
                <a:pPr algn="ctr">
                  <a:spcBef>
                    <a:spcPct val="50000"/>
                  </a:spcBef>
                </a:pPr>
                <a:r>
                  <a:rPr lang="en-US"/>
                  <a:t>1830 - 1883</a:t>
                </a:r>
              </a:p>
            </p:txBody>
          </p:sp>
          <p:sp>
            <p:nvSpPr>
              <p:cNvPr id="5136" name="Line 17"/>
              <p:cNvSpPr>
                <a:spLocks noChangeShapeType="1"/>
              </p:cNvSpPr>
              <p:nvPr/>
            </p:nvSpPr>
            <p:spPr bwMode="auto">
              <a:xfrm>
                <a:off x="192" y="1584"/>
                <a:ext cx="2544" cy="0"/>
              </a:xfrm>
              <a:prstGeom prst="line">
                <a:avLst/>
              </a:prstGeom>
              <a:noFill/>
              <a:ln w="38100">
                <a:solidFill>
                  <a:schemeClr val="tx1"/>
                </a:solidFill>
                <a:round/>
                <a:headEnd/>
                <a:tailEnd/>
              </a:ln>
            </p:spPr>
            <p:txBody>
              <a:bodyPr/>
              <a:lstStyle/>
              <a:p>
                <a:endParaRPr lang="en-US"/>
              </a:p>
            </p:txBody>
          </p:sp>
          <p:sp>
            <p:nvSpPr>
              <p:cNvPr id="5137" name="Line 18"/>
              <p:cNvSpPr>
                <a:spLocks noChangeShapeType="1"/>
              </p:cNvSpPr>
              <p:nvPr/>
            </p:nvSpPr>
            <p:spPr bwMode="auto">
              <a:xfrm>
                <a:off x="192" y="1488"/>
                <a:ext cx="0" cy="192"/>
              </a:xfrm>
              <a:prstGeom prst="line">
                <a:avLst/>
              </a:prstGeom>
              <a:noFill/>
              <a:ln w="38100">
                <a:solidFill>
                  <a:schemeClr val="tx1"/>
                </a:solidFill>
                <a:round/>
                <a:headEnd/>
                <a:tailEnd/>
              </a:ln>
            </p:spPr>
            <p:txBody>
              <a:bodyPr/>
              <a:lstStyle/>
              <a:p>
                <a:endParaRPr lang="en-US"/>
              </a:p>
            </p:txBody>
          </p:sp>
          <p:sp>
            <p:nvSpPr>
              <p:cNvPr id="5138" name="Line 19"/>
              <p:cNvSpPr>
                <a:spLocks noChangeShapeType="1"/>
              </p:cNvSpPr>
              <p:nvPr/>
            </p:nvSpPr>
            <p:spPr bwMode="auto">
              <a:xfrm>
                <a:off x="672" y="1488"/>
                <a:ext cx="0" cy="192"/>
              </a:xfrm>
              <a:prstGeom prst="line">
                <a:avLst/>
              </a:prstGeom>
              <a:noFill/>
              <a:ln w="38100">
                <a:solidFill>
                  <a:schemeClr val="tx1"/>
                </a:solidFill>
                <a:round/>
                <a:headEnd/>
                <a:tailEnd/>
              </a:ln>
            </p:spPr>
            <p:txBody>
              <a:bodyPr/>
              <a:lstStyle/>
              <a:p>
                <a:endParaRPr lang="en-US"/>
              </a:p>
            </p:txBody>
          </p:sp>
          <p:sp>
            <p:nvSpPr>
              <p:cNvPr id="5139" name="Line 20"/>
              <p:cNvSpPr>
                <a:spLocks noChangeShapeType="1"/>
              </p:cNvSpPr>
              <p:nvPr/>
            </p:nvSpPr>
            <p:spPr bwMode="auto">
              <a:xfrm>
                <a:off x="1152" y="1488"/>
                <a:ext cx="0" cy="192"/>
              </a:xfrm>
              <a:prstGeom prst="line">
                <a:avLst/>
              </a:prstGeom>
              <a:noFill/>
              <a:ln w="38100">
                <a:solidFill>
                  <a:schemeClr val="tx1"/>
                </a:solidFill>
                <a:round/>
                <a:headEnd/>
                <a:tailEnd/>
              </a:ln>
            </p:spPr>
            <p:txBody>
              <a:bodyPr/>
              <a:lstStyle/>
              <a:p>
                <a:endParaRPr lang="en-US"/>
              </a:p>
            </p:txBody>
          </p:sp>
          <p:sp>
            <p:nvSpPr>
              <p:cNvPr id="5140" name="Line 21"/>
              <p:cNvSpPr>
                <a:spLocks noChangeShapeType="1"/>
              </p:cNvSpPr>
              <p:nvPr/>
            </p:nvSpPr>
            <p:spPr bwMode="auto">
              <a:xfrm>
                <a:off x="1632" y="1488"/>
                <a:ext cx="0" cy="192"/>
              </a:xfrm>
              <a:prstGeom prst="line">
                <a:avLst/>
              </a:prstGeom>
              <a:noFill/>
              <a:ln w="38100">
                <a:solidFill>
                  <a:schemeClr val="tx1"/>
                </a:solidFill>
                <a:round/>
                <a:headEnd/>
                <a:tailEnd/>
              </a:ln>
            </p:spPr>
            <p:txBody>
              <a:bodyPr/>
              <a:lstStyle/>
              <a:p>
                <a:endParaRPr lang="en-US"/>
              </a:p>
            </p:txBody>
          </p:sp>
          <p:sp>
            <p:nvSpPr>
              <p:cNvPr id="5141" name="Line 22"/>
              <p:cNvSpPr>
                <a:spLocks noChangeShapeType="1"/>
              </p:cNvSpPr>
              <p:nvPr/>
            </p:nvSpPr>
            <p:spPr bwMode="auto">
              <a:xfrm>
                <a:off x="2112" y="1488"/>
                <a:ext cx="0" cy="192"/>
              </a:xfrm>
              <a:prstGeom prst="line">
                <a:avLst/>
              </a:prstGeom>
              <a:noFill/>
              <a:ln w="38100">
                <a:solidFill>
                  <a:schemeClr val="tx1"/>
                </a:solidFill>
                <a:round/>
                <a:headEnd/>
                <a:tailEnd/>
              </a:ln>
            </p:spPr>
            <p:txBody>
              <a:bodyPr/>
              <a:lstStyle/>
              <a:p>
                <a:endParaRPr lang="en-US"/>
              </a:p>
            </p:txBody>
          </p:sp>
          <p:sp>
            <p:nvSpPr>
              <p:cNvPr id="5142" name="Line 23"/>
              <p:cNvSpPr>
                <a:spLocks noChangeShapeType="1"/>
              </p:cNvSpPr>
              <p:nvPr/>
            </p:nvSpPr>
            <p:spPr bwMode="auto">
              <a:xfrm>
                <a:off x="2592" y="1488"/>
                <a:ext cx="0" cy="192"/>
              </a:xfrm>
              <a:prstGeom prst="line">
                <a:avLst/>
              </a:prstGeom>
              <a:noFill/>
              <a:ln w="38100">
                <a:solidFill>
                  <a:schemeClr val="tx1"/>
                </a:solidFill>
                <a:round/>
                <a:headEnd/>
                <a:tailEnd/>
              </a:ln>
            </p:spPr>
            <p:txBody>
              <a:bodyPr/>
              <a:lstStyle/>
              <a:p>
                <a:endParaRPr lang="en-US"/>
              </a:p>
            </p:txBody>
          </p:sp>
          <p:sp>
            <p:nvSpPr>
              <p:cNvPr id="5143" name="Text Box 24"/>
              <p:cNvSpPr txBox="1">
                <a:spLocks noChangeArrowheads="1"/>
              </p:cNvSpPr>
              <p:nvPr/>
            </p:nvSpPr>
            <p:spPr bwMode="auto">
              <a:xfrm>
                <a:off x="0" y="1296"/>
                <a:ext cx="384" cy="212"/>
              </a:xfrm>
              <a:prstGeom prst="rect">
                <a:avLst/>
              </a:prstGeom>
              <a:noFill/>
              <a:ln w="9525">
                <a:noFill/>
                <a:miter lim="800000"/>
                <a:headEnd/>
                <a:tailEnd/>
              </a:ln>
            </p:spPr>
            <p:txBody>
              <a:bodyPr>
                <a:spAutoFit/>
              </a:bodyPr>
              <a:lstStyle/>
              <a:p>
                <a:pPr>
                  <a:spcBef>
                    <a:spcPct val="50000"/>
                  </a:spcBef>
                </a:pPr>
                <a:r>
                  <a:rPr lang="en-US" sz="1600"/>
                  <a:t>1830</a:t>
                </a:r>
              </a:p>
            </p:txBody>
          </p:sp>
          <p:sp>
            <p:nvSpPr>
              <p:cNvPr id="5144" name="Text Box 25"/>
              <p:cNvSpPr txBox="1">
                <a:spLocks noChangeArrowheads="1"/>
              </p:cNvSpPr>
              <p:nvPr/>
            </p:nvSpPr>
            <p:spPr bwMode="auto">
              <a:xfrm>
                <a:off x="480" y="1296"/>
                <a:ext cx="384" cy="212"/>
              </a:xfrm>
              <a:prstGeom prst="rect">
                <a:avLst/>
              </a:prstGeom>
              <a:noFill/>
              <a:ln w="9525">
                <a:noFill/>
                <a:miter lim="800000"/>
                <a:headEnd/>
                <a:tailEnd/>
              </a:ln>
            </p:spPr>
            <p:txBody>
              <a:bodyPr>
                <a:spAutoFit/>
              </a:bodyPr>
              <a:lstStyle/>
              <a:p>
                <a:pPr>
                  <a:spcBef>
                    <a:spcPct val="50000"/>
                  </a:spcBef>
                </a:pPr>
                <a:r>
                  <a:rPr lang="en-US" sz="1600"/>
                  <a:t>1840</a:t>
                </a:r>
              </a:p>
            </p:txBody>
          </p:sp>
          <p:sp>
            <p:nvSpPr>
              <p:cNvPr id="5145" name="Text Box 26"/>
              <p:cNvSpPr txBox="1">
                <a:spLocks noChangeArrowheads="1"/>
              </p:cNvSpPr>
              <p:nvPr/>
            </p:nvSpPr>
            <p:spPr bwMode="auto">
              <a:xfrm>
                <a:off x="960" y="1296"/>
                <a:ext cx="384" cy="212"/>
              </a:xfrm>
              <a:prstGeom prst="rect">
                <a:avLst/>
              </a:prstGeom>
              <a:noFill/>
              <a:ln w="9525">
                <a:noFill/>
                <a:miter lim="800000"/>
                <a:headEnd/>
                <a:tailEnd/>
              </a:ln>
            </p:spPr>
            <p:txBody>
              <a:bodyPr>
                <a:spAutoFit/>
              </a:bodyPr>
              <a:lstStyle/>
              <a:p>
                <a:pPr>
                  <a:spcBef>
                    <a:spcPct val="50000"/>
                  </a:spcBef>
                </a:pPr>
                <a:r>
                  <a:rPr lang="en-US" sz="1600"/>
                  <a:t>1850</a:t>
                </a:r>
              </a:p>
            </p:txBody>
          </p:sp>
          <p:sp>
            <p:nvSpPr>
              <p:cNvPr id="5146" name="Text Box 27"/>
              <p:cNvSpPr txBox="1">
                <a:spLocks noChangeArrowheads="1"/>
              </p:cNvSpPr>
              <p:nvPr/>
            </p:nvSpPr>
            <p:spPr bwMode="auto">
              <a:xfrm>
                <a:off x="1440" y="1296"/>
                <a:ext cx="384" cy="212"/>
              </a:xfrm>
              <a:prstGeom prst="rect">
                <a:avLst/>
              </a:prstGeom>
              <a:noFill/>
              <a:ln w="9525">
                <a:noFill/>
                <a:miter lim="800000"/>
                <a:headEnd/>
                <a:tailEnd/>
              </a:ln>
            </p:spPr>
            <p:txBody>
              <a:bodyPr>
                <a:spAutoFit/>
              </a:bodyPr>
              <a:lstStyle/>
              <a:p>
                <a:pPr>
                  <a:spcBef>
                    <a:spcPct val="50000"/>
                  </a:spcBef>
                </a:pPr>
                <a:r>
                  <a:rPr lang="en-US" sz="1600"/>
                  <a:t>1860</a:t>
                </a:r>
              </a:p>
            </p:txBody>
          </p:sp>
          <p:sp>
            <p:nvSpPr>
              <p:cNvPr id="5147" name="Text Box 28"/>
              <p:cNvSpPr txBox="1">
                <a:spLocks noChangeArrowheads="1"/>
              </p:cNvSpPr>
              <p:nvPr/>
            </p:nvSpPr>
            <p:spPr bwMode="auto">
              <a:xfrm>
                <a:off x="1920" y="1296"/>
                <a:ext cx="384" cy="212"/>
              </a:xfrm>
              <a:prstGeom prst="rect">
                <a:avLst/>
              </a:prstGeom>
              <a:noFill/>
              <a:ln w="9525">
                <a:noFill/>
                <a:miter lim="800000"/>
                <a:headEnd/>
                <a:tailEnd/>
              </a:ln>
            </p:spPr>
            <p:txBody>
              <a:bodyPr>
                <a:spAutoFit/>
              </a:bodyPr>
              <a:lstStyle/>
              <a:p>
                <a:pPr>
                  <a:spcBef>
                    <a:spcPct val="50000"/>
                  </a:spcBef>
                </a:pPr>
                <a:r>
                  <a:rPr lang="en-US" sz="1600"/>
                  <a:t>1870</a:t>
                </a:r>
              </a:p>
            </p:txBody>
          </p:sp>
          <p:sp>
            <p:nvSpPr>
              <p:cNvPr id="5148" name="Text Box 29"/>
              <p:cNvSpPr txBox="1">
                <a:spLocks noChangeArrowheads="1"/>
              </p:cNvSpPr>
              <p:nvPr/>
            </p:nvSpPr>
            <p:spPr bwMode="auto">
              <a:xfrm>
                <a:off x="2400" y="1296"/>
                <a:ext cx="384" cy="212"/>
              </a:xfrm>
              <a:prstGeom prst="rect">
                <a:avLst/>
              </a:prstGeom>
              <a:noFill/>
              <a:ln w="9525">
                <a:noFill/>
                <a:miter lim="800000"/>
                <a:headEnd/>
                <a:tailEnd/>
              </a:ln>
            </p:spPr>
            <p:txBody>
              <a:bodyPr>
                <a:spAutoFit/>
              </a:bodyPr>
              <a:lstStyle/>
              <a:p>
                <a:pPr>
                  <a:spcBef>
                    <a:spcPct val="50000"/>
                  </a:spcBef>
                </a:pPr>
                <a:r>
                  <a:rPr lang="en-US" sz="1600"/>
                  <a:t>1880</a:t>
                </a:r>
              </a:p>
            </p:txBody>
          </p:sp>
          <p:sp>
            <p:nvSpPr>
              <p:cNvPr id="5149" name="Line 30"/>
              <p:cNvSpPr>
                <a:spLocks noChangeShapeType="1"/>
              </p:cNvSpPr>
              <p:nvPr/>
            </p:nvSpPr>
            <p:spPr bwMode="auto">
              <a:xfrm>
                <a:off x="192" y="1824"/>
                <a:ext cx="720" cy="0"/>
              </a:xfrm>
              <a:prstGeom prst="line">
                <a:avLst/>
              </a:prstGeom>
              <a:noFill/>
              <a:ln w="38100">
                <a:solidFill>
                  <a:srgbClr val="FF0000"/>
                </a:solidFill>
                <a:round/>
                <a:headEnd type="triangle" w="lg" len="lg"/>
                <a:tailEnd type="triangle" w="lg" len="lg"/>
              </a:ln>
            </p:spPr>
            <p:txBody>
              <a:bodyPr/>
              <a:lstStyle/>
              <a:p>
                <a:endParaRPr lang="en-US"/>
              </a:p>
            </p:txBody>
          </p:sp>
          <p:sp>
            <p:nvSpPr>
              <p:cNvPr id="5150" name="Line 31"/>
              <p:cNvSpPr>
                <a:spLocks noChangeShapeType="1"/>
              </p:cNvSpPr>
              <p:nvPr/>
            </p:nvSpPr>
            <p:spPr bwMode="auto">
              <a:xfrm>
                <a:off x="528" y="2160"/>
                <a:ext cx="912" cy="0"/>
              </a:xfrm>
              <a:prstGeom prst="line">
                <a:avLst/>
              </a:prstGeom>
              <a:noFill/>
              <a:ln w="38100">
                <a:solidFill>
                  <a:srgbClr val="FF0000"/>
                </a:solidFill>
                <a:round/>
                <a:headEnd type="triangle" w="lg" len="lg"/>
                <a:tailEnd type="triangle" w="lg" len="lg"/>
              </a:ln>
            </p:spPr>
            <p:txBody>
              <a:bodyPr/>
              <a:lstStyle/>
              <a:p>
                <a:endParaRPr lang="en-US"/>
              </a:p>
            </p:txBody>
          </p:sp>
          <p:sp>
            <p:nvSpPr>
              <p:cNvPr id="5151" name="Line 32"/>
              <p:cNvSpPr>
                <a:spLocks noChangeShapeType="1"/>
              </p:cNvSpPr>
              <p:nvPr/>
            </p:nvSpPr>
            <p:spPr bwMode="auto">
              <a:xfrm>
                <a:off x="1440" y="2160"/>
                <a:ext cx="1008" cy="0"/>
              </a:xfrm>
              <a:prstGeom prst="line">
                <a:avLst/>
              </a:prstGeom>
              <a:noFill/>
              <a:ln w="38100">
                <a:solidFill>
                  <a:srgbClr val="FF0000"/>
                </a:solidFill>
                <a:round/>
                <a:headEnd type="triangle" w="lg" len="lg"/>
                <a:tailEnd type="none" w="lg" len="lg"/>
              </a:ln>
            </p:spPr>
            <p:txBody>
              <a:bodyPr/>
              <a:lstStyle/>
              <a:p>
                <a:endParaRPr lang="en-US"/>
              </a:p>
            </p:txBody>
          </p:sp>
          <p:sp>
            <p:nvSpPr>
              <p:cNvPr id="5152" name="Line 33"/>
              <p:cNvSpPr>
                <a:spLocks noChangeShapeType="1"/>
              </p:cNvSpPr>
              <p:nvPr/>
            </p:nvSpPr>
            <p:spPr bwMode="auto">
              <a:xfrm>
                <a:off x="2448" y="2160"/>
                <a:ext cx="384" cy="0"/>
              </a:xfrm>
              <a:prstGeom prst="line">
                <a:avLst/>
              </a:prstGeom>
              <a:noFill/>
              <a:ln w="38100">
                <a:solidFill>
                  <a:srgbClr val="FF0000"/>
                </a:solidFill>
                <a:prstDash val="sysDot"/>
                <a:round/>
                <a:headEnd/>
                <a:tailEnd/>
              </a:ln>
            </p:spPr>
            <p:txBody>
              <a:bodyPr/>
              <a:lstStyle/>
              <a:p>
                <a:endParaRPr lang="en-US"/>
              </a:p>
            </p:txBody>
          </p:sp>
          <p:sp>
            <p:nvSpPr>
              <p:cNvPr id="5153" name="Text Box 34"/>
              <p:cNvSpPr txBox="1">
                <a:spLocks noChangeArrowheads="1"/>
              </p:cNvSpPr>
              <p:nvPr/>
            </p:nvSpPr>
            <p:spPr bwMode="auto">
              <a:xfrm>
                <a:off x="336" y="1852"/>
                <a:ext cx="624" cy="212"/>
              </a:xfrm>
              <a:prstGeom prst="rect">
                <a:avLst/>
              </a:prstGeom>
              <a:noFill/>
              <a:ln w="9525">
                <a:noFill/>
                <a:miter lim="800000"/>
                <a:headEnd/>
                <a:tailEnd/>
              </a:ln>
            </p:spPr>
            <p:txBody>
              <a:bodyPr>
                <a:spAutoFit/>
              </a:bodyPr>
              <a:lstStyle/>
              <a:p>
                <a:pPr>
                  <a:spcBef>
                    <a:spcPct val="50000"/>
                  </a:spcBef>
                </a:pPr>
                <a:r>
                  <a:rPr lang="en-US" sz="1600"/>
                  <a:t>Henry</a:t>
                </a:r>
              </a:p>
            </p:txBody>
          </p:sp>
          <p:sp>
            <p:nvSpPr>
              <p:cNvPr id="5154" name="Text Box 35"/>
              <p:cNvSpPr txBox="1">
                <a:spLocks noChangeArrowheads="1"/>
              </p:cNvSpPr>
              <p:nvPr/>
            </p:nvSpPr>
            <p:spPr bwMode="auto">
              <a:xfrm>
                <a:off x="768" y="2188"/>
                <a:ext cx="624" cy="212"/>
              </a:xfrm>
              <a:prstGeom prst="rect">
                <a:avLst/>
              </a:prstGeom>
              <a:noFill/>
              <a:ln w="9525">
                <a:noFill/>
                <a:miter lim="800000"/>
                <a:headEnd/>
                <a:tailEnd/>
              </a:ln>
            </p:spPr>
            <p:txBody>
              <a:bodyPr>
                <a:spAutoFit/>
              </a:bodyPr>
              <a:lstStyle/>
              <a:p>
                <a:pPr>
                  <a:spcBef>
                    <a:spcPct val="50000"/>
                  </a:spcBef>
                </a:pPr>
                <a:r>
                  <a:rPr lang="en-US" sz="1600"/>
                  <a:t>Morse</a:t>
                </a:r>
              </a:p>
            </p:txBody>
          </p:sp>
        </p:grpSp>
        <p:sp>
          <p:nvSpPr>
            <p:cNvPr id="5128" name="Line 37"/>
            <p:cNvSpPr>
              <a:spLocks noChangeShapeType="1"/>
            </p:cNvSpPr>
            <p:nvPr/>
          </p:nvSpPr>
          <p:spPr bwMode="auto">
            <a:xfrm>
              <a:off x="144" y="2736"/>
              <a:ext cx="1344" cy="0"/>
            </a:xfrm>
            <a:prstGeom prst="line">
              <a:avLst/>
            </a:prstGeom>
            <a:noFill/>
            <a:ln w="38100">
              <a:solidFill>
                <a:srgbClr val="00FF00"/>
              </a:solidFill>
              <a:round/>
              <a:headEnd type="triangle" w="lg" len="lg"/>
              <a:tailEnd type="triangle" w="lg" len="lg"/>
            </a:ln>
          </p:spPr>
          <p:txBody>
            <a:bodyPr/>
            <a:lstStyle/>
            <a:p>
              <a:endParaRPr lang="en-US"/>
            </a:p>
          </p:txBody>
        </p:sp>
        <p:sp>
          <p:nvSpPr>
            <p:cNvPr id="5129" name="Text Box 38"/>
            <p:cNvSpPr txBox="1">
              <a:spLocks noChangeArrowheads="1"/>
            </p:cNvSpPr>
            <p:nvPr/>
          </p:nvSpPr>
          <p:spPr bwMode="auto">
            <a:xfrm>
              <a:off x="432" y="2764"/>
              <a:ext cx="720" cy="212"/>
            </a:xfrm>
            <a:prstGeom prst="rect">
              <a:avLst/>
            </a:prstGeom>
            <a:noFill/>
            <a:ln w="9525">
              <a:noFill/>
              <a:miter lim="800000"/>
              <a:headEnd/>
              <a:tailEnd/>
            </a:ln>
          </p:spPr>
          <p:txBody>
            <a:bodyPr>
              <a:spAutoFit/>
            </a:bodyPr>
            <a:lstStyle/>
            <a:p>
              <a:pPr>
                <a:spcBef>
                  <a:spcPct val="50000"/>
                </a:spcBef>
              </a:pPr>
              <a:r>
                <a:rPr lang="en-US" sz="1600"/>
                <a:t>Stephenson</a:t>
              </a:r>
            </a:p>
          </p:txBody>
        </p:sp>
        <p:sp>
          <p:nvSpPr>
            <p:cNvPr id="5130" name="Line 39"/>
            <p:cNvSpPr>
              <a:spLocks noChangeShapeType="1"/>
            </p:cNvSpPr>
            <p:nvPr/>
          </p:nvSpPr>
          <p:spPr bwMode="auto">
            <a:xfrm>
              <a:off x="1056" y="3024"/>
              <a:ext cx="1200" cy="0"/>
            </a:xfrm>
            <a:prstGeom prst="line">
              <a:avLst/>
            </a:prstGeom>
            <a:noFill/>
            <a:ln w="38100">
              <a:solidFill>
                <a:srgbClr val="00FF00"/>
              </a:solidFill>
              <a:round/>
              <a:headEnd type="triangle" w="lg" len="lg"/>
              <a:tailEnd type="triangle" w="lg" len="lg"/>
            </a:ln>
          </p:spPr>
          <p:txBody>
            <a:bodyPr/>
            <a:lstStyle/>
            <a:p>
              <a:endParaRPr lang="en-US"/>
            </a:p>
          </p:txBody>
        </p:sp>
        <p:sp>
          <p:nvSpPr>
            <p:cNvPr id="5131" name="Text Box 40"/>
            <p:cNvSpPr txBox="1">
              <a:spLocks noChangeArrowheads="1"/>
            </p:cNvSpPr>
            <p:nvPr/>
          </p:nvSpPr>
          <p:spPr bwMode="auto">
            <a:xfrm>
              <a:off x="1344" y="3052"/>
              <a:ext cx="1152" cy="212"/>
            </a:xfrm>
            <a:prstGeom prst="rect">
              <a:avLst/>
            </a:prstGeom>
            <a:noFill/>
            <a:ln w="9525">
              <a:noFill/>
              <a:miter lim="800000"/>
              <a:headEnd/>
              <a:tailEnd/>
            </a:ln>
          </p:spPr>
          <p:txBody>
            <a:bodyPr>
              <a:spAutoFit/>
            </a:bodyPr>
            <a:lstStyle/>
            <a:p>
              <a:pPr>
                <a:spcBef>
                  <a:spcPct val="50000"/>
                </a:spcBef>
              </a:pPr>
              <a:r>
                <a:rPr lang="en-US" sz="1600"/>
                <a:t>Thomson</a:t>
              </a:r>
            </a:p>
          </p:txBody>
        </p:sp>
        <p:sp>
          <p:nvSpPr>
            <p:cNvPr id="5132" name="Line 41"/>
            <p:cNvSpPr>
              <a:spLocks noChangeShapeType="1"/>
            </p:cNvSpPr>
            <p:nvPr/>
          </p:nvSpPr>
          <p:spPr bwMode="auto">
            <a:xfrm>
              <a:off x="1920" y="3312"/>
              <a:ext cx="528" cy="0"/>
            </a:xfrm>
            <a:prstGeom prst="line">
              <a:avLst/>
            </a:prstGeom>
            <a:noFill/>
            <a:ln w="38100">
              <a:solidFill>
                <a:srgbClr val="00FF00"/>
              </a:solidFill>
              <a:round/>
              <a:headEnd type="triangle" w="lg" len="lg"/>
              <a:tailEnd type="none" w="lg" len="lg"/>
            </a:ln>
          </p:spPr>
          <p:txBody>
            <a:bodyPr/>
            <a:lstStyle/>
            <a:p>
              <a:endParaRPr lang="en-US"/>
            </a:p>
          </p:txBody>
        </p:sp>
        <p:sp>
          <p:nvSpPr>
            <p:cNvPr id="5133" name="Line 42"/>
            <p:cNvSpPr>
              <a:spLocks noChangeShapeType="1"/>
            </p:cNvSpPr>
            <p:nvPr/>
          </p:nvSpPr>
          <p:spPr bwMode="auto">
            <a:xfrm>
              <a:off x="2448" y="3312"/>
              <a:ext cx="384" cy="0"/>
            </a:xfrm>
            <a:prstGeom prst="line">
              <a:avLst/>
            </a:prstGeom>
            <a:noFill/>
            <a:ln w="38100">
              <a:solidFill>
                <a:srgbClr val="00FF00"/>
              </a:solidFill>
              <a:prstDash val="sysDot"/>
              <a:round/>
              <a:headEnd/>
              <a:tailEnd/>
            </a:ln>
          </p:spPr>
          <p:txBody>
            <a:bodyPr/>
            <a:lstStyle/>
            <a:p>
              <a:endParaRPr lang="en-US"/>
            </a:p>
          </p:txBody>
        </p:sp>
        <p:sp>
          <p:nvSpPr>
            <p:cNvPr id="5134" name="Text Box 43"/>
            <p:cNvSpPr txBox="1">
              <a:spLocks noChangeArrowheads="1"/>
            </p:cNvSpPr>
            <p:nvPr/>
          </p:nvSpPr>
          <p:spPr bwMode="auto">
            <a:xfrm>
              <a:off x="2112" y="3360"/>
              <a:ext cx="672" cy="212"/>
            </a:xfrm>
            <a:prstGeom prst="rect">
              <a:avLst/>
            </a:prstGeom>
            <a:noFill/>
            <a:ln w="9525">
              <a:noFill/>
              <a:miter lim="800000"/>
              <a:headEnd/>
              <a:tailEnd/>
            </a:ln>
          </p:spPr>
          <p:txBody>
            <a:bodyPr>
              <a:spAutoFit/>
            </a:bodyPr>
            <a:lstStyle/>
            <a:p>
              <a:pPr>
                <a:spcBef>
                  <a:spcPct val="50000"/>
                </a:spcBef>
              </a:pPr>
              <a:r>
                <a:rPr lang="en-US" sz="1600"/>
                <a:t>Stanford</a:t>
              </a:r>
            </a:p>
          </p:txBody>
        </p:sp>
      </p:grpSp>
      <p:pic>
        <p:nvPicPr>
          <p:cNvPr id="5123" name="Picture 46" descr="one"/>
          <p:cNvPicPr>
            <a:picLocks noChangeAspect="1" noChangeArrowheads="1"/>
          </p:cNvPicPr>
          <p:nvPr/>
        </p:nvPicPr>
        <p:blipFill>
          <a:blip r:embed="rId3" cstate="print">
            <a:lum bright="-20000"/>
          </a:blip>
          <a:srcRect/>
          <a:stretch>
            <a:fillRect/>
          </a:stretch>
        </p:blipFill>
        <p:spPr bwMode="auto">
          <a:xfrm>
            <a:off x="4572000" y="1524000"/>
            <a:ext cx="4572000" cy="3048000"/>
          </a:xfrm>
          <a:prstGeom prst="rect">
            <a:avLst/>
          </a:prstGeom>
          <a:noFill/>
          <a:ln w="9525">
            <a:noFill/>
            <a:miter lim="800000"/>
            <a:headEnd/>
            <a:tailEnd/>
          </a:ln>
        </p:spPr>
      </p:pic>
      <p:sp>
        <p:nvSpPr>
          <p:cNvPr id="5125" name="Slide Number Placeholder 33"/>
          <p:cNvSpPr>
            <a:spLocks noGrp="1"/>
          </p:cNvSpPr>
          <p:nvPr>
            <p:ph type="sldNum" sz="quarter" idx="12"/>
          </p:nvPr>
        </p:nvSpPr>
        <p:spPr>
          <a:noFill/>
        </p:spPr>
        <p:txBody>
          <a:bodyPr/>
          <a:lstStyle/>
          <a:p>
            <a:fld id="{B06CFB28-6185-4BB5-BC0B-29FF679D3606}" type="slidenum">
              <a:rPr lang="en-US" smtClean="0"/>
              <a:pPr/>
              <a:t>5</a:t>
            </a:fld>
            <a:endParaRPr lang="en-US"/>
          </a:p>
        </p:txBody>
      </p:sp>
      <p:sp>
        <p:nvSpPr>
          <p:cNvPr id="5126" name="Text Box 90"/>
          <p:cNvSpPr txBox="1">
            <a:spLocks noChangeArrowheads="1"/>
          </p:cNvSpPr>
          <p:nvPr/>
        </p:nvSpPr>
        <p:spPr bwMode="auto">
          <a:xfrm>
            <a:off x="2286000" y="3473450"/>
            <a:ext cx="1828800" cy="584200"/>
          </a:xfrm>
          <a:prstGeom prst="rect">
            <a:avLst/>
          </a:prstGeom>
          <a:noFill/>
          <a:ln w="9525">
            <a:noFill/>
            <a:miter lim="800000"/>
            <a:headEnd/>
            <a:tailEnd/>
          </a:ln>
        </p:spPr>
        <p:txBody>
          <a:bodyPr>
            <a:spAutoFit/>
          </a:bodyPr>
          <a:lstStyle/>
          <a:p>
            <a:pPr algn="ctr">
              <a:spcBef>
                <a:spcPct val="50000"/>
              </a:spcBef>
            </a:pPr>
            <a:r>
              <a:rPr lang="en-US" sz="1600"/>
              <a:t>Western Union Cornell</a:t>
            </a:r>
          </a:p>
        </p:txBody>
      </p:sp>
      <p:sp>
        <p:nvSpPr>
          <p:cNvPr id="35" name="TextBox 34"/>
          <p:cNvSpPr txBox="1"/>
          <p:nvPr/>
        </p:nvSpPr>
        <p:spPr>
          <a:xfrm>
            <a:off x="228600" y="5939135"/>
            <a:ext cx="4572000" cy="430887"/>
          </a:xfrm>
          <a:prstGeom prst="rect">
            <a:avLst/>
          </a:prstGeom>
          <a:noFill/>
        </p:spPr>
        <p:txBody>
          <a:bodyPr wrap="square" rtlCol="0">
            <a:spAutoFit/>
          </a:bodyPr>
          <a:lstStyle/>
          <a:p>
            <a:r>
              <a:rPr lang="en-US" sz="2200" dirty="0"/>
              <a:t>1883 – ‘Sun Time’ to ‘Standard Time’</a:t>
            </a:r>
          </a:p>
        </p:txBody>
      </p:sp>
      <p:sp>
        <p:nvSpPr>
          <p:cNvPr id="2" name="TextBox 1">
            <a:extLst>
              <a:ext uri="{FF2B5EF4-FFF2-40B4-BE49-F238E27FC236}">
                <a16:creationId xmlns:a16="http://schemas.microsoft.com/office/drawing/2014/main" id="{23B0261C-040A-644B-E742-58E69A8EAB57}"/>
              </a:ext>
            </a:extLst>
          </p:cNvPr>
          <p:cNvSpPr txBox="1"/>
          <p:nvPr/>
        </p:nvSpPr>
        <p:spPr>
          <a:xfrm>
            <a:off x="4724400" y="304800"/>
            <a:ext cx="4343400" cy="830997"/>
          </a:xfrm>
          <a:prstGeom prst="rect">
            <a:avLst/>
          </a:prstGeom>
          <a:noFill/>
        </p:spPr>
        <p:txBody>
          <a:bodyPr wrap="square" rtlCol="0">
            <a:spAutoFit/>
          </a:bodyPr>
          <a:lstStyle/>
          <a:p>
            <a:pPr algn="ctr"/>
            <a:r>
              <a:rPr lang="en-US" dirty="0"/>
              <a:t>George Whistler buys and copies Robert Stephenson’s Locomotive</a:t>
            </a:r>
          </a:p>
        </p:txBody>
      </p:sp>
      <p:cxnSp>
        <p:nvCxnSpPr>
          <p:cNvPr id="3" name="Straight Arrow Connector 2">
            <a:extLst>
              <a:ext uri="{FF2B5EF4-FFF2-40B4-BE49-F238E27FC236}">
                <a16:creationId xmlns:a16="http://schemas.microsoft.com/office/drawing/2014/main" id="{2955A062-B96B-74C0-C161-6EAFB871A7F2}"/>
              </a:ext>
            </a:extLst>
          </p:cNvPr>
          <p:cNvCxnSpPr/>
          <p:nvPr/>
        </p:nvCxnSpPr>
        <p:spPr>
          <a:xfrm>
            <a:off x="7620000" y="1135797"/>
            <a:ext cx="0" cy="1455003"/>
          </a:xfrm>
          <a:prstGeom prst="straightConnector1">
            <a:avLst/>
          </a:prstGeom>
          <a:ln w="5080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sp>
        <p:nvSpPr>
          <p:cNvPr id="5" name="Text Box 47">
            <a:extLst>
              <a:ext uri="{FF2B5EF4-FFF2-40B4-BE49-F238E27FC236}">
                <a16:creationId xmlns:a16="http://schemas.microsoft.com/office/drawing/2014/main" id="{F3B34100-9D37-C54A-DA52-BB304DF2809A}"/>
              </a:ext>
            </a:extLst>
          </p:cNvPr>
          <p:cNvSpPr txBox="1">
            <a:spLocks noChangeArrowheads="1"/>
          </p:cNvSpPr>
          <p:nvPr/>
        </p:nvSpPr>
        <p:spPr bwMode="auto">
          <a:xfrm>
            <a:off x="4953000" y="4654887"/>
            <a:ext cx="3962400" cy="1754326"/>
          </a:xfrm>
          <a:prstGeom prst="rect">
            <a:avLst/>
          </a:prstGeom>
          <a:noFill/>
          <a:ln w="9525">
            <a:noFill/>
            <a:miter lim="800000"/>
            <a:headEnd/>
            <a:tailEnd/>
          </a:ln>
        </p:spPr>
        <p:txBody>
          <a:bodyPr wrap="square">
            <a:spAutoFit/>
          </a:bodyPr>
          <a:lstStyle/>
          <a:p>
            <a:pPr algn="ctr">
              <a:spcBef>
                <a:spcPct val="50000"/>
              </a:spcBef>
            </a:pPr>
            <a:r>
              <a:rPr lang="en-US" dirty="0"/>
              <a:t>Boston &amp; Lowell RR – 1835</a:t>
            </a:r>
          </a:p>
          <a:p>
            <a:pPr algn="ctr">
              <a:spcBef>
                <a:spcPct val="50000"/>
              </a:spcBef>
            </a:pPr>
            <a:r>
              <a:rPr lang="en-US" dirty="0"/>
              <a:t>Merrimack River to Iron Road  Cotton to Lowell                      Cloth to Boston</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7" descr="fiftyone"/>
          <p:cNvPicPr>
            <a:picLocks noChangeAspect="1" noChangeArrowheads="1"/>
          </p:cNvPicPr>
          <p:nvPr/>
        </p:nvPicPr>
        <p:blipFill>
          <a:blip r:embed="rId2" cstate="print"/>
          <a:srcRect/>
          <a:stretch>
            <a:fillRect/>
          </a:stretch>
        </p:blipFill>
        <p:spPr bwMode="auto">
          <a:xfrm>
            <a:off x="228600" y="1778000"/>
            <a:ext cx="4419600" cy="2946400"/>
          </a:xfrm>
          <a:prstGeom prst="rect">
            <a:avLst/>
          </a:prstGeom>
          <a:noFill/>
          <a:ln w="9525">
            <a:noFill/>
            <a:miter lim="800000"/>
            <a:headEnd/>
            <a:tailEnd/>
          </a:ln>
        </p:spPr>
      </p:pic>
      <p:sp>
        <p:nvSpPr>
          <p:cNvPr id="50179" name="TextBox 3"/>
          <p:cNvSpPr txBox="1">
            <a:spLocks noChangeArrowheads="1"/>
          </p:cNvSpPr>
          <p:nvPr/>
        </p:nvSpPr>
        <p:spPr bwMode="auto">
          <a:xfrm>
            <a:off x="4648200" y="5481638"/>
            <a:ext cx="4267200" cy="461962"/>
          </a:xfrm>
          <a:prstGeom prst="rect">
            <a:avLst/>
          </a:prstGeom>
          <a:noFill/>
          <a:ln w="9525">
            <a:noFill/>
            <a:miter lim="800000"/>
            <a:headEnd/>
            <a:tailEnd/>
          </a:ln>
        </p:spPr>
        <p:txBody>
          <a:bodyPr>
            <a:spAutoFit/>
          </a:bodyPr>
          <a:lstStyle/>
          <a:p>
            <a:r>
              <a:rPr lang="en-US"/>
              <a:t>Illinois Central Railroad attorney</a:t>
            </a:r>
          </a:p>
        </p:txBody>
      </p:sp>
      <p:sp>
        <p:nvSpPr>
          <p:cNvPr id="50180" name="Slide Number Placeholder 4"/>
          <p:cNvSpPr>
            <a:spLocks noGrp="1"/>
          </p:cNvSpPr>
          <p:nvPr>
            <p:ph type="sldNum" sz="quarter" idx="12"/>
          </p:nvPr>
        </p:nvSpPr>
        <p:spPr>
          <a:noFill/>
        </p:spPr>
        <p:txBody>
          <a:bodyPr/>
          <a:lstStyle/>
          <a:p>
            <a:fld id="{F6251970-1082-44CC-A0EC-0A5E9E6D3037}" type="slidenum">
              <a:rPr lang="en-US" smtClean="0"/>
              <a:pPr/>
              <a:t>50</a:t>
            </a:fld>
            <a:endParaRPr lang="en-US"/>
          </a:p>
        </p:txBody>
      </p:sp>
      <p:pic>
        <p:nvPicPr>
          <p:cNvPr id="50181" name="Picture 9" descr="http://www.mardecortesbaja.com/AbrahamLincolnBradyFrontalBaja.jpg"/>
          <p:cNvPicPr>
            <a:picLocks noChangeAspect="1" noChangeArrowheads="1"/>
          </p:cNvPicPr>
          <p:nvPr/>
        </p:nvPicPr>
        <p:blipFill>
          <a:blip r:embed="rId3" cstate="print"/>
          <a:srcRect r="8339"/>
          <a:stretch>
            <a:fillRect/>
          </a:stretch>
        </p:blipFill>
        <p:spPr bwMode="auto">
          <a:xfrm>
            <a:off x="4956175" y="600075"/>
            <a:ext cx="3349625" cy="4810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6" descr="fiftytwo"/>
          <p:cNvPicPr>
            <a:picLocks noChangeAspect="1" noChangeArrowheads="1"/>
          </p:cNvPicPr>
          <p:nvPr/>
        </p:nvPicPr>
        <p:blipFill>
          <a:blip r:embed="rId2" cstate="print"/>
          <a:srcRect/>
          <a:stretch>
            <a:fillRect/>
          </a:stretch>
        </p:blipFill>
        <p:spPr bwMode="auto">
          <a:xfrm>
            <a:off x="4648200" y="1524000"/>
            <a:ext cx="4495800" cy="2997200"/>
          </a:xfrm>
          <a:prstGeom prst="rect">
            <a:avLst/>
          </a:prstGeom>
          <a:noFill/>
          <a:ln w="9525">
            <a:noFill/>
            <a:miter lim="800000"/>
            <a:headEnd/>
            <a:tailEnd/>
          </a:ln>
        </p:spPr>
      </p:pic>
      <p:pic>
        <p:nvPicPr>
          <p:cNvPr id="51203" name="Picture 8" descr="fiftyone"/>
          <p:cNvPicPr>
            <a:picLocks noChangeAspect="1" noChangeArrowheads="1"/>
          </p:cNvPicPr>
          <p:nvPr/>
        </p:nvPicPr>
        <p:blipFill>
          <a:blip r:embed="rId3" cstate="print"/>
          <a:srcRect/>
          <a:stretch>
            <a:fillRect/>
          </a:stretch>
        </p:blipFill>
        <p:spPr bwMode="auto">
          <a:xfrm>
            <a:off x="228600" y="1778000"/>
            <a:ext cx="4419600" cy="2946400"/>
          </a:xfrm>
          <a:prstGeom prst="rect">
            <a:avLst/>
          </a:prstGeom>
          <a:noFill/>
          <a:ln w="9525">
            <a:noFill/>
            <a:miter lim="800000"/>
            <a:headEnd/>
            <a:tailEnd/>
          </a:ln>
        </p:spPr>
      </p:pic>
      <p:sp>
        <p:nvSpPr>
          <p:cNvPr id="51204" name="TextBox 3"/>
          <p:cNvSpPr txBox="1">
            <a:spLocks noChangeArrowheads="1"/>
          </p:cNvSpPr>
          <p:nvPr/>
        </p:nvSpPr>
        <p:spPr bwMode="auto">
          <a:xfrm>
            <a:off x="4724400" y="4495800"/>
            <a:ext cx="4343400" cy="954107"/>
          </a:xfrm>
          <a:prstGeom prst="rect">
            <a:avLst/>
          </a:prstGeom>
          <a:noFill/>
          <a:ln w="9525">
            <a:noFill/>
            <a:miter lim="800000"/>
            <a:headEnd/>
            <a:tailEnd/>
          </a:ln>
        </p:spPr>
        <p:txBody>
          <a:bodyPr wrap="square">
            <a:spAutoFit/>
          </a:bodyPr>
          <a:lstStyle/>
          <a:p>
            <a:pPr algn="ctr"/>
            <a:r>
              <a:rPr lang="en-US" sz="2200" dirty="0"/>
              <a:t>Land Grants hasten Railroad Growth</a:t>
            </a:r>
          </a:p>
          <a:p>
            <a:pPr algn="ctr"/>
            <a:endParaRPr lang="en-US" sz="1000" dirty="0"/>
          </a:p>
          <a:p>
            <a:pPr algn="ctr"/>
            <a:r>
              <a:rPr lang="en-US" dirty="0"/>
              <a:t>Pacific Railroad Act of 1862</a:t>
            </a:r>
          </a:p>
        </p:txBody>
      </p:sp>
      <p:sp>
        <p:nvSpPr>
          <p:cNvPr id="51205" name="Slide Number Placeholder 4"/>
          <p:cNvSpPr>
            <a:spLocks noGrp="1"/>
          </p:cNvSpPr>
          <p:nvPr>
            <p:ph type="sldNum" sz="quarter" idx="12"/>
          </p:nvPr>
        </p:nvSpPr>
        <p:spPr>
          <a:noFill/>
        </p:spPr>
        <p:txBody>
          <a:bodyPr/>
          <a:lstStyle/>
          <a:p>
            <a:fld id="{605578ED-031C-4C22-B758-B7E2F0FE51D6}" type="slidenum">
              <a:rPr lang="en-US" smtClean="0"/>
              <a:pPr/>
              <a:t>51</a:t>
            </a:fld>
            <a:endParaRPr lang="en-US"/>
          </a:p>
        </p:txBody>
      </p:sp>
      <p:sp>
        <p:nvSpPr>
          <p:cNvPr id="6" name="TextBox 12">
            <a:extLst>
              <a:ext uri="{FF2B5EF4-FFF2-40B4-BE49-F238E27FC236}">
                <a16:creationId xmlns:a16="http://schemas.microsoft.com/office/drawing/2014/main" id="{1D9144C0-2F79-7E49-B716-E3AA5693E459}"/>
              </a:ext>
            </a:extLst>
          </p:cNvPr>
          <p:cNvSpPr txBox="1">
            <a:spLocks noChangeArrowheads="1"/>
          </p:cNvSpPr>
          <p:nvPr/>
        </p:nvSpPr>
        <p:spPr bwMode="auto">
          <a:xfrm>
            <a:off x="4800600" y="5557837"/>
            <a:ext cx="4267200" cy="461963"/>
          </a:xfrm>
          <a:prstGeom prst="rect">
            <a:avLst/>
          </a:prstGeom>
          <a:noFill/>
          <a:ln w="9525">
            <a:noFill/>
            <a:miter lim="800000"/>
            <a:headEnd/>
            <a:tailEnd/>
          </a:ln>
        </p:spPr>
        <p:txBody>
          <a:bodyPr>
            <a:spAutoFit/>
          </a:bodyPr>
          <a:lstStyle/>
          <a:p>
            <a:r>
              <a:rPr lang="en-US" dirty="0"/>
              <a:t>Railroad supports inland growth</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Slide Number Placeholder 7"/>
          <p:cNvSpPr>
            <a:spLocks noGrp="1"/>
          </p:cNvSpPr>
          <p:nvPr>
            <p:ph type="sldNum" sz="quarter" idx="12"/>
          </p:nvPr>
        </p:nvSpPr>
        <p:spPr>
          <a:noFill/>
        </p:spPr>
        <p:txBody>
          <a:bodyPr/>
          <a:lstStyle/>
          <a:p>
            <a:fld id="{E7E5588C-FFB9-455A-B6A7-6AEF712D94E3}" type="slidenum">
              <a:rPr lang="en-US" smtClean="0"/>
              <a:pPr/>
              <a:t>52</a:t>
            </a:fld>
            <a:endParaRPr lang="en-US"/>
          </a:p>
        </p:txBody>
      </p:sp>
      <p:grpSp>
        <p:nvGrpSpPr>
          <p:cNvPr id="54277" name="Group 13"/>
          <p:cNvGrpSpPr>
            <a:grpSpLocks/>
          </p:cNvGrpSpPr>
          <p:nvPr/>
        </p:nvGrpSpPr>
        <p:grpSpPr bwMode="auto">
          <a:xfrm>
            <a:off x="152400" y="457200"/>
            <a:ext cx="4419600" cy="5410200"/>
            <a:chOff x="48" y="96"/>
            <a:chExt cx="2976" cy="3648"/>
          </a:xfrm>
        </p:grpSpPr>
        <p:pic>
          <p:nvPicPr>
            <p:cNvPr id="54278" name="Picture 14" descr="fiftyfive"/>
            <p:cNvPicPr>
              <a:picLocks noChangeAspect="1" noChangeArrowheads="1"/>
            </p:cNvPicPr>
            <p:nvPr/>
          </p:nvPicPr>
          <p:blipFill>
            <a:blip r:embed="rId2" cstate="print"/>
            <a:srcRect/>
            <a:stretch>
              <a:fillRect/>
            </a:stretch>
          </p:blipFill>
          <p:spPr bwMode="auto">
            <a:xfrm>
              <a:off x="465" y="96"/>
              <a:ext cx="1935" cy="1290"/>
            </a:xfrm>
            <a:prstGeom prst="rect">
              <a:avLst/>
            </a:prstGeom>
            <a:noFill/>
            <a:ln w="9525">
              <a:noFill/>
              <a:miter lim="800000"/>
              <a:headEnd/>
              <a:tailEnd/>
            </a:ln>
          </p:spPr>
        </p:pic>
        <p:pic>
          <p:nvPicPr>
            <p:cNvPr id="54279" name="Picture 15" descr="fiftysix"/>
            <p:cNvPicPr>
              <a:picLocks noChangeAspect="1" noChangeArrowheads="1"/>
            </p:cNvPicPr>
            <p:nvPr/>
          </p:nvPicPr>
          <p:blipFill>
            <a:blip r:embed="rId3" cstate="print"/>
            <a:srcRect l="4961" t="10912" r="3256" b="24297"/>
            <a:stretch>
              <a:fillRect/>
            </a:stretch>
          </p:blipFill>
          <p:spPr bwMode="auto">
            <a:xfrm>
              <a:off x="48" y="1344"/>
              <a:ext cx="2976" cy="1400"/>
            </a:xfrm>
            <a:prstGeom prst="rect">
              <a:avLst/>
            </a:prstGeom>
            <a:noFill/>
            <a:ln w="9525">
              <a:noFill/>
              <a:miter lim="800000"/>
              <a:headEnd/>
              <a:tailEnd/>
            </a:ln>
          </p:spPr>
        </p:pic>
        <p:pic>
          <p:nvPicPr>
            <p:cNvPr id="54280" name="Picture 16" descr="fiftyseven"/>
            <p:cNvPicPr>
              <a:picLocks noChangeAspect="1" noChangeArrowheads="1"/>
            </p:cNvPicPr>
            <p:nvPr/>
          </p:nvPicPr>
          <p:blipFill>
            <a:blip r:embed="rId4" cstate="print"/>
            <a:srcRect t="24001" b="24001"/>
            <a:stretch>
              <a:fillRect/>
            </a:stretch>
          </p:blipFill>
          <p:spPr bwMode="auto">
            <a:xfrm>
              <a:off x="288" y="2912"/>
              <a:ext cx="2400" cy="832"/>
            </a:xfrm>
            <a:prstGeom prst="rect">
              <a:avLst/>
            </a:prstGeom>
            <a:noFill/>
            <a:ln w="9525">
              <a:noFill/>
              <a:miter lim="800000"/>
              <a:headEnd/>
              <a:tailEnd/>
            </a:ln>
          </p:spPr>
        </p:pic>
      </p:grpSp>
      <p:pic>
        <p:nvPicPr>
          <p:cNvPr id="11" name="Picture 6" descr="fiftytwo"/>
          <p:cNvPicPr>
            <a:picLocks noChangeAspect="1" noChangeArrowheads="1"/>
          </p:cNvPicPr>
          <p:nvPr/>
        </p:nvPicPr>
        <p:blipFill>
          <a:blip r:embed="rId5" cstate="print"/>
          <a:srcRect/>
          <a:stretch>
            <a:fillRect/>
          </a:stretch>
        </p:blipFill>
        <p:spPr bwMode="auto">
          <a:xfrm>
            <a:off x="4648200" y="1524000"/>
            <a:ext cx="4495800" cy="2997200"/>
          </a:xfrm>
          <a:prstGeom prst="rect">
            <a:avLst/>
          </a:prstGeom>
          <a:noFill/>
          <a:ln w="9525">
            <a:noFill/>
            <a:miter lim="800000"/>
            <a:headEnd/>
            <a:tailEnd/>
          </a:ln>
        </p:spPr>
      </p:pic>
      <p:sp>
        <p:nvSpPr>
          <p:cNvPr id="12" name="TextBox 3"/>
          <p:cNvSpPr txBox="1">
            <a:spLocks noChangeArrowheads="1"/>
          </p:cNvSpPr>
          <p:nvPr/>
        </p:nvSpPr>
        <p:spPr bwMode="auto">
          <a:xfrm>
            <a:off x="4724400" y="4495800"/>
            <a:ext cx="4343400" cy="954107"/>
          </a:xfrm>
          <a:prstGeom prst="rect">
            <a:avLst/>
          </a:prstGeom>
          <a:noFill/>
          <a:ln w="9525">
            <a:noFill/>
            <a:miter lim="800000"/>
            <a:headEnd/>
            <a:tailEnd/>
          </a:ln>
        </p:spPr>
        <p:txBody>
          <a:bodyPr wrap="square">
            <a:spAutoFit/>
          </a:bodyPr>
          <a:lstStyle/>
          <a:p>
            <a:pPr algn="ctr"/>
            <a:r>
              <a:rPr lang="en-US" sz="2200" dirty="0"/>
              <a:t>Land Grants hasten Railroad Growth</a:t>
            </a:r>
          </a:p>
          <a:p>
            <a:pPr algn="ctr"/>
            <a:endParaRPr lang="en-US" sz="1000" dirty="0"/>
          </a:p>
          <a:p>
            <a:pPr algn="ctr"/>
            <a:r>
              <a:rPr lang="en-US" dirty="0"/>
              <a:t>Pacific Railroad Act of 1862</a:t>
            </a:r>
          </a:p>
        </p:txBody>
      </p:sp>
      <p:sp>
        <p:nvSpPr>
          <p:cNvPr id="9" name="TextBox 12">
            <a:extLst>
              <a:ext uri="{FF2B5EF4-FFF2-40B4-BE49-F238E27FC236}">
                <a16:creationId xmlns:a16="http://schemas.microsoft.com/office/drawing/2014/main" id="{7FE30A3B-E14F-6C41-B0A5-61C82DE955DD}"/>
              </a:ext>
            </a:extLst>
          </p:cNvPr>
          <p:cNvSpPr txBox="1">
            <a:spLocks noChangeArrowheads="1"/>
          </p:cNvSpPr>
          <p:nvPr/>
        </p:nvSpPr>
        <p:spPr bwMode="auto">
          <a:xfrm>
            <a:off x="4800600" y="5557837"/>
            <a:ext cx="4267200" cy="461963"/>
          </a:xfrm>
          <a:prstGeom prst="rect">
            <a:avLst/>
          </a:prstGeom>
          <a:noFill/>
          <a:ln w="9525">
            <a:noFill/>
            <a:miter lim="800000"/>
            <a:headEnd/>
            <a:tailEnd/>
          </a:ln>
        </p:spPr>
        <p:txBody>
          <a:bodyPr>
            <a:spAutoFit/>
          </a:bodyPr>
          <a:lstStyle/>
          <a:p>
            <a:r>
              <a:rPr lang="en-US" dirty="0"/>
              <a:t>Railroad supports inland growth</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Group 13"/>
          <p:cNvGrpSpPr>
            <a:grpSpLocks/>
          </p:cNvGrpSpPr>
          <p:nvPr/>
        </p:nvGrpSpPr>
        <p:grpSpPr bwMode="auto">
          <a:xfrm>
            <a:off x="152400" y="457200"/>
            <a:ext cx="4419600" cy="5410200"/>
            <a:chOff x="48" y="96"/>
            <a:chExt cx="2976" cy="3648"/>
          </a:xfrm>
        </p:grpSpPr>
        <p:pic>
          <p:nvPicPr>
            <p:cNvPr id="55302" name="Picture 14" descr="fiftyfive"/>
            <p:cNvPicPr>
              <a:picLocks noChangeAspect="1" noChangeArrowheads="1"/>
            </p:cNvPicPr>
            <p:nvPr/>
          </p:nvPicPr>
          <p:blipFill>
            <a:blip r:embed="rId3" cstate="print"/>
            <a:srcRect/>
            <a:stretch>
              <a:fillRect/>
            </a:stretch>
          </p:blipFill>
          <p:spPr bwMode="auto">
            <a:xfrm>
              <a:off x="465" y="96"/>
              <a:ext cx="1935" cy="1290"/>
            </a:xfrm>
            <a:prstGeom prst="rect">
              <a:avLst/>
            </a:prstGeom>
            <a:noFill/>
            <a:ln w="9525">
              <a:noFill/>
              <a:miter lim="800000"/>
              <a:headEnd/>
              <a:tailEnd/>
            </a:ln>
          </p:spPr>
        </p:pic>
        <p:pic>
          <p:nvPicPr>
            <p:cNvPr id="55303" name="Picture 15" descr="fiftysix"/>
            <p:cNvPicPr>
              <a:picLocks noChangeAspect="1" noChangeArrowheads="1"/>
            </p:cNvPicPr>
            <p:nvPr/>
          </p:nvPicPr>
          <p:blipFill>
            <a:blip r:embed="rId4" cstate="print"/>
            <a:srcRect l="4961" t="10912" r="3256" b="24297"/>
            <a:stretch>
              <a:fillRect/>
            </a:stretch>
          </p:blipFill>
          <p:spPr bwMode="auto">
            <a:xfrm>
              <a:off x="48" y="1344"/>
              <a:ext cx="2976" cy="1400"/>
            </a:xfrm>
            <a:prstGeom prst="rect">
              <a:avLst/>
            </a:prstGeom>
            <a:noFill/>
            <a:ln w="9525">
              <a:noFill/>
              <a:miter lim="800000"/>
              <a:headEnd/>
              <a:tailEnd/>
            </a:ln>
          </p:spPr>
        </p:pic>
        <p:pic>
          <p:nvPicPr>
            <p:cNvPr id="55304" name="Picture 16" descr="fiftyseven"/>
            <p:cNvPicPr>
              <a:picLocks noChangeAspect="1" noChangeArrowheads="1"/>
            </p:cNvPicPr>
            <p:nvPr/>
          </p:nvPicPr>
          <p:blipFill>
            <a:blip r:embed="rId5" cstate="print"/>
            <a:srcRect t="24001" b="24001"/>
            <a:stretch>
              <a:fillRect/>
            </a:stretch>
          </p:blipFill>
          <p:spPr bwMode="auto">
            <a:xfrm>
              <a:off x="288" y="2912"/>
              <a:ext cx="2400" cy="832"/>
            </a:xfrm>
            <a:prstGeom prst="rect">
              <a:avLst/>
            </a:prstGeom>
            <a:noFill/>
            <a:ln w="9525">
              <a:noFill/>
              <a:miter lim="800000"/>
              <a:headEnd/>
              <a:tailEnd/>
            </a:ln>
          </p:spPr>
        </p:pic>
      </p:grpSp>
      <p:pic>
        <p:nvPicPr>
          <p:cNvPr id="55299" name="Picture 17" descr="trestle"/>
          <p:cNvPicPr>
            <a:picLocks noChangeAspect="1" noChangeArrowheads="1"/>
          </p:cNvPicPr>
          <p:nvPr/>
        </p:nvPicPr>
        <p:blipFill>
          <a:blip r:embed="rId6" cstate="print">
            <a:lum bright="10000"/>
          </a:blip>
          <a:srcRect/>
          <a:stretch>
            <a:fillRect/>
          </a:stretch>
        </p:blipFill>
        <p:spPr bwMode="auto">
          <a:xfrm>
            <a:off x="4648200" y="1828800"/>
            <a:ext cx="4343400" cy="2836863"/>
          </a:xfrm>
          <a:prstGeom prst="rect">
            <a:avLst/>
          </a:prstGeom>
          <a:noFill/>
          <a:ln w="9525">
            <a:noFill/>
            <a:miter lim="800000"/>
            <a:headEnd/>
            <a:tailEnd/>
          </a:ln>
        </p:spPr>
      </p:pic>
      <p:sp>
        <p:nvSpPr>
          <p:cNvPr id="55300" name="TextBox 6"/>
          <p:cNvSpPr txBox="1">
            <a:spLocks noChangeArrowheads="1"/>
          </p:cNvSpPr>
          <p:nvPr/>
        </p:nvSpPr>
        <p:spPr bwMode="auto">
          <a:xfrm>
            <a:off x="5181600" y="4724400"/>
            <a:ext cx="3352800" cy="830997"/>
          </a:xfrm>
          <a:prstGeom prst="rect">
            <a:avLst/>
          </a:prstGeom>
          <a:noFill/>
          <a:ln w="9525">
            <a:noFill/>
            <a:miter lim="800000"/>
            <a:headEnd/>
            <a:tailEnd/>
          </a:ln>
        </p:spPr>
        <p:txBody>
          <a:bodyPr wrap="square">
            <a:spAutoFit/>
          </a:bodyPr>
          <a:lstStyle/>
          <a:p>
            <a:pPr algn="ctr"/>
            <a:r>
              <a:rPr lang="en-US" dirty="0"/>
              <a:t>Timber Trestle Bridge</a:t>
            </a:r>
          </a:p>
          <a:p>
            <a:pPr algn="ctr"/>
            <a:r>
              <a:rPr lang="en-US" dirty="0"/>
              <a:t>built quickly to win race</a:t>
            </a:r>
          </a:p>
        </p:txBody>
      </p:sp>
      <p:sp>
        <p:nvSpPr>
          <p:cNvPr id="55301" name="Slide Number Placeholder 7"/>
          <p:cNvSpPr>
            <a:spLocks noGrp="1"/>
          </p:cNvSpPr>
          <p:nvPr>
            <p:ph type="sldNum" sz="quarter" idx="12"/>
          </p:nvPr>
        </p:nvSpPr>
        <p:spPr>
          <a:noFill/>
        </p:spPr>
        <p:txBody>
          <a:bodyPr/>
          <a:lstStyle/>
          <a:p>
            <a:fld id="{DB1A27DC-1912-4E41-9734-642FC2B93F69}" type="slidenum">
              <a:rPr lang="en-US" smtClean="0"/>
              <a:pPr/>
              <a:t>53</a:t>
            </a:fld>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4"/>
          <p:cNvSpPr>
            <a:spLocks noGrp="1"/>
          </p:cNvSpPr>
          <p:nvPr>
            <p:ph type="sldNum" sz="quarter" idx="12"/>
          </p:nvPr>
        </p:nvSpPr>
        <p:spPr>
          <a:noFill/>
        </p:spPr>
        <p:txBody>
          <a:bodyPr/>
          <a:lstStyle/>
          <a:p>
            <a:fld id="{34B28116-1964-4887-981A-3C2259558335}" type="slidenum">
              <a:rPr lang="en-US" smtClean="0"/>
              <a:pPr/>
              <a:t>54</a:t>
            </a:fld>
            <a:endParaRPr lang="en-US"/>
          </a:p>
        </p:txBody>
      </p:sp>
      <p:pic>
        <p:nvPicPr>
          <p:cNvPr id="56323" name="Picture 8" descr="http://www.investors.com/image/LSmug1208_ph101207_345.jpg.cms"/>
          <p:cNvPicPr>
            <a:picLocks noChangeAspect="1" noChangeArrowheads="1"/>
          </p:cNvPicPr>
          <p:nvPr/>
        </p:nvPicPr>
        <p:blipFill>
          <a:blip r:embed="rId2" cstate="print"/>
          <a:srcRect/>
          <a:stretch>
            <a:fillRect/>
          </a:stretch>
        </p:blipFill>
        <p:spPr bwMode="auto">
          <a:xfrm>
            <a:off x="295275" y="381000"/>
            <a:ext cx="3819525" cy="5922963"/>
          </a:xfrm>
          <a:prstGeom prst="rect">
            <a:avLst/>
          </a:prstGeom>
          <a:noFill/>
          <a:ln w="9525">
            <a:noFill/>
            <a:miter lim="800000"/>
            <a:headEnd/>
            <a:tailEnd/>
          </a:ln>
        </p:spPr>
      </p:pic>
      <p:pic>
        <p:nvPicPr>
          <p:cNvPr id="56324" name="Picture 17" descr="trestle"/>
          <p:cNvPicPr>
            <a:picLocks noChangeAspect="1" noChangeArrowheads="1"/>
          </p:cNvPicPr>
          <p:nvPr/>
        </p:nvPicPr>
        <p:blipFill>
          <a:blip r:embed="rId3" cstate="print">
            <a:lum bright="10000"/>
          </a:blip>
          <a:srcRect/>
          <a:stretch>
            <a:fillRect/>
          </a:stretch>
        </p:blipFill>
        <p:spPr bwMode="auto">
          <a:xfrm>
            <a:off x="4648200" y="1828800"/>
            <a:ext cx="4343400" cy="2836863"/>
          </a:xfrm>
          <a:prstGeom prst="rect">
            <a:avLst/>
          </a:prstGeom>
          <a:noFill/>
          <a:ln w="9525">
            <a:noFill/>
            <a:miter lim="800000"/>
            <a:headEnd/>
            <a:tailEnd/>
          </a:ln>
        </p:spPr>
      </p:pic>
      <p:sp>
        <p:nvSpPr>
          <p:cNvPr id="6" name="TextBox 6">
            <a:extLst>
              <a:ext uri="{FF2B5EF4-FFF2-40B4-BE49-F238E27FC236}">
                <a16:creationId xmlns:a16="http://schemas.microsoft.com/office/drawing/2014/main" id="{F60A06D4-F7BB-1049-96A2-5DE5DF55704F}"/>
              </a:ext>
            </a:extLst>
          </p:cNvPr>
          <p:cNvSpPr txBox="1">
            <a:spLocks noChangeArrowheads="1"/>
          </p:cNvSpPr>
          <p:nvPr/>
        </p:nvSpPr>
        <p:spPr bwMode="auto">
          <a:xfrm>
            <a:off x="5181600" y="4724400"/>
            <a:ext cx="3352800" cy="830997"/>
          </a:xfrm>
          <a:prstGeom prst="rect">
            <a:avLst/>
          </a:prstGeom>
          <a:noFill/>
          <a:ln w="9525">
            <a:noFill/>
            <a:miter lim="800000"/>
            <a:headEnd/>
            <a:tailEnd/>
          </a:ln>
        </p:spPr>
        <p:txBody>
          <a:bodyPr wrap="square">
            <a:spAutoFit/>
          </a:bodyPr>
          <a:lstStyle/>
          <a:p>
            <a:pPr algn="ctr"/>
            <a:r>
              <a:rPr lang="en-US" dirty="0"/>
              <a:t>Timber Trestle Bridge</a:t>
            </a:r>
          </a:p>
          <a:p>
            <a:pPr algn="ctr"/>
            <a:r>
              <a:rPr lang="en-US" dirty="0"/>
              <a:t>built quickly to win race</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Group 10"/>
          <p:cNvGrpSpPr>
            <a:grpSpLocks/>
          </p:cNvGrpSpPr>
          <p:nvPr/>
        </p:nvGrpSpPr>
        <p:grpSpPr bwMode="auto">
          <a:xfrm>
            <a:off x="4343400" y="609600"/>
            <a:ext cx="4800600" cy="2895600"/>
            <a:chOff x="2736" y="384"/>
            <a:chExt cx="3024" cy="1824"/>
          </a:xfrm>
        </p:grpSpPr>
        <p:pic>
          <p:nvPicPr>
            <p:cNvPr id="57350" name="Picture 8" descr="sixty"/>
            <p:cNvPicPr>
              <a:picLocks noChangeAspect="1" noChangeArrowheads="1"/>
            </p:cNvPicPr>
            <p:nvPr/>
          </p:nvPicPr>
          <p:blipFill>
            <a:blip r:embed="rId2" cstate="print">
              <a:lum contrast="18000"/>
            </a:blip>
            <a:srcRect l="18605" t="14883" r="13179" b="33133"/>
            <a:stretch>
              <a:fillRect/>
            </a:stretch>
          </p:blipFill>
          <p:spPr bwMode="auto">
            <a:xfrm>
              <a:off x="2736" y="384"/>
              <a:ext cx="3024" cy="1536"/>
            </a:xfrm>
            <a:prstGeom prst="rect">
              <a:avLst/>
            </a:prstGeom>
            <a:noFill/>
            <a:ln w="9525">
              <a:noFill/>
              <a:miter lim="800000"/>
              <a:headEnd/>
              <a:tailEnd/>
            </a:ln>
          </p:spPr>
        </p:pic>
        <p:pic>
          <p:nvPicPr>
            <p:cNvPr id="57351" name="Picture 9" descr="sixty"/>
            <p:cNvPicPr>
              <a:picLocks noChangeAspect="1" noChangeArrowheads="1"/>
            </p:cNvPicPr>
            <p:nvPr/>
          </p:nvPicPr>
          <p:blipFill>
            <a:blip r:embed="rId2" cstate="print">
              <a:lum contrast="18000"/>
            </a:blip>
            <a:srcRect l="18605" t="72586" r="13179" b="14418"/>
            <a:stretch>
              <a:fillRect/>
            </a:stretch>
          </p:blipFill>
          <p:spPr bwMode="auto">
            <a:xfrm>
              <a:off x="2736" y="1824"/>
              <a:ext cx="3024" cy="384"/>
            </a:xfrm>
            <a:prstGeom prst="rect">
              <a:avLst/>
            </a:prstGeom>
            <a:noFill/>
            <a:ln w="9525">
              <a:noFill/>
              <a:miter lim="800000"/>
              <a:headEnd/>
              <a:tailEnd/>
            </a:ln>
          </p:spPr>
        </p:pic>
      </p:grpSp>
      <p:sp>
        <p:nvSpPr>
          <p:cNvPr id="57347" name="Slide Number Placeholder 5"/>
          <p:cNvSpPr>
            <a:spLocks noGrp="1"/>
          </p:cNvSpPr>
          <p:nvPr>
            <p:ph type="sldNum" sz="quarter" idx="12"/>
          </p:nvPr>
        </p:nvSpPr>
        <p:spPr>
          <a:noFill/>
        </p:spPr>
        <p:txBody>
          <a:bodyPr/>
          <a:lstStyle/>
          <a:p>
            <a:fld id="{4F5987D2-05F9-44C6-87E2-6749DC1F40DE}" type="slidenum">
              <a:rPr lang="en-US" smtClean="0"/>
              <a:pPr/>
              <a:t>55</a:t>
            </a:fld>
            <a:endParaRPr lang="en-US"/>
          </a:p>
        </p:txBody>
      </p:sp>
      <p:pic>
        <p:nvPicPr>
          <p:cNvPr id="57348" name="Picture 8" descr="http://www.investors.com/image/LSmug1208_ph101207_345.jpg.cms"/>
          <p:cNvPicPr>
            <a:picLocks noChangeAspect="1" noChangeArrowheads="1"/>
          </p:cNvPicPr>
          <p:nvPr/>
        </p:nvPicPr>
        <p:blipFill>
          <a:blip r:embed="rId3" cstate="print"/>
          <a:srcRect/>
          <a:stretch>
            <a:fillRect/>
          </a:stretch>
        </p:blipFill>
        <p:spPr bwMode="auto">
          <a:xfrm>
            <a:off x="295275" y="381000"/>
            <a:ext cx="3819525" cy="5922963"/>
          </a:xfrm>
          <a:prstGeom prst="rect">
            <a:avLst/>
          </a:prstGeom>
          <a:noFill/>
          <a:ln w="9525">
            <a:noFill/>
            <a:miter lim="800000"/>
            <a:headEnd/>
            <a:tailEnd/>
          </a:ln>
        </p:spPr>
      </p:pic>
      <p:sp>
        <p:nvSpPr>
          <p:cNvPr id="57349" name="Text Box 8"/>
          <p:cNvSpPr txBox="1">
            <a:spLocks noChangeArrowheads="1"/>
          </p:cNvSpPr>
          <p:nvPr/>
        </p:nvSpPr>
        <p:spPr bwMode="auto">
          <a:xfrm>
            <a:off x="5686425" y="2286000"/>
            <a:ext cx="2924175" cy="427038"/>
          </a:xfrm>
          <a:prstGeom prst="rect">
            <a:avLst/>
          </a:prstGeom>
          <a:solidFill>
            <a:schemeClr val="bg1"/>
          </a:solidFill>
          <a:ln w="9525">
            <a:noFill/>
            <a:miter lim="800000"/>
            <a:headEnd/>
            <a:tailEnd/>
          </a:ln>
        </p:spPr>
        <p:txBody>
          <a:bodyPr>
            <a:spAutoFit/>
          </a:bodyPr>
          <a:lstStyle/>
          <a:p>
            <a:pPr>
              <a:spcBef>
                <a:spcPct val="50000"/>
              </a:spcBef>
            </a:pPr>
            <a:r>
              <a:rPr lang="en-US" sz="2200" dirty="0">
                <a:solidFill>
                  <a:srgbClr val="FFCDE6"/>
                </a:solidFill>
              </a:rPr>
              <a:t>Promontory Point, Utah</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2" descr="C:\Users\Littman\Desktop\railroad_1870_terrain.png"/>
          <p:cNvPicPr>
            <a:picLocks noChangeAspect="1" noChangeArrowheads="1"/>
          </p:cNvPicPr>
          <p:nvPr/>
        </p:nvPicPr>
        <p:blipFill>
          <a:blip r:embed="rId3" cstate="print"/>
          <a:srcRect t="-1027" b="40346"/>
          <a:stretch>
            <a:fillRect/>
          </a:stretch>
        </p:blipFill>
        <p:spPr bwMode="auto">
          <a:xfrm>
            <a:off x="0" y="3429000"/>
            <a:ext cx="9136063" cy="3352800"/>
          </a:xfrm>
          <a:prstGeom prst="rect">
            <a:avLst/>
          </a:prstGeom>
          <a:noFill/>
          <a:ln w="9525">
            <a:noFill/>
            <a:miter lim="800000"/>
            <a:headEnd/>
            <a:tailEnd/>
          </a:ln>
        </p:spPr>
      </p:pic>
      <p:sp>
        <p:nvSpPr>
          <p:cNvPr id="58371" name="Text Box 9"/>
          <p:cNvSpPr txBox="1">
            <a:spLocks noChangeArrowheads="1"/>
          </p:cNvSpPr>
          <p:nvPr/>
        </p:nvSpPr>
        <p:spPr bwMode="auto">
          <a:xfrm>
            <a:off x="1143000" y="76200"/>
            <a:ext cx="2057400" cy="457200"/>
          </a:xfrm>
          <a:prstGeom prst="rect">
            <a:avLst/>
          </a:prstGeom>
          <a:noFill/>
          <a:ln w="9525">
            <a:noFill/>
            <a:miter lim="800000"/>
            <a:headEnd/>
            <a:tailEnd/>
          </a:ln>
        </p:spPr>
        <p:txBody>
          <a:bodyPr>
            <a:spAutoFit/>
          </a:bodyPr>
          <a:lstStyle/>
          <a:p>
            <a:pPr>
              <a:spcBef>
                <a:spcPct val="50000"/>
              </a:spcBef>
            </a:pPr>
            <a:r>
              <a:rPr lang="en-US"/>
              <a:t>May 10, 1869</a:t>
            </a:r>
          </a:p>
        </p:txBody>
      </p:sp>
      <p:pic>
        <p:nvPicPr>
          <p:cNvPr id="58372" name="Picture 13" descr="railroad_1869"/>
          <p:cNvPicPr>
            <a:picLocks noChangeAspect="1" noChangeArrowheads="1"/>
          </p:cNvPicPr>
          <p:nvPr/>
        </p:nvPicPr>
        <p:blipFill>
          <a:blip r:embed="rId4" cstate="print">
            <a:lum bright="-10000"/>
          </a:blip>
          <a:srcRect/>
          <a:stretch>
            <a:fillRect/>
          </a:stretch>
        </p:blipFill>
        <p:spPr bwMode="auto">
          <a:xfrm>
            <a:off x="152400" y="606425"/>
            <a:ext cx="4191000" cy="2854325"/>
          </a:xfrm>
          <a:prstGeom prst="rect">
            <a:avLst/>
          </a:prstGeom>
          <a:noFill/>
          <a:ln w="9525">
            <a:noFill/>
            <a:miter lim="800000"/>
            <a:headEnd/>
            <a:tailEnd/>
          </a:ln>
        </p:spPr>
      </p:pic>
      <p:sp>
        <p:nvSpPr>
          <p:cNvPr id="58373" name="Line 14"/>
          <p:cNvSpPr>
            <a:spLocks noChangeShapeType="1"/>
          </p:cNvSpPr>
          <p:nvPr/>
        </p:nvSpPr>
        <p:spPr bwMode="auto">
          <a:xfrm flipH="1">
            <a:off x="1981200" y="3449638"/>
            <a:ext cx="381000" cy="1905000"/>
          </a:xfrm>
          <a:prstGeom prst="line">
            <a:avLst/>
          </a:prstGeom>
          <a:noFill/>
          <a:ln w="34925">
            <a:solidFill>
              <a:srgbClr val="00FF00"/>
            </a:solidFill>
            <a:round/>
            <a:headEnd/>
            <a:tailEnd type="oval" w="lg" len="lg"/>
          </a:ln>
        </p:spPr>
        <p:txBody>
          <a:bodyPr/>
          <a:lstStyle/>
          <a:p>
            <a:endParaRPr lang="en-US"/>
          </a:p>
        </p:txBody>
      </p:sp>
      <p:sp>
        <p:nvSpPr>
          <p:cNvPr id="10" name="Rectangle 9"/>
          <p:cNvSpPr/>
          <p:nvPr/>
        </p:nvSpPr>
        <p:spPr>
          <a:xfrm>
            <a:off x="8077200" y="6248400"/>
            <a:ext cx="38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376" name="Slide Number Placeholder 8"/>
          <p:cNvSpPr>
            <a:spLocks noGrp="1"/>
          </p:cNvSpPr>
          <p:nvPr>
            <p:ph type="sldNum" sz="quarter" idx="12"/>
          </p:nvPr>
        </p:nvSpPr>
        <p:spPr>
          <a:noFill/>
        </p:spPr>
        <p:txBody>
          <a:bodyPr/>
          <a:lstStyle/>
          <a:p>
            <a:fld id="{432E0F4A-B17C-48C3-8403-390DD8769536}" type="slidenum">
              <a:rPr lang="en-US" smtClean="0"/>
              <a:pPr/>
              <a:t>56</a:t>
            </a:fld>
            <a:endParaRPr lang="en-US"/>
          </a:p>
        </p:txBody>
      </p:sp>
      <p:sp>
        <p:nvSpPr>
          <p:cNvPr id="58378" name="TextBox 12"/>
          <p:cNvSpPr txBox="1">
            <a:spLocks noChangeArrowheads="1"/>
          </p:cNvSpPr>
          <p:nvPr/>
        </p:nvSpPr>
        <p:spPr bwMode="auto">
          <a:xfrm>
            <a:off x="2046288" y="5507038"/>
            <a:ext cx="1066800" cy="457200"/>
          </a:xfrm>
          <a:prstGeom prst="rect">
            <a:avLst/>
          </a:prstGeom>
          <a:noFill/>
          <a:ln w="9525">
            <a:noFill/>
            <a:miter lim="800000"/>
            <a:headEnd/>
            <a:tailEnd/>
          </a:ln>
        </p:spPr>
        <p:txBody>
          <a:bodyPr>
            <a:spAutoFit/>
          </a:bodyPr>
          <a:lstStyle/>
          <a:p>
            <a:r>
              <a:rPr lang="en-US"/>
              <a:t>UPRR</a:t>
            </a:r>
          </a:p>
        </p:txBody>
      </p:sp>
      <p:sp>
        <p:nvSpPr>
          <p:cNvPr id="58379" name="TextBox 13"/>
          <p:cNvSpPr txBox="1">
            <a:spLocks noChangeArrowheads="1"/>
          </p:cNvSpPr>
          <p:nvPr/>
        </p:nvSpPr>
        <p:spPr bwMode="auto">
          <a:xfrm>
            <a:off x="979488" y="5507038"/>
            <a:ext cx="1066800" cy="457200"/>
          </a:xfrm>
          <a:prstGeom prst="rect">
            <a:avLst/>
          </a:prstGeom>
          <a:noFill/>
          <a:ln w="9525">
            <a:noFill/>
            <a:miter lim="800000"/>
            <a:headEnd/>
            <a:tailEnd/>
          </a:ln>
        </p:spPr>
        <p:txBody>
          <a:bodyPr>
            <a:spAutoFit/>
          </a:bodyPr>
          <a:lstStyle/>
          <a:p>
            <a:r>
              <a:rPr lang="en-US"/>
              <a:t>CPRR</a:t>
            </a:r>
          </a:p>
        </p:txBody>
      </p:sp>
      <p:cxnSp>
        <p:nvCxnSpPr>
          <p:cNvPr id="16" name="Straight Connector 15"/>
          <p:cNvCxnSpPr/>
          <p:nvPr/>
        </p:nvCxnSpPr>
        <p:spPr>
          <a:xfrm>
            <a:off x="1992313" y="4897438"/>
            <a:ext cx="0" cy="91440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15" name="Group 10"/>
          <p:cNvGrpSpPr>
            <a:grpSpLocks/>
          </p:cNvGrpSpPr>
          <p:nvPr/>
        </p:nvGrpSpPr>
        <p:grpSpPr bwMode="auto">
          <a:xfrm>
            <a:off x="4343400" y="609600"/>
            <a:ext cx="4800600" cy="2895600"/>
            <a:chOff x="2736" y="384"/>
            <a:chExt cx="3024" cy="1824"/>
          </a:xfrm>
        </p:grpSpPr>
        <p:pic>
          <p:nvPicPr>
            <p:cNvPr id="17" name="Picture 8" descr="sixty"/>
            <p:cNvPicPr>
              <a:picLocks noChangeAspect="1" noChangeArrowheads="1"/>
            </p:cNvPicPr>
            <p:nvPr/>
          </p:nvPicPr>
          <p:blipFill>
            <a:blip r:embed="rId5" cstate="print">
              <a:lum contrast="18000"/>
            </a:blip>
            <a:srcRect l="18605" t="14883" r="13179" b="33133"/>
            <a:stretch>
              <a:fillRect/>
            </a:stretch>
          </p:blipFill>
          <p:spPr bwMode="auto">
            <a:xfrm>
              <a:off x="2736" y="384"/>
              <a:ext cx="3024" cy="1536"/>
            </a:xfrm>
            <a:prstGeom prst="rect">
              <a:avLst/>
            </a:prstGeom>
            <a:noFill/>
            <a:ln w="9525">
              <a:noFill/>
              <a:miter lim="800000"/>
              <a:headEnd/>
              <a:tailEnd/>
            </a:ln>
          </p:spPr>
        </p:pic>
        <p:pic>
          <p:nvPicPr>
            <p:cNvPr id="18" name="Picture 9" descr="sixty"/>
            <p:cNvPicPr>
              <a:picLocks noChangeAspect="1" noChangeArrowheads="1"/>
            </p:cNvPicPr>
            <p:nvPr/>
          </p:nvPicPr>
          <p:blipFill>
            <a:blip r:embed="rId5" cstate="print">
              <a:lum contrast="18000"/>
            </a:blip>
            <a:srcRect l="18605" t="72586" r="13179" b="14418"/>
            <a:stretch>
              <a:fillRect/>
            </a:stretch>
          </p:blipFill>
          <p:spPr bwMode="auto">
            <a:xfrm>
              <a:off x="2736" y="1824"/>
              <a:ext cx="3024" cy="384"/>
            </a:xfrm>
            <a:prstGeom prst="rect">
              <a:avLst/>
            </a:prstGeom>
            <a:noFill/>
            <a:ln w="9525">
              <a:noFill/>
              <a:miter lim="800000"/>
              <a:headEnd/>
              <a:tailEnd/>
            </a:ln>
          </p:spPr>
        </p:pic>
      </p:grpSp>
      <p:sp>
        <p:nvSpPr>
          <p:cNvPr id="19" name="Text Box 8"/>
          <p:cNvSpPr txBox="1">
            <a:spLocks noChangeArrowheads="1"/>
          </p:cNvSpPr>
          <p:nvPr/>
        </p:nvSpPr>
        <p:spPr bwMode="auto">
          <a:xfrm>
            <a:off x="5686425" y="2286000"/>
            <a:ext cx="2924175" cy="427038"/>
          </a:xfrm>
          <a:prstGeom prst="rect">
            <a:avLst/>
          </a:prstGeom>
          <a:solidFill>
            <a:schemeClr val="bg1"/>
          </a:solidFill>
          <a:ln w="9525">
            <a:noFill/>
            <a:miter lim="800000"/>
            <a:headEnd/>
            <a:tailEnd/>
          </a:ln>
        </p:spPr>
        <p:txBody>
          <a:bodyPr>
            <a:spAutoFit/>
          </a:bodyPr>
          <a:lstStyle/>
          <a:p>
            <a:pPr>
              <a:spcBef>
                <a:spcPct val="50000"/>
              </a:spcBef>
            </a:pPr>
            <a:r>
              <a:rPr lang="en-US" sz="2200" dirty="0">
                <a:solidFill>
                  <a:srgbClr val="FFCDE6"/>
                </a:solidFill>
              </a:rPr>
              <a:t>Promontory Point, Utah</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2" descr="C:\Users\Littman\Desktop\railroad_1870_terrain.png"/>
          <p:cNvPicPr>
            <a:picLocks noChangeAspect="1" noChangeArrowheads="1"/>
          </p:cNvPicPr>
          <p:nvPr/>
        </p:nvPicPr>
        <p:blipFill>
          <a:blip r:embed="rId3" cstate="print"/>
          <a:srcRect t="-1027" b="40346"/>
          <a:stretch>
            <a:fillRect/>
          </a:stretch>
        </p:blipFill>
        <p:spPr bwMode="auto">
          <a:xfrm>
            <a:off x="0" y="3429000"/>
            <a:ext cx="9136063" cy="3352800"/>
          </a:xfrm>
          <a:prstGeom prst="rect">
            <a:avLst/>
          </a:prstGeom>
          <a:noFill/>
          <a:ln w="9525">
            <a:noFill/>
            <a:miter lim="800000"/>
            <a:headEnd/>
            <a:tailEnd/>
          </a:ln>
        </p:spPr>
      </p:pic>
      <p:sp>
        <p:nvSpPr>
          <p:cNvPr id="58373" name="Line 14"/>
          <p:cNvSpPr>
            <a:spLocks noChangeShapeType="1"/>
          </p:cNvSpPr>
          <p:nvPr/>
        </p:nvSpPr>
        <p:spPr bwMode="auto">
          <a:xfrm flipH="1">
            <a:off x="1981200" y="3449638"/>
            <a:ext cx="381000" cy="1905000"/>
          </a:xfrm>
          <a:prstGeom prst="line">
            <a:avLst/>
          </a:prstGeom>
          <a:noFill/>
          <a:ln w="34925">
            <a:solidFill>
              <a:srgbClr val="00FF00"/>
            </a:solidFill>
            <a:round/>
            <a:headEnd/>
            <a:tailEnd type="oval" w="lg" len="lg"/>
          </a:ln>
        </p:spPr>
        <p:txBody>
          <a:bodyPr/>
          <a:lstStyle/>
          <a:p>
            <a:endParaRPr lang="en-US"/>
          </a:p>
        </p:txBody>
      </p:sp>
      <p:sp>
        <p:nvSpPr>
          <p:cNvPr id="10" name="Rectangle 9"/>
          <p:cNvSpPr/>
          <p:nvPr/>
        </p:nvSpPr>
        <p:spPr>
          <a:xfrm>
            <a:off x="8077200" y="6248400"/>
            <a:ext cx="38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376" name="Slide Number Placeholder 8"/>
          <p:cNvSpPr>
            <a:spLocks noGrp="1"/>
          </p:cNvSpPr>
          <p:nvPr>
            <p:ph type="sldNum" sz="quarter" idx="12"/>
          </p:nvPr>
        </p:nvSpPr>
        <p:spPr>
          <a:noFill/>
        </p:spPr>
        <p:txBody>
          <a:bodyPr/>
          <a:lstStyle/>
          <a:p>
            <a:fld id="{432E0F4A-B17C-48C3-8403-390DD8769536}" type="slidenum">
              <a:rPr lang="en-US" smtClean="0"/>
              <a:pPr/>
              <a:t>57</a:t>
            </a:fld>
            <a:endParaRPr lang="en-US"/>
          </a:p>
        </p:txBody>
      </p:sp>
      <p:sp>
        <p:nvSpPr>
          <p:cNvPr id="58378" name="TextBox 12"/>
          <p:cNvSpPr txBox="1">
            <a:spLocks noChangeArrowheads="1"/>
          </p:cNvSpPr>
          <p:nvPr/>
        </p:nvSpPr>
        <p:spPr bwMode="auto">
          <a:xfrm>
            <a:off x="2046288" y="5507038"/>
            <a:ext cx="1066800" cy="457200"/>
          </a:xfrm>
          <a:prstGeom prst="rect">
            <a:avLst/>
          </a:prstGeom>
          <a:noFill/>
          <a:ln w="9525">
            <a:noFill/>
            <a:miter lim="800000"/>
            <a:headEnd/>
            <a:tailEnd/>
          </a:ln>
        </p:spPr>
        <p:txBody>
          <a:bodyPr>
            <a:spAutoFit/>
          </a:bodyPr>
          <a:lstStyle/>
          <a:p>
            <a:r>
              <a:rPr lang="en-US"/>
              <a:t>UPRR</a:t>
            </a:r>
          </a:p>
        </p:txBody>
      </p:sp>
      <p:sp>
        <p:nvSpPr>
          <p:cNvPr id="58379" name="TextBox 13"/>
          <p:cNvSpPr txBox="1">
            <a:spLocks noChangeArrowheads="1"/>
          </p:cNvSpPr>
          <p:nvPr/>
        </p:nvSpPr>
        <p:spPr bwMode="auto">
          <a:xfrm>
            <a:off x="979488" y="5507038"/>
            <a:ext cx="1066800" cy="457200"/>
          </a:xfrm>
          <a:prstGeom prst="rect">
            <a:avLst/>
          </a:prstGeom>
          <a:noFill/>
          <a:ln w="9525">
            <a:noFill/>
            <a:miter lim="800000"/>
            <a:headEnd/>
            <a:tailEnd/>
          </a:ln>
        </p:spPr>
        <p:txBody>
          <a:bodyPr>
            <a:spAutoFit/>
          </a:bodyPr>
          <a:lstStyle/>
          <a:p>
            <a:r>
              <a:rPr lang="en-US"/>
              <a:t>CPRR</a:t>
            </a:r>
          </a:p>
        </p:txBody>
      </p:sp>
      <p:cxnSp>
        <p:nvCxnSpPr>
          <p:cNvPr id="16" name="Straight Connector 15"/>
          <p:cNvCxnSpPr/>
          <p:nvPr/>
        </p:nvCxnSpPr>
        <p:spPr>
          <a:xfrm>
            <a:off x="1992313" y="4897438"/>
            <a:ext cx="0" cy="91440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2" name="Group 10"/>
          <p:cNvGrpSpPr>
            <a:grpSpLocks/>
          </p:cNvGrpSpPr>
          <p:nvPr/>
        </p:nvGrpSpPr>
        <p:grpSpPr bwMode="auto">
          <a:xfrm>
            <a:off x="4343400" y="609600"/>
            <a:ext cx="4800600" cy="2895600"/>
            <a:chOff x="2736" y="384"/>
            <a:chExt cx="3024" cy="1824"/>
          </a:xfrm>
        </p:grpSpPr>
        <p:pic>
          <p:nvPicPr>
            <p:cNvPr id="17" name="Picture 8" descr="sixty"/>
            <p:cNvPicPr>
              <a:picLocks noChangeAspect="1" noChangeArrowheads="1"/>
            </p:cNvPicPr>
            <p:nvPr/>
          </p:nvPicPr>
          <p:blipFill>
            <a:blip r:embed="rId4" cstate="print">
              <a:lum contrast="18000"/>
            </a:blip>
            <a:srcRect l="18605" t="14883" r="13179" b="33133"/>
            <a:stretch>
              <a:fillRect/>
            </a:stretch>
          </p:blipFill>
          <p:spPr bwMode="auto">
            <a:xfrm>
              <a:off x="2736" y="384"/>
              <a:ext cx="3024" cy="1536"/>
            </a:xfrm>
            <a:prstGeom prst="rect">
              <a:avLst/>
            </a:prstGeom>
            <a:noFill/>
            <a:ln w="9525">
              <a:noFill/>
              <a:miter lim="800000"/>
              <a:headEnd/>
              <a:tailEnd/>
            </a:ln>
          </p:spPr>
        </p:pic>
        <p:pic>
          <p:nvPicPr>
            <p:cNvPr id="18" name="Picture 9" descr="sixty"/>
            <p:cNvPicPr>
              <a:picLocks noChangeAspect="1" noChangeArrowheads="1"/>
            </p:cNvPicPr>
            <p:nvPr/>
          </p:nvPicPr>
          <p:blipFill>
            <a:blip r:embed="rId4" cstate="print">
              <a:lum contrast="18000"/>
            </a:blip>
            <a:srcRect l="18605" t="72586" r="13179" b="14418"/>
            <a:stretch>
              <a:fillRect/>
            </a:stretch>
          </p:blipFill>
          <p:spPr bwMode="auto">
            <a:xfrm>
              <a:off x="2736" y="1824"/>
              <a:ext cx="3024" cy="384"/>
            </a:xfrm>
            <a:prstGeom prst="rect">
              <a:avLst/>
            </a:prstGeom>
            <a:noFill/>
            <a:ln w="9525">
              <a:noFill/>
              <a:miter lim="800000"/>
              <a:headEnd/>
              <a:tailEnd/>
            </a:ln>
          </p:spPr>
        </p:pic>
      </p:grpSp>
      <p:sp>
        <p:nvSpPr>
          <p:cNvPr id="19" name="Text Box 8"/>
          <p:cNvSpPr txBox="1">
            <a:spLocks noChangeArrowheads="1"/>
          </p:cNvSpPr>
          <p:nvPr/>
        </p:nvSpPr>
        <p:spPr bwMode="auto">
          <a:xfrm>
            <a:off x="5686425" y="2286000"/>
            <a:ext cx="2924175" cy="427038"/>
          </a:xfrm>
          <a:prstGeom prst="rect">
            <a:avLst/>
          </a:prstGeom>
          <a:solidFill>
            <a:schemeClr val="bg1"/>
          </a:solidFill>
          <a:ln w="9525">
            <a:noFill/>
            <a:miter lim="800000"/>
            <a:headEnd/>
            <a:tailEnd/>
          </a:ln>
        </p:spPr>
        <p:txBody>
          <a:bodyPr>
            <a:spAutoFit/>
          </a:bodyPr>
          <a:lstStyle/>
          <a:p>
            <a:pPr>
              <a:spcBef>
                <a:spcPct val="50000"/>
              </a:spcBef>
            </a:pPr>
            <a:r>
              <a:rPr lang="en-US" sz="2200" dirty="0">
                <a:solidFill>
                  <a:srgbClr val="FFCDE6"/>
                </a:solidFill>
              </a:rPr>
              <a:t>Promontory Point, Utah</a:t>
            </a:r>
          </a:p>
        </p:txBody>
      </p:sp>
      <p:pic>
        <p:nvPicPr>
          <p:cNvPr id="15" name="Picture 5" descr="transcontinental mural"/>
          <p:cNvPicPr>
            <a:picLocks noChangeAspect="1" noChangeArrowheads="1"/>
          </p:cNvPicPr>
          <p:nvPr/>
        </p:nvPicPr>
        <p:blipFill>
          <a:blip r:embed="rId5" cstate="print"/>
          <a:srcRect l="29556" t="31747" r="32021" b="29129"/>
          <a:stretch>
            <a:fillRect/>
          </a:stretch>
        </p:blipFill>
        <p:spPr bwMode="auto">
          <a:xfrm>
            <a:off x="304800" y="596900"/>
            <a:ext cx="3886200" cy="2527300"/>
          </a:xfrm>
          <a:prstGeom prst="rect">
            <a:avLst/>
          </a:prstGeom>
          <a:noFill/>
          <a:ln w="9525">
            <a:noFill/>
            <a:miter lim="800000"/>
            <a:headEnd/>
            <a:tailEnd/>
          </a:ln>
        </p:spPr>
      </p:pic>
      <p:sp>
        <p:nvSpPr>
          <p:cNvPr id="20" name="Line 11"/>
          <p:cNvSpPr>
            <a:spLocks noChangeShapeType="1"/>
          </p:cNvSpPr>
          <p:nvPr/>
        </p:nvSpPr>
        <p:spPr bwMode="auto">
          <a:xfrm>
            <a:off x="1752600" y="533400"/>
            <a:ext cx="0" cy="1066800"/>
          </a:xfrm>
          <a:prstGeom prst="line">
            <a:avLst/>
          </a:prstGeom>
          <a:noFill/>
          <a:ln w="38100">
            <a:solidFill>
              <a:srgbClr val="FF0000"/>
            </a:solidFill>
            <a:round/>
            <a:headEnd/>
            <a:tailEnd type="triangle" w="lg" len="lg"/>
          </a:ln>
        </p:spPr>
        <p:txBody>
          <a:bodyPr/>
          <a:lstStyle/>
          <a:p>
            <a:endParaRPr lang="en-US"/>
          </a:p>
        </p:txBody>
      </p:sp>
      <p:sp>
        <p:nvSpPr>
          <p:cNvPr id="21" name="Text Box 12"/>
          <p:cNvSpPr txBox="1">
            <a:spLocks noChangeArrowheads="1"/>
          </p:cNvSpPr>
          <p:nvPr/>
        </p:nvSpPr>
        <p:spPr bwMode="auto">
          <a:xfrm>
            <a:off x="914400" y="152400"/>
            <a:ext cx="2362200" cy="396875"/>
          </a:xfrm>
          <a:prstGeom prst="rect">
            <a:avLst/>
          </a:prstGeom>
          <a:noFill/>
          <a:ln w="9525">
            <a:noFill/>
            <a:miter lim="800000"/>
            <a:headEnd/>
            <a:tailEnd/>
          </a:ln>
        </p:spPr>
        <p:txBody>
          <a:bodyPr>
            <a:spAutoFit/>
          </a:bodyPr>
          <a:lstStyle/>
          <a:p>
            <a:pPr>
              <a:spcBef>
                <a:spcPct val="50000"/>
              </a:spcBef>
            </a:pPr>
            <a:r>
              <a:rPr lang="en-US" sz="2000"/>
              <a:t>Leland Stanford</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9" descr="stanford_spike"/>
          <p:cNvPicPr>
            <a:picLocks noChangeAspect="1" noChangeArrowheads="1"/>
          </p:cNvPicPr>
          <p:nvPr/>
        </p:nvPicPr>
        <p:blipFill>
          <a:blip r:embed="rId2" cstate="print">
            <a:lum bright="12000" contrast="6000"/>
          </a:blip>
          <a:srcRect t="21042" b="13492"/>
          <a:stretch>
            <a:fillRect/>
          </a:stretch>
        </p:blipFill>
        <p:spPr bwMode="auto">
          <a:xfrm>
            <a:off x="4724400" y="3581400"/>
            <a:ext cx="4114800" cy="2133600"/>
          </a:xfrm>
          <a:prstGeom prst="rect">
            <a:avLst/>
          </a:prstGeom>
          <a:noFill/>
          <a:ln w="9525">
            <a:noFill/>
            <a:miter lim="800000"/>
            <a:headEnd/>
            <a:tailEnd/>
          </a:ln>
        </p:spPr>
      </p:pic>
      <p:sp>
        <p:nvSpPr>
          <p:cNvPr id="60419" name="Text Box 10"/>
          <p:cNvSpPr txBox="1">
            <a:spLocks noChangeArrowheads="1"/>
          </p:cNvSpPr>
          <p:nvPr/>
        </p:nvSpPr>
        <p:spPr bwMode="auto">
          <a:xfrm>
            <a:off x="4495800" y="5807075"/>
            <a:ext cx="4572000" cy="822325"/>
          </a:xfrm>
          <a:prstGeom prst="rect">
            <a:avLst/>
          </a:prstGeom>
          <a:noFill/>
          <a:ln w="9525">
            <a:noFill/>
            <a:miter lim="800000"/>
            <a:headEnd/>
            <a:tailEnd/>
          </a:ln>
        </p:spPr>
        <p:txBody>
          <a:bodyPr>
            <a:spAutoFit/>
          </a:bodyPr>
          <a:lstStyle/>
          <a:p>
            <a:pPr algn="ctr">
              <a:spcBef>
                <a:spcPct val="50000"/>
              </a:spcBef>
            </a:pPr>
            <a:r>
              <a:rPr lang="en-US"/>
              <a:t>Golden Spike - Stanford University Museum of Art</a:t>
            </a:r>
          </a:p>
        </p:txBody>
      </p:sp>
      <p:sp>
        <p:nvSpPr>
          <p:cNvPr id="60421" name="Slide Number Placeholder 10"/>
          <p:cNvSpPr>
            <a:spLocks noGrp="1"/>
          </p:cNvSpPr>
          <p:nvPr>
            <p:ph type="sldNum" sz="quarter" idx="12"/>
          </p:nvPr>
        </p:nvSpPr>
        <p:spPr>
          <a:noFill/>
        </p:spPr>
        <p:txBody>
          <a:bodyPr/>
          <a:lstStyle/>
          <a:p>
            <a:fld id="{D67D2CAF-48F0-4DC8-A4A7-DC22AA458B72}" type="slidenum">
              <a:rPr lang="en-US" smtClean="0"/>
              <a:pPr/>
              <a:t>58</a:t>
            </a:fld>
            <a:endParaRPr lang="en-US"/>
          </a:p>
        </p:txBody>
      </p:sp>
      <p:pic>
        <p:nvPicPr>
          <p:cNvPr id="60423" name="Picture 5" descr="transcontinental mural"/>
          <p:cNvPicPr>
            <a:picLocks noChangeAspect="1" noChangeArrowheads="1"/>
          </p:cNvPicPr>
          <p:nvPr/>
        </p:nvPicPr>
        <p:blipFill>
          <a:blip r:embed="rId3" cstate="print"/>
          <a:srcRect l="29556" t="31747" r="32021" b="29129"/>
          <a:stretch>
            <a:fillRect/>
          </a:stretch>
        </p:blipFill>
        <p:spPr bwMode="auto">
          <a:xfrm>
            <a:off x="304800" y="596900"/>
            <a:ext cx="3886200" cy="2527300"/>
          </a:xfrm>
          <a:prstGeom prst="rect">
            <a:avLst/>
          </a:prstGeom>
          <a:noFill/>
          <a:ln w="9525">
            <a:noFill/>
            <a:miter lim="800000"/>
            <a:headEnd/>
            <a:tailEnd/>
          </a:ln>
        </p:spPr>
      </p:pic>
      <p:pic>
        <p:nvPicPr>
          <p:cNvPr id="60424" name="Picture 6" descr="transcontinental railroad stamp"/>
          <p:cNvPicPr>
            <a:picLocks noChangeAspect="1" noChangeArrowheads="1"/>
          </p:cNvPicPr>
          <p:nvPr/>
        </p:nvPicPr>
        <p:blipFill>
          <a:blip r:embed="rId4" cstate="print"/>
          <a:srcRect/>
          <a:stretch>
            <a:fillRect/>
          </a:stretch>
        </p:blipFill>
        <p:spPr bwMode="auto">
          <a:xfrm>
            <a:off x="228600" y="3581400"/>
            <a:ext cx="4114800" cy="2681288"/>
          </a:xfrm>
          <a:prstGeom prst="rect">
            <a:avLst/>
          </a:prstGeom>
          <a:noFill/>
          <a:ln w="9525">
            <a:noFill/>
            <a:miter lim="800000"/>
            <a:headEnd/>
            <a:tailEnd/>
          </a:ln>
        </p:spPr>
      </p:pic>
      <p:sp>
        <p:nvSpPr>
          <p:cNvPr id="60425" name="Line 11"/>
          <p:cNvSpPr>
            <a:spLocks noChangeShapeType="1"/>
          </p:cNvSpPr>
          <p:nvPr/>
        </p:nvSpPr>
        <p:spPr bwMode="auto">
          <a:xfrm>
            <a:off x="1752600" y="533400"/>
            <a:ext cx="0" cy="1066800"/>
          </a:xfrm>
          <a:prstGeom prst="line">
            <a:avLst/>
          </a:prstGeom>
          <a:noFill/>
          <a:ln w="38100">
            <a:solidFill>
              <a:srgbClr val="FF0000"/>
            </a:solidFill>
            <a:round/>
            <a:headEnd/>
            <a:tailEnd type="triangle" w="lg" len="lg"/>
          </a:ln>
        </p:spPr>
        <p:txBody>
          <a:bodyPr/>
          <a:lstStyle/>
          <a:p>
            <a:endParaRPr lang="en-US"/>
          </a:p>
        </p:txBody>
      </p:sp>
      <p:sp>
        <p:nvSpPr>
          <p:cNvPr id="60426" name="Text Box 12"/>
          <p:cNvSpPr txBox="1">
            <a:spLocks noChangeArrowheads="1"/>
          </p:cNvSpPr>
          <p:nvPr/>
        </p:nvSpPr>
        <p:spPr bwMode="auto">
          <a:xfrm>
            <a:off x="914400" y="152400"/>
            <a:ext cx="2362200" cy="396875"/>
          </a:xfrm>
          <a:prstGeom prst="rect">
            <a:avLst/>
          </a:prstGeom>
          <a:noFill/>
          <a:ln w="9525">
            <a:noFill/>
            <a:miter lim="800000"/>
            <a:headEnd/>
            <a:tailEnd/>
          </a:ln>
        </p:spPr>
        <p:txBody>
          <a:bodyPr>
            <a:spAutoFit/>
          </a:bodyPr>
          <a:lstStyle/>
          <a:p>
            <a:pPr>
              <a:spcBef>
                <a:spcPct val="50000"/>
              </a:spcBef>
            </a:pPr>
            <a:r>
              <a:rPr lang="en-US" sz="2000"/>
              <a:t>Leland Stanford</a:t>
            </a:r>
          </a:p>
        </p:txBody>
      </p:sp>
      <p:grpSp>
        <p:nvGrpSpPr>
          <p:cNvPr id="13" name="Group 10"/>
          <p:cNvGrpSpPr>
            <a:grpSpLocks/>
          </p:cNvGrpSpPr>
          <p:nvPr/>
        </p:nvGrpSpPr>
        <p:grpSpPr bwMode="auto">
          <a:xfrm>
            <a:off x="4343400" y="609600"/>
            <a:ext cx="4800600" cy="2895600"/>
            <a:chOff x="2736" y="384"/>
            <a:chExt cx="3024" cy="1824"/>
          </a:xfrm>
        </p:grpSpPr>
        <p:pic>
          <p:nvPicPr>
            <p:cNvPr id="14" name="Picture 8" descr="sixty"/>
            <p:cNvPicPr>
              <a:picLocks noChangeAspect="1" noChangeArrowheads="1"/>
            </p:cNvPicPr>
            <p:nvPr/>
          </p:nvPicPr>
          <p:blipFill>
            <a:blip r:embed="rId5" cstate="print">
              <a:lum contrast="18000"/>
            </a:blip>
            <a:srcRect l="18605" t="14883" r="13179" b="33133"/>
            <a:stretch>
              <a:fillRect/>
            </a:stretch>
          </p:blipFill>
          <p:spPr bwMode="auto">
            <a:xfrm>
              <a:off x="2736" y="384"/>
              <a:ext cx="3024" cy="1536"/>
            </a:xfrm>
            <a:prstGeom prst="rect">
              <a:avLst/>
            </a:prstGeom>
            <a:noFill/>
            <a:ln w="9525">
              <a:noFill/>
              <a:miter lim="800000"/>
              <a:headEnd/>
              <a:tailEnd/>
            </a:ln>
          </p:spPr>
        </p:pic>
        <p:pic>
          <p:nvPicPr>
            <p:cNvPr id="15" name="Picture 9" descr="sixty"/>
            <p:cNvPicPr>
              <a:picLocks noChangeAspect="1" noChangeArrowheads="1"/>
            </p:cNvPicPr>
            <p:nvPr/>
          </p:nvPicPr>
          <p:blipFill>
            <a:blip r:embed="rId5" cstate="print">
              <a:lum contrast="18000"/>
            </a:blip>
            <a:srcRect l="18605" t="72586" r="13179" b="14418"/>
            <a:stretch>
              <a:fillRect/>
            </a:stretch>
          </p:blipFill>
          <p:spPr bwMode="auto">
            <a:xfrm>
              <a:off x="2736" y="1824"/>
              <a:ext cx="3024" cy="384"/>
            </a:xfrm>
            <a:prstGeom prst="rect">
              <a:avLst/>
            </a:prstGeom>
            <a:noFill/>
            <a:ln w="9525">
              <a:noFill/>
              <a:miter lim="800000"/>
              <a:headEnd/>
              <a:tailEnd/>
            </a:ln>
          </p:spPr>
        </p:pic>
      </p:grpSp>
      <p:sp>
        <p:nvSpPr>
          <p:cNvPr id="16" name="Text Box 8"/>
          <p:cNvSpPr txBox="1">
            <a:spLocks noChangeArrowheads="1"/>
          </p:cNvSpPr>
          <p:nvPr/>
        </p:nvSpPr>
        <p:spPr bwMode="auto">
          <a:xfrm>
            <a:off x="5686425" y="2286000"/>
            <a:ext cx="2924175" cy="427038"/>
          </a:xfrm>
          <a:prstGeom prst="rect">
            <a:avLst/>
          </a:prstGeom>
          <a:solidFill>
            <a:schemeClr val="bg1"/>
          </a:solidFill>
          <a:ln w="9525">
            <a:noFill/>
            <a:miter lim="800000"/>
            <a:headEnd/>
            <a:tailEnd/>
          </a:ln>
        </p:spPr>
        <p:txBody>
          <a:bodyPr>
            <a:spAutoFit/>
          </a:bodyPr>
          <a:lstStyle/>
          <a:p>
            <a:pPr>
              <a:spcBef>
                <a:spcPct val="50000"/>
              </a:spcBef>
            </a:pPr>
            <a:r>
              <a:rPr lang="en-US" sz="2200" dirty="0">
                <a:solidFill>
                  <a:srgbClr val="FFCDE6"/>
                </a:solidFill>
              </a:rPr>
              <a:t>Promontory Point, Utah</a:t>
            </a:r>
          </a:p>
        </p:txBody>
      </p:sp>
      <p:sp>
        <p:nvSpPr>
          <p:cNvPr id="2" name="Line 11">
            <a:extLst>
              <a:ext uri="{FF2B5EF4-FFF2-40B4-BE49-F238E27FC236}">
                <a16:creationId xmlns:a16="http://schemas.microsoft.com/office/drawing/2014/main" id="{9354F37A-F7A8-3753-8128-0B54398A94F4}"/>
              </a:ext>
            </a:extLst>
          </p:cNvPr>
          <p:cNvSpPr>
            <a:spLocks noChangeShapeType="1"/>
          </p:cNvSpPr>
          <p:nvPr/>
        </p:nvSpPr>
        <p:spPr bwMode="auto">
          <a:xfrm>
            <a:off x="2020824" y="3429000"/>
            <a:ext cx="0" cy="1524000"/>
          </a:xfrm>
          <a:prstGeom prst="line">
            <a:avLst/>
          </a:prstGeom>
          <a:noFill/>
          <a:ln w="38100">
            <a:solidFill>
              <a:schemeClr val="tx1"/>
            </a:solidFill>
            <a:round/>
            <a:headEnd/>
            <a:tailEnd type="triangle" w="lg" len="lg"/>
          </a:ln>
        </p:spPr>
        <p:txBody>
          <a:bodyPr/>
          <a:lstStyle/>
          <a:p>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9" descr="stanford_spike"/>
          <p:cNvPicPr>
            <a:picLocks noChangeAspect="1" noChangeArrowheads="1"/>
          </p:cNvPicPr>
          <p:nvPr/>
        </p:nvPicPr>
        <p:blipFill>
          <a:blip r:embed="rId2" cstate="print">
            <a:lum bright="12000" contrast="6000"/>
          </a:blip>
          <a:srcRect t="21042" b="13492"/>
          <a:stretch>
            <a:fillRect/>
          </a:stretch>
        </p:blipFill>
        <p:spPr bwMode="auto">
          <a:xfrm>
            <a:off x="4724400" y="3581400"/>
            <a:ext cx="4114800" cy="2133600"/>
          </a:xfrm>
          <a:prstGeom prst="rect">
            <a:avLst/>
          </a:prstGeom>
          <a:noFill/>
          <a:ln w="9525">
            <a:noFill/>
            <a:miter lim="800000"/>
            <a:headEnd/>
            <a:tailEnd/>
          </a:ln>
        </p:spPr>
      </p:pic>
      <p:sp>
        <p:nvSpPr>
          <p:cNvPr id="60419" name="Text Box 10"/>
          <p:cNvSpPr txBox="1">
            <a:spLocks noChangeArrowheads="1"/>
          </p:cNvSpPr>
          <p:nvPr/>
        </p:nvSpPr>
        <p:spPr bwMode="auto">
          <a:xfrm>
            <a:off x="4495800" y="5807075"/>
            <a:ext cx="4572000" cy="822325"/>
          </a:xfrm>
          <a:prstGeom prst="rect">
            <a:avLst/>
          </a:prstGeom>
          <a:noFill/>
          <a:ln w="9525">
            <a:noFill/>
            <a:miter lim="800000"/>
            <a:headEnd/>
            <a:tailEnd/>
          </a:ln>
        </p:spPr>
        <p:txBody>
          <a:bodyPr>
            <a:spAutoFit/>
          </a:bodyPr>
          <a:lstStyle/>
          <a:p>
            <a:pPr algn="ctr">
              <a:spcBef>
                <a:spcPct val="50000"/>
              </a:spcBef>
            </a:pPr>
            <a:r>
              <a:rPr lang="en-US"/>
              <a:t>Golden Spike - Stanford University Museum of Art</a:t>
            </a:r>
          </a:p>
        </p:txBody>
      </p:sp>
      <p:sp>
        <p:nvSpPr>
          <p:cNvPr id="60421" name="Slide Number Placeholder 10"/>
          <p:cNvSpPr>
            <a:spLocks noGrp="1"/>
          </p:cNvSpPr>
          <p:nvPr>
            <p:ph type="sldNum" sz="quarter" idx="12"/>
          </p:nvPr>
        </p:nvSpPr>
        <p:spPr>
          <a:noFill/>
        </p:spPr>
        <p:txBody>
          <a:bodyPr/>
          <a:lstStyle/>
          <a:p>
            <a:fld id="{D67D2CAF-48F0-4DC8-A4A7-DC22AA458B72}" type="slidenum">
              <a:rPr lang="en-US" smtClean="0"/>
              <a:pPr/>
              <a:t>59</a:t>
            </a:fld>
            <a:endParaRPr lang="en-US"/>
          </a:p>
        </p:txBody>
      </p:sp>
      <p:grpSp>
        <p:nvGrpSpPr>
          <p:cNvPr id="13" name="Group 10"/>
          <p:cNvGrpSpPr>
            <a:grpSpLocks/>
          </p:cNvGrpSpPr>
          <p:nvPr/>
        </p:nvGrpSpPr>
        <p:grpSpPr bwMode="auto">
          <a:xfrm>
            <a:off x="4343400" y="609600"/>
            <a:ext cx="4800600" cy="2895600"/>
            <a:chOff x="2736" y="384"/>
            <a:chExt cx="3024" cy="1824"/>
          </a:xfrm>
        </p:grpSpPr>
        <p:pic>
          <p:nvPicPr>
            <p:cNvPr id="14" name="Picture 8" descr="sixty"/>
            <p:cNvPicPr>
              <a:picLocks noChangeAspect="1" noChangeArrowheads="1"/>
            </p:cNvPicPr>
            <p:nvPr/>
          </p:nvPicPr>
          <p:blipFill>
            <a:blip r:embed="rId3" cstate="print">
              <a:lum contrast="18000"/>
            </a:blip>
            <a:srcRect l="18605" t="14883" r="13179" b="33133"/>
            <a:stretch>
              <a:fillRect/>
            </a:stretch>
          </p:blipFill>
          <p:spPr bwMode="auto">
            <a:xfrm>
              <a:off x="2736" y="384"/>
              <a:ext cx="3024" cy="1536"/>
            </a:xfrm>
            <a:prstGeom prst="rect">
              <a:avLst/>
            </a:prstGeom>
            <a:noFill/>
            <a:ln w="9525">
              <a:noFill/>
              <a:miter lim="800000"/>
              <a:headEnd/>
              <a:tailEnd/>
            </a:ln>
          </p:spPr>
        </p:pic>
        <p:pic>
          <p:nvPicPr>
            <p:cNvPr id="15" name="Picture 9" descr="sixty"/>
            <p:cNvPicPr>
              <a:picLocks noChangeAspect="1" noChangeArrowheads="1"/>
            </p:cNvPicPr>
            <p:nvPr/>
          </p:nvPicPr>
          <p:blipFill>
            <a:blip r:embed="rId3" cstate="print">
              <a:lum contrast="18000"/>
            </a:blip>
            <a:srcRect l="18605" t="72586" r="13179" b="14418"/>
            <a:stretch>
              <a:fillRect/>
            </a:stretch>
          </p:blipFill>
          <p:spPr bwMode="auto">
            <a:xfrm>
              <a:off x="2736" y="1824"/>
              <a:ext cx="3024" cy="384"/>
            </a:xfrm>
            <a:prstGeom prst="rect">
              <a:avLst/>
            </a:prstGeom>
            <a:noFill/>
            <a:ln w="9525">
              <a:noFill/>
              <a:miter lim="800000"/>
              <a:headEnd/>
              <a:tailEnd/>
            </a:ln>
          </p:spPr>
        </p:pic>
      </p:grpSp>
      <p:sp>
        <p:nvSpPr>
          <p:cNvPr id="16" name="Text Box 8"/>
          <p:cNvSpPr txBox="1">
            <a:spLocks noChangeArrowheads="1"/>
          </p:cNvSpPr>
          <p:nvPr/>
        </p:nvSpPr>
        <p:spPr bwMode="auto">
          <a:xfrm>
            <a:off x="5686425" y="2286000"/>
            <a:ext cx="2924175" cy="427038"/>
          </a:xfrm>
          <a:prstGeom prst="rect">
            <a:avLst/>
          </a:prstGeom>
          <a:solidFill>
            <a:schemeClr val="bg1"/>
          </a:solidFill>
          <a:ln w="9525">
            <a:noFill/>
            <a:miter lim="800000"/>
            <a:headEnd/>
            <a:tailEnd/>
          </a:ln>
        </p:spPr>
        <p:txBody>
          <a:bodyPr>
            <a:spAutoFit/>
          </a:bodyPr>
          <a:lstStyle/>
          <a:p>
            <a:pPr>
              <a:spcBef>
                <a:spcPct val="50000"/>
              </a:spcBef>
            </a:pPr>
            <a:r>
              <a:rPr lang="en-US" sz="2200" dirty="0">
                <a:solidFill>
                  <a:srgbClr val="FFCDE6"/>
                </a:solidFill>
              </a:rPr>
              <a:t>Promontory Point, Utah</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465" y="3209813"/>
            <a:ext cx="4047935" cy="2981754"/>
          </a:xfrm>
          <a:prstGeom prst="rect">
            <a:avLst/>
          </a:prstGeom>
        </p:spPr>
      </p:pic>
      <p:pic>
        <p:nvPicPr>
          <p:cNvPr id="9" name="Picture 8"/>
          <p:cNvPicPr>
            <a:picLocks noChangeAspect="1"/>
          </p:cNvPicPr>
          <p:nvPr/>
        </p:nvPicPr>
        <p:blipFill>
          <a:blip r:embed="rId5"/>
          <a:stretch>
            <a:fillRect/>
          </a:stretch>
        </p:blipFill>
        <p:spPr>
          <a:xfrm>
            <a:off x="1219200" y="304800"/>
            <a:ext cx="2347547" cy="2670604"/>
          </a:xfrm>
          <a:prstGeom prst="rect">
            <a:avLst/>
          </a:prstGeom>
        </p:spPr>
      </p:pic>
    </p:spTree>
    <p:extLst>
      <p:ext uri="{BB962C8B-B14F-4D97-AF65-F5344CB8AC3E}">
        <p14:creationId xmlns:p14="http://schemas.microsoft.com/office/powerpoint/2010/main" val="34496192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8" name="Group 11"/>
          <p:cNvGrpSpPr>
            <a:grpSpLocks/>
          </p:cNvGrpSpPr>
          <p:nvPr/>
        </p:nvGrpSpPr>
        <p:grpSpPr bwMode="auto">
          <a:xfrm>
            <a:off x="76200" y="1828800"/>
            <a:ext cx="4572000" cy="2895600"/>
            <a:chOff x="48" y="1152"/>
            <a:chExt cx="2880" cy="1824"/>
          </a:xfrm>
        </p:grpSpPr>
        <p:pic>
          <p:nvPicPr>
            <p:cNvPr id="6150" name="Picture 5" descr="two"/>
            <p:cNvPicPr>
              <a:picLocks noChangeAspect="1" noChangeArrowheads="1"/>
            </p:cNvPicPr>
            <p:nvPr/>
          </p:nvPicPr>
          <p:blipFill>
            <a:blip r:embed="rId3" cstate="print">
              <a:lum contrast="100000"/>
            </a:blip>
            <a:srcRect l="17365" t="14883" r="13179" b="21861"/>
            <a:stretch>
              <a:fillRect/>
            </a:stretch>
          </p:blipFill>
          <p:spPr bwMode="auto">
            <a:xfrm>
              <a:off x="48" y="1200"/>
              <a:ext cx="2880" cy="1748"/>
            </a:xfrm>
            <a:prstGeom prst="rect">
              <a:avLst/>
            </a:prstGeom>
            <a:noFill/>
            <a:ln w="9525">
              <a:noFill/>
              <a:miter lim="800000"/>
              <a:headEnd/>
              <a:tailEnd/>
            </a:ln>
          </p:spPr>
        </p:pic>
        <p:sp>
          <p:nvSpPr>
            <p:cNvPr id="6151" name="Line 9"/>
            <p:cNvSpPr>
              <a:spLocks noChangeShapeType="1"/>
            </p:cNvSpPr>
            <p:nvPr/>
          </p:nvSpPr>
          <p:spPr bwMode="auto">
            <a:xfrm>
              <a:off x="240" y="1584"/>
              <a:ext cx="2400" cy="0"/>
            </a:xfrm>
            <a:prstGeom prst="line">
              <a:avLst/>
            </a:prstGeom>
            <a:noFill/>
            <a:ln w="38100">
              <a:solidFill>
                <a:schemeClr val="tx1"/>
              </a:solidFill>
              <a:round/>
              <a:headEnd/>
              <a:tailEnd/>
            </a:ln>
          </p:spPr>
          <p:txBody>
            <a:bodyPr/>
            <a:lstStyle/>
            <a:p>
              <a:endParaRPr lang="en-US"/>
            </a:p>
          </p:txBody>
        </p:sp>
        <p:sp>
          <p:nvSpPr>
            <p:cNvPr id="6152" name="Rectangle 10"/>
            <p:cNvSpPr>
              <a:spLocks noChangeArrowheads="1"/>
            </p:cNvSpPr>
            <p:nvPr/>
          </p:nvSpPr>
          <p:spPr bwMode="auto">
            <a:xfrm>
              <a:off x="144" y="1152"/>
              <a:ext cx="2688" cy="1824"/>
            </a:xfrm>
            <a:prstGeom prst="rect">
              <a:avLst/>
            </a:prstGeom>
            <a:noFill/>
            <a:ln w="38100">
              <a:solidFill>
                <a:schemeClr val="tx1"/>
              </a:solidFill>
              <a:miter lim="800000"/>
              <a:headEnd/>
              <a:tailEnd/>
            </a:ln>
          </p:spPr>
          <p:txBody>
            <a:bodyPr wrap="none" anchor="ctr"/>
            <a:lstStyle/>
            <a:p>
              <a:endParaRPr lang="en-US"/>
            </a:p>
          </p:txBody>
        </p:sp>
      </p:grpSp>
      <p:sp>
        <p:nvSpPr>
          <p:cNvPr id="6149" name="Slide Number Placeholder 7"/>
          <p:cNvSpPr>
            <a:spLocks noGrp="1"/>
          </p:cNvSpPr>
          <p:nvPr>
            <p:ph type="sldNum" sz="quarter" idx="12"/>
          </p:nvPr>
        </p:nvSpPr>
        <p:spPr>
          <a:noFill/>
        </p:spPr>
        <p:txBody>
          <a:bodyPr/>
          <a:lstStyle/>
          <a:p>
            <a:fld id="{D65CDFC2-22A6-475D-B2ED-3A1D385CAAE5}" type="slidenum">
              <a:rPr lang="en-US" smtClean="0"/>
              <a:pPr/>
              <a:t>6</a:t>
            </a:fld>
            <a:endParaRPr lang="en-US"/>
          </a:p>
        </p:txBody>
      </p:sp>
      <p:pic>
        <p:nvPicPr>
          <p:cNvPr id="2" name="Picture 46" descr="one">
            <a:extLst>
              <a:ext uri="{FF2B5EF4-FFF2-40B4-BE49-F238E27FC236}">
                <a16:creationId xmlns:a16="http://schemas.microsoft.com/office/drawing/2014/main" id="{CB2446FF-88D3-BA32-92F3-DE2433F72F53}"/>
              </a:ext>
            </a:extLst>
          </p:cNvPr>
          <p:cNvPicPr>
            <a:picLocks noChangeAspect="1" noChangeArrowheads="1"/>
          </p:cNvPicPr>
          <p:nvPr/>
        </p:nvPicPr>
        <p:blipFill>
          <a:blip r:embed="rId4" cstate="print">
            <a:lum bright="-20000"/>
          </a:blip>
          <a:srcRect/>
          <a:stretch>
            <a:fillRect/>
          </a:stretch>
        </p:blipFill>
        <p:spPr bwMode="auto">
          <a:xfrm>
            <a:off x="4572000" y="1524000"/>
            <a:ext cx="4572000" cy="3048000"/>
          </a:xfrm>
          <a:prstGeom prst="rect">
            <a:avLst/>
          </a:prstGeom>
          <a:noFill/>
          <a:ln w="9525">
            <a:noFill/>
            <a:miter lim="800000"/>
            <a:headEnd/>
            <a:tailEnd/>
          </a:ln>
        </p:spPr>
      </p:pic>
      <p:cxnSp>
        <p:nvCxnSpPr>
          <p:cNvPr id="4" name="Straight Arrow Connector 3">
            <a:extLst>
              <a:ext uri="{FF2B5EF4-FFF2-40B4-BE49-F238E27FC236}">
                <a16:creationId xmlns:a16="http://schemas.microsoft.com/office/drawing/2014/main" id="{5C1BEEFB-475E-2543-F71F-DD0980D263F5}"/>
              </a:ext>
            </a:extLst>
          </p:cNvPr>
          <p:cNvCxnSpPr/>
          <p:nvPr/>
        </p:nvCxnSpPr>
        <p:spPr>
          <a:xfrm>
            <a:off x="7620000" y="1135797"/>
            <a:ext cx="0" cy="1455003"/>
          </a:xfrm>
          <a:prstGeom prst="straightConnector1">
            <a:avLst/>
          </a:prstGeom>
          <a:ln w="5080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sp>
        <p:nvSpPr>
          <p:cNvPr id="5" name="Text Box 47">
            <a:extLst>
              <a:ext uri="{FF2B5EF4-FFF2-40B4-BE49-F238E27FC236}">
                <a16:creationId xmlns:a16="http://schemas.microsoft.com/office/drawing/2014/main" id="{46E0C3E1-C03F-E4E3-F1CD-6FCDD10990A3}"/>
              </a:ext>
            </a:extLst>
          </p:cNvPr>
          <p:cNvSpPr txBox="1">
            <a:spLocks noChangeArrowheads="1"/>
          </p:cNvSpPr>
          <p:nvPr/>
        </p:nvSpPr>
        <p:spPr bwMode="auto">
          <a:xfrm>
            <a:off x="4953000" y="4654887"/>
            <a:ext cx="3962400" cy="1754326"/>
          </a:xfrm>
          <a:prstGeom prst="rect">
            <a:avLst/>
          </a:prstGeom>
          <a:noFill/>
          <a:ln w="9525">
            <a:noFill/>
            <a:miter lim="800000"/>
            <a:headEnd/>
            <a:tailEnd/>
          </a:ln>
        </p:spPr>
        <p:txBody>
          <a:bodyPr wrap="square">
            <a:spAutoFit/>
          </a:bodyPr>
          <a:lstStyle/>
          <a:p>
            <a:pPr algn="ctr">
              <a:spcBef>
                <a:spcPct val="50000"/>
              </a:spcBef>
            </a:pPr>
            <a:r>
              <a:rPr lang="en-US" dirty="0"/>
              <a:t>Boston &amp; Lowell RR – 1835</a:t>
            </a:r>
          </a:p>
          <a:p>
            <a:pPr algn="ctr">
              <a:spcBef>
                <a:spcPct val="50000"/>
              </a:spcBef>
            </a:pPr>
            <a:r>
              <a:rPr lang="en-US" dirty="0"/>
              <a:t>Merrimack River to Iron Road  Cotton to Lowell                      Cloth to Boston</a:t>
            </a:r>
          </a:p>
        </p:txBody>
      </p:sp>
      <p:sp>
        <p:nvSpPr>
          <p:cNvPr id="6" name="TextBox 5">
            <a:extLst>
              <a:ext uri="{FF2B5EF4-FFF2-40B4-BE49-F238E27FC236}">
                <a16:creationId xmlns:a16="http://schemas.microsoft.com/office/drawing/2014/main" id="{EC38A9CD-4096-2BD8-BCC0-540D90CAA3B4}"/>
              </a:ext>
            </a:extLst>
          </p:cNvPr>
          <p:cNvSpPr txBox="1"/>
          <p:nvPr/>
        </p:nvSpPr>
        <p:spPr>
          <a:xfrm>
            <a:off x="4724400" y="304800"/>
            <a:ext cx="4343400" cy="830997"/>
          </a:xfrm>
          <a:prstGeom prst="rect">
            <a:avLst/>
          </a:prstGeom>
          <a:noFill/>
        </p:spPr>
        <p:txBody>
          <a:bodyPr wrap="square" rtlCol="0">
            <a:spAutoFit/>
          </a:bodyPr>
          <a:lstStyle/>
          <a:p>
            <a:pPr algn="ctr"/>
            <a:r>
              <a:rPr lang="en-US" dirty="0"/>
              <a:t>George Whistler buys and copies Robert Stephenson’s Locomotive</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7" name="Slide Number Placeholder 10"/>
          <p:cNvSpPr>
            <a:spLocks noGrp="1"/>
          </p:cNvSpPr>
          <p:nvPr>
            <p:ph type="sldNum" sz="quarter" idx="12"/>
          </p:nvPr>
        </p:nvSpPr>
        <p:spPr>
          <a:xfrm>
            <a:off x="7086600" y="6324600"/>
            <a:ext cx="1905000" cy="457200"/>
          </a:xfrm>
          <a:noFill/>
        </p:spPr>
        <p:txBody>
          <a:bodyPr/>
          <a:lstStyle/>
          <a:p>
            <a:fld id="{725A26A3-89A8-4865-BFC4-6734C10D6FE3}" type="slidenum">
              <a:rPr lang="en-US" smtClean="0"/>
              <a:pPr/>
              <a:t>60</a:t>
            </a:fld>
            <a:endParaRPr lang="en-US" dirty="0"/>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465" y="3209813"/>
            <a:ext cx="4047935" cy="2981754"/>
          </a:xfrm>
          <a:prstGeom prst="rect">
            <a:avLst/>
          </a:prstGeom>
        </p:spPr>
      </p:pic>
      <p:pic>
        <p:nvPicPr>
          <p:cNvPr id="14" name="Picture 13"/>
          <p:cNvPicPr>
            <a:picLocks noChangeAspect="1"/>
          </p:cNvPicPr>
          <p:nvPr/>
        </p:nvPicPr>
        <p:blipFill>
          <a:blip r:embed="rId3"/>
          <a:stretch>
            <a:fillRect/>
          </a:stretch>
        </p:blipFill>
        <p:spPr>
          <a:xfrm>
            <a:off x="1219200" y="304800"/>
            <a:ext cx="2347547" cy="2670604"/>
          </a:xfrm>
          <a:prstGeom prst="rect">
            <a:avLst/>
          </a:prstGeom>
        </p:spPr>
      </p:pic>
      <p:pic>
        <p:nvPicPr>
          <p:cNvPr id="15" name="Picture 6" descr="sixtythree"/>
          <p:cNvPicPr>
            <a:picLocks noChangeAspect="1" noChangeArrowheads="1"/>
          </p:cNvPicPr>
          <p:nvPr/>
        </p:nvPicPr>
        <p:blipFill>
          <a:blip r:embed="rId4" cstate="print"/>
          <a:srcRect l="5455" t="5455" r="1819" b="7272"/>
          <a:stretch>
            <a:fillRect/>
          </a:stretch>
        </p:blipFill>
        <p:spPr bwMode="auto">
          <a:xfrm>
            <a:off x="4641850" y="3352800"/>
            <a:ext cx="4343400" cy="2725738"/>
          </a:xfrm>
          <a:prstGeom prst="rect">
            <a:avLst/>
          </a:prstGeom>
          <a:noFill/>
          <a:ln w="9525">
            <a:noFill/>
            <a:miter lim="800000"/>
            <a:headEnd/>
            <a:tailEnd/>
          </a:ln>
        </p:spPr>
      </p:pic>
      <p:pic>
        <p:nvPicPr>
          <p:cNvPr id="16" name="Picture 7"/>
          <p:cNvPicPr>
            <a:picLocks noChangeAspect="1" noChangeArrowheads="1"/>
          </p:cNvPicPr>
          <p:nvPr/>
        </p:nvPicPr>
        <p:blipFill>
          <a:blip r:embed="rId5" cstate="print">
            <a:lum contrast="12000"/>
          </a:blip>
          <a:srcRect/>
          <a:stretch>
            <a:fillRect/>
          </a:stretch>
        </p:blipFill>
        <p:spPr bwMode="auto">
          <a:xfrm>
            <a:off x="4641850" y="304800"/>
            <a:ext cx="4425950" cy="2951163"/>
          </a:xfrm>
          <a:prstGeom prst="rect">
            <a:avLst/>
          </a:prstGeom>
          <a:noFill/>
          <a:ln w="9525">
            <a:noFill/>
            <a:miter lim="800000"/>
            <a:headEnd/>
            <a:tailEnd/>
          </a:ln>
        </p:spPr>
      </p:pic>
      <p:sp>
        <p:nvSpPr>
          <p:cNvPr id="17" name="Text Box 8"/>
          <p:cNvSpPr txBox="1">
            <a:spLocks noChangeArrowheads="1"/>
          </p:cNvSpPr>
          <p:nvPr/>
        </p:nvSpPr>
        <p:spPr bwMode="auto">
          <a:xfrm>
            <a:off x="4946650" y="6078538"/>
            <a:ext cx="3927475" cy="400110"/>
          </a:xfrm>
          <a:prstGeom prst="rect">
            <a:avLst/>
          </a:prstGeom>
          <a:noFill/>
          <a:ln w="9525">
            <a:noFill/>
            <a:miter lim="800000"/>
            <a:headEnd/>
            <a:tailEnd/>
          </a:ln>
        </p:spPr>
        <p:txBody>
          <a:bodyPr wrap="square">
            <a:spAutoFit/>
          </a:bodyPr>
          <a:lstStyle/>
          <a:p>
            <a:pPr>
              <a:spcBef>
                <a:spcPct val="50000"/>
              </a:spcBef>
            </a:pPr>
            <a:r>
              <a:rPr lang="en-US" sz="2000" dirty="0"/>
              <a:t>Transformation from River to Rail</a:t>
            </a:r>
          </a:p>
        </p:txBody>
      </p:sp>
      <p:sp>
        <p:nvSpPr>
          <p:cNvPr id="18" name="Oval 11"/>
          <p:cNvSpPr>
            <a:spLocks noChangeArrowheads="1"/>
          </p:cNvSpPr>
          <p:nvPr/>
        </p:nvSpPr>
        <p:spPr bwMode="auto">
          <a:xfrm>
            <a:off x="7232650" y="1676400"/>
            <a:ext cx="152400" cy="152400"/>
          </a:xfrm>
          <a:prstGeom prst="ellipse">
            <a:avLst/>
          </a:prstGeom>
          <a:noFill/>
          <a:ln w="28575">
            <a:solidFill>
              <a:srgbClr val="FF0000"/>
            </a:solidFill>
            <a:round/>
            <a:headEnd/>
            <a:tailEnd/>
          </a:ln>
        </p:spPr>
        <p:txBody>
          <a:bodyPr wrap="none" anchor="ctr"/>
          <a:lstStyle/>
          <a:p>
            <a:endParaRPr lang="en-US"/>
          </a:p>
        </p:txBody>
      </p:sp>
      <p:sp>
        <p:nvSpPr>
          <p:cNvPr id="19" name="Oval 12"/>
          <p:cNvSpPr>
            <a:spLocks noChangeArrowheads="1"/>
          </p:cNvSpPr>
          <p:nvPr/>
        </p:nvSpPr>
        <p:spPr bwMode="auto">
          <a:xfrm>
            <a:off x="7435850" y="4254500"/>
            <a:ext cx="152400" cy="152400"/>
          </a:xfrm>
          <a:prstGeom prst="ellipse">
            <a:avLst/>
          </a:prstGeom>
          <a:noFill/>
          <a:ln w="28575">
            <a:solidFill>
              <a:srgbClr val="FF0000"/>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Slide Number Placeholder 8"/>
          <p:cNvSpPr>
            <a:spLocks noGrp="1"/>
          </p:cNvSpPr>
          <p:nvPr>
            <p:ph type="sldNum" sz="quarter" idx="12"/>
          </p:nvPr>
        </p:nvSpPr>
        <p:spPr>
          <a:noFill/>
        </p:spPr>
        <p:txBody>
          <a:bodyPr/>
          <a:lstStyle/>
          <a:p>
            <a:fld id="{1561B494-6F63-4E29-9478-1CE81A26B1D8}" type="slidenum">
              <a:rPr lang="en-US" smtClean="0"/>
              <a:pPr/>
              <a:t>61</a:t>
            </a:fld>
            <a:endParaRPr lang="en-US"/>
          </a:p>
        </p:txBody>
      </p:sp>
      <p:pic>
        <p:nvPicPr>
          <p:cNvPr id="10" name="Picture 6" descr="sixtythree"/>
          <p:cNvPicPr>
            <a:picLocks noChangeAspect="1" noChangeArrowheads="1"/>
          </p:cNvPicPr>
          <p:nvPr/>
        </p:nvPicPr>
        <p:blipFill>
          <a:blip r:embed="rId2" cstate="print"/>
          <a:srcRect l="5455" t="5455" r="1819" b="7272"/>
          <a:stretch>
            <a:fillRect/>
          </a:stretch>
        </p:blipFill>
        <p:spPr bwMode="auto">
          <a:xfrm>
            <a:off x="4641850" y="3352800"/>
            <a:ext cx="4343400" cy="2725738"/>
          </a:xfrm>
          <a:prstGeom prst="rect">
            <a:avLst/>
          </a:prstGeom>
          <a:noFill/>
          <a:ln w="9525">
            <a:noFill/>
            <a:miter lim="800000"/>
            <a:headEnd/>
            <a:tailEnd/>
          </a:ln>
        </p:spPr>
      </p:pic>
      <p:pic>
        <p:nvPicPr>
          <p:cNvPr id="11" name="Picture 7"/>
          <p:cNvPicPr>
            <a:picLocks noChangeAspect="1" noChangeArrowheads="1"/>
          </p:cNvPicPr>
          <p:nvPr/>
        </p:nvPicPr>
        <p:blipFill>
          <a:blip r:embed="rId3" cstate="print">
            <a:lum contrast="12000"/>
          </a:blip>
          <a:srcRect/>
          <a:stretch>
            <a:fillRect/>
          </a:stretch>
        </p:blipFill>
        <p:spPr bwMode="auto">
          <a:xfrm>
            <a:off x="4641850" y="304800"/>
            <a:ext cx="4425950" cy="2951163"/>
          </a:xfrm>
          <a:prstGeom prst="rect">
            <a:avLst/>
          </a:prstGeom>
          <a:noFill/>
          <a:ln w="9525">
            <a:noFill/>
            <a:miter lim="800000"/>
            <a:headEnd/>
            <a:tailEnd/>
          </a:ln>
        </p:spPr>
      </p:pic>
      <p:sp>
        <p:nvSpPr>
          <p:cNvPr id="12" name="Text Box 8"/>
          <p:cNvSpPr txBox="1">
            <a:spLocks noChangeArrowheads="1"/>
          </p:cNvSpPr>
          <p:nvPr/>
        </p:nvSpPr>
        <p:spPr bwMode="auto">
          <a:xfrm>
            <a:off x="4946650" y="6078538"/>
            <a:ext cx="3927475" cy="400110"/>
          </a:xfrm>
          <a:prstGeom prst="rect">
            <a:avLst/>
          </a:prstGeom>
          <a:noFill/>
          <a:ln w="9525">
            <a:noFill/>
            <a:miter lim="800000"/>
            <a:headEnd/>
            <a:tailEnd/>
          </a:ln>
        </p:spPr>
        <p:txBody>
          <a:bodyPr wrap="square">
            <a:spAutoFit/>
          </a:bodyPr>
          <a:lstStyle/>
          <a:p>
            <a:pPr>
              <a:spcBef>
                <a:spcPct val="50000"/>
              </a:spcBef>
            </a:pPr>
            <a:r>
              <a:rPr lang="en-US" sz="2000" dirty="0"/>
              <a:t>Transformation from River to Rail</a:t>
            </a:r>
          </a:p>
        </p:txBody>
      </p:sp>
      <p:sp>
        <p:nvSpPr>
          <p:cNvPr id="13" name="Oval 11"/>
          <p:cNvSpPr>
            <a:spLocks noChangeArrowheads="1"/>
          </p:cNvSpPr>
          <p:nvPr/>
        </p:nvSpPr>
        <p:spPr bwMode="auto">
          <a:xfrm>
            <a:off x="7232650" y="1676400"/>
            <a:ext cx="152400" cy="152400"/>
          </a:xfrm>
          <a:prstGeom prst="ellipse">
            <a:avLst/>
          </a:prstGeom>
          <a:noFill/>
          <a:ln w="28575">
            <a:solidFill>
              <a:srgbClr val="FF0000"/>
            </a:solidFill>
            <a:round/>
            <a:headEnd/>
            <a:tailEnd/>
          </a:ln>
        </p:spPr>
        <p:txBody>
          <a:bodyPr wrap="none" anchor="ctr"/>
          <a:lstStyle/>
          <a:p>
            <a:endParaRPr lang="en-US"/>
          </a:p>
        </p:txBody>
      </p:sp>
      <p:sp>
        <p:nvSpPr>
          <p:cNvPr id="14" name="Oval 12"/>
          <p:cNvSpPr>
            <a:spLocks noChangeArrowheads="1"/>
          </p:cNvSpPr>
          <p:nvPr/>
        </p:nvSpPr>
        <p:spPr bwMode="auto">
          <a:xfrm>
            <a:off x="7435850" y="4254500"/>
            <a:ext cx="152400" cy="152400"/>
          </a:xfrm>
          <a:prstGeom prst="ellipse">
            <a:avLst/>
          </a:prstGeom>
          <a:noFill/>
          <a:ln w="28575">
            <a:solidFill>
              <a:srgbClr val="FF0000"/>
            </a:solidFill>
            <a:round/>
            <a:headEnd/>
            <a:tailEnd/>
          </a:ln>
        </p:spPr>
        <p:txBody>
          <a:bodyPr wrap="none" anchor="ctr"/>
          <a:lstStyle/>
          <a:p>
            <a:endParaRPr lang="en-US"/>
          </a:p>
        </p:txBody>
      </p:sp>
      <p:pic>
        <p:nvPicPr>
          <p:cNvPr id="15" name="Picture 2" descr="five"/>
          <p:cNvPicPr>
            <a:picLocks noChangeAspect="1" noChangeArrowheads="1"/>
          </p:cNvPicPr>
          <p:nvPr/>
        </p:nvPicPr>
        <p:blipFill>
          <a:blip r:embed="rId4" cstate="print">
            <a:lum bright="-10000" contrast="12000"/>
          </a:blip>
          <a:srcRect/>
          <a:stretch>
            <a:fillRect/>
          </a:stretch>
        </p:blipFill>
        <p:spPr bwMode="auto">
          <a:xfrm>
            <a:off x="0" y="177800"/>
            <a:ext cx="4648200" cy="3098800"/>
          </a:xfrm>
          <a:prstGeom prst="rect">
            <a:avLst/>
          </a:prstGeom>
          <a:noFill/>
          <a:ln w="9525">
            <a:noFill/>
            <a:miter lim="800000"/>
            <a:headEnd/>
            <a:tailEnd/>
          </a:ln>
        </p:spPr>
      </p:pic>
      <p:grpSp>
        <p:nvGrpSpPr>
          <p:cNvPr id="16" name="Group 11"/>
          <p:cNvGrpSpPr>
            <a:grpSpLocks/>
          </p:cNvGrpSpPr>
          <p:nvPr/>
        </p:nvGrpSpPr>
        <p:grpSpPr bwMode="auto">
          <a:xfrm>
            <a:off x="2068513" y="4648200"/>
            <a:ext cx="2960687" cy="990600"/>
            <a:chOff x="960" y="2736"/>
            <a:chExt cx="1865" cy="624"/>
          </a:xfrm>
        </p:grpSpPr>
        <p:sp>
          <p:nvSpPr>
            <p:cNvPr id="17" name="Text Box 12"/>
            <p:cNvSpPr txBox="1">
              <a:spLocks noChangeArrowheads="1"/>
            </p:cNvSpPr>
            <p:nvPr/>
          </p:nvSpPr>
          <p:spPr bwMode="auto">
            <a:xfrm>
              <a:off x="1913" y="2799"/>
              <a:ext cx="912" cy="288"/>
            </a:xfrm>
            <a:prstGeom prst="rect">
              <a:avLst/>
            </a:prstGeom>
            <a:noFill/>
            <a:ln w="9525">
              <a:noFill/>
              <a:miter lim="800000"/>
              <a:headEnd/>
              <a:tailEnd/>
            </a:ln>
          </p:spPr>
          <p:txBody>
            <a:bodyPr>
              <a:spAutoFit/>
            </a:bodyPr>
            <a:lstStyle/>
            <a:p>
              <a:pPr>
                <a:spcBef>
                  <a:spcPct val="50000"/>
                </a:spcBef>
              </a:pPr>
              <a:r>
                <a:rPr lang="en-US"/>
                <a:t>PLAN</a:t>
              </a:r>
            </a:p>
          </p:txBody>
        </p:sp>
        <p:grpSp>
          <p:nvGrpSpPr>
            <p:cNvPr id="18" name="Group 13"/>
            <p:cNvGrpSpPr>
              <a:grpSpLocks/>
            </p:cNvGrpSpPr>
            <p:nvPr/>
          </p:nvGrpSpPr>
          <p:grpSpPr bwMode="auto">
            <a:xfrm>
              <a:off x="960" y="2736"/>
              <a:ext cx="1700" cy="624"/>
              <a:chOff x="960" y="2736"/>
              <a:chExt cx="1700" cy="624"/>
            </a:xfrm>
          </p:grpSpPr>
          <p:sp>
            <p:nvSpPr>
              <p:cNvPr id="19" name="Text Box 14"/>
              <p:cNvSpPr txBox="1">
                <a:spLocks noChangeArrowheads="1"/>
              </p:cNvSpPr>
              <p:nvPr/>
            </p:nvSpPr>
            <p:spPr bwMode="auto">
              <a:xfrm>
                <a:off x="1632" y="2736"/>
                <a:ext cx="960" cy="288"/>
              </a:xfrm>
              <a:prstGeom prst="rect">
                <a:avLst/>
              </a:prstGeom>
              <a:noFill/>
              <a:ln w="9525">
                <a:noFill/>
                <a:miter lim="800000"/>
                <a:headEnd/>
                <a:tailEnd/>
              </a:ln>
            </p:spPr>
            <p:txBody>
              <a:bodyPr>
                <a:spAutoFit/>
              </a:bodyPr>
              <a:lstStyle/>
              <a:p>
                <a:pPr>
                  <a:spcBef>
                    <a:spcPct val="50000"/>
                  </a:spcBef>
                </a:pPr>
                <a:endParaRPr lang="en-US"/>
              </a:p>
            </p:txBody>
          </p:sp>
          <p:sp>
            <p:nvSpPr>
              <p:cNvPr id="20" name="Text Box 15"/>
              <p:cNvSpPr txBox="1">
                <a:spLocks noChangeArrowheads="1"/>
              </p:cNvSpPr>
              <p:nvPr/>
            </p:nvSpPr>
            <p:spPr bwMode="auto">
              <a:xfrm>
                <a:off x="960" y="2923"/>
                <a:ext cx="1680" cy="288"/>
              </a:xfrm>
              <a:prstGeom prst="rect">
                <a:avLst/>
              </a:prstGeom>
              <a:noFill/>
              <a:ln w="9525">
                <a:noFill/>
                <a:miter lim="800000"/>
                <a:headEnd/>
                <a:tailEnd/>
              </a:ln>
            </p:spPr>
            <p:txBody>
              <a:bodyPr>
                <a:spAutoFit/>
              </a:bodyPr>
              <a:lstStyle/>
              <a:p>
                <a:pPr>
                  <a:spcBef>
                    <a:spcPct val="50000"/>
                  </a:spcBef>
                </a:pPr>
                <a:r>
                  <a:rPr lang="en-US"/>
                  <a:t>POWER =</a:t>
                </a:r>
              </a:p>
            </p:txBody>
          </p:sp>
          <p:sp>
            <p:nvSpPr>
              <p:cNvPr id="21" name="Text Box 16"/>
              <p:cNvSpPr txBox="1">
                <a:spLocks noChangeArrowheads="1"/>
              </p:cNvSpPr>
              <p:nvPr/>
            </p:nvSpPr>
            <p:spPr bwMode="auto">
              <a:xfrm>
                <a:off x="1892" y="3072"/>
                <a:ext cx="768" cy="288"/>
              </a:xfrm>
              <a:prstGeom prst="rect">
                <a:avLst/>
              </a:prstGeom>
              <a:noFill/>
              <a:ln w="9525">
                <a:noFill/>
                <a:miter lim="800000"/>
                <a:headEnd/>
                <a:tailEnd/>
              </a:ln>
            </p:spPr>
            <p:txBody>
              <a:bodyPr>
                <a:spAutoFit/>
              </a:bodyPr>
              <a:lstStyle/>
              <a:p>
                <a:pPr>
                  <a:spcBef>
                    <a:spcPct val="50000"/>
                  </a:spcBef>
                </a:pPr>
                <a:r>
                  <a:rPr lang="en-US"/>
                  <a:t>33,000</a:t>
                </a:r>
              </a:p>
            </p:txBody>
          </p:sp>
          <p:sp>
            <p:nvSpPr>
              <p:cNvPr id="22" name="Line 17"/>
              <p:cNvSpPr>
                <a:spLocks noChangeShapeType="1"/>
              </p:cNvSpPr>
              <p:nvPr/>
            </p:nvSpPr>
            <p:spPr bwMode="auto">
              <a:xfrm>
                <a:off x="1920" y="3081"/>
                <a:ext cx="624" cy="0"/>
              </a:xfrm>
              <a:prstGeom prst="line">
                <a:avLst/>
              </a:prstGeom>
              <a:noFill/>
              <a:ln w="28575">
                <a:solidFill>
                  <a:schemeClr val="tx1"/>
                </a:solidFill>
                <a:round/>
                <a:headEnd/>
                <a:tailEnd/>
              </a:ln>
            </p:spPr>
            <p:txBody>
              <a:bodyPr/>
              <a:lstStyle/>
              <a:p>
                <a:endParaRPr lang="en-US"/>
              </a:p>
            </p:txBody>
          </p:sp>
        </p:grpSp>
      </p:grpSp>
      <p:sp>
        <p:nvSpPr>
          <p:cNvPr id="23" name="Line 18"/>
          <p:cNvSpPr>
            <a:spLocks noChangeShapeType="1"/>
          </p:cNvSpPr>
          <p:nvPr/>
        </p:nvSpPr>
        <p:spPr bwMode="auto">
          <a:xfrm flipV="1">
            <a:off x="4038600" y="2362200"/>
            <a:ext cx="0" cy="2286000"/>
          </a:xfrm>
          <a:prstGeom prst="line">
            <a:avLst/>
          </a:prstGeom>
          <a:noFill/>
          <a:ln w="38100">
            <a:solidFill>
              <a:srgbClr val="FF0000"/>
            </a:solidFill>
            <a:round/>
            <a:headEnd/>
            <a:tailEnd type="triangle" w="lg" len="lg"/>
          </a:ln>
        </p:spPr>
        <p:txBody>
          <a:bodyPr/>
          <a:lstStyle/>
          <a:p>
            <a:endParaRPr lang="en-US"/>
          </a:p>
        </p:txBody>
      </p:sp>
      <p:sp>
        <p:nvSpPr>
          <p:cNvPr id="24" name="Line 19"/>
          <p:cNvSpPr>
            <a:spLocks noChangeShapeType="1"/>
          </p:cNvSpPr>
          <p:nvPr/>
        </p:nvSpPr>
        <p:spPr bwMode="auto">
          <a:xfrm flipV="1">
            <a:off x="838200" y="2743200"/>
            <a:ext cx="0" cy="762000"/>
          </a:xfrm>
          <a:prstGeom prst="line">
            <a:avLst/>
          </a:prstGeom>
          <a:noFill/>
          <a:ln w="38100">
            <a:solidFill>
              <a:srgbClr val="FF0000"/>
            </a:solidFill>
            <a:round/>
            <a:headEnd/>
            <a:tailEnd type="triangle" w="lg" len="lg"/>
          </a:ln>
        </p:spPr>
        <p:txBody>
          <a:bodyPr/>
          <a:lstStyle/>
          <a:p>
            <a:endParaRPr lang="en-US"/>
          </a:p>
        </p:txBody>
      </p:sp>
      <p:sp>
        <p:nvSpPr>
          <p:cNvPr id="25" name="Line 20"/>
          <p:cNvSpPr>
            <a:spLocks noChangeShapeType="1"/>
          </p:cNvSpPr>
          <p:nvPr/>
        </p:nvSpPr>
        <p:spPr bwMode="auto">
          <a:xfrm flipV="1">
            <a:off x="2362200" y="2743200"/>
            <a:ext cx="0" cy="762000"/>
          </a:xfrm>
          <a:prstGeom prst="line">
            <a:avLst/>
          </a:prstGeom>
          <a:noFill/>
          <a:ln w="38100">
            <a:solidFill>
              <a:srgbClr val="FF0000"/>
            </a:solidFill>
            <a:round/>
            <a:headEnd/>
            <a:tailEnd type="triangle" w="lg" len="lg"/>
          </a:ln>
        </p:spPr>
        <p:txBody>
          <a:bodyPr/>
          <a:lstStyle/>
          <a:p>
            <a:endParaRPr lang="en-US"/>
          </a:p>
        </p:txBody>
      </p:sp>
      <p:sp>
        <p:nvSpPr>
          <p:cNvPr id="26" name="TextBox 19"/>
          <p:cNvSpPr txBox="1">
            <a:spLocks noChangeArrowheads="1"/>
          </p:cNvSpPr>
          <p:nvPr/>
        </p:nvSpPr>
        <p:spPr bwMode="auto">
          <a:xfrm>
            <a:off x="76200" y="5791200"/>
            <a:ext cx="4495800" cy="461963"/>
          </a:xfrm>
          <a:prstGeom prst="rect">
            <a:avLst/>
          </a:prstGeom>
          <a:noFill/>
          <a:ln w="9525">
            <a:noFill/>
            <a:miter lim="800000"/>
            <a:headEnd/>
            <a:tailEnd/>
          </a:ln>
        </p:spPr>
        <p:txBody>
          <a:bodyPr>
            <a:spAutoFit/>
          </a:bodyPr>
          <a:lstStyle/>
          <a:p>
            <a:r>
              <a:rPr lang="en-US"/>
              <a:t>Charles Sheeler’s “Rolling Power”</a:t>
            </a:r>
          </a:p>
        </p:txBody>
      </p:sp>
      <mc:AlternateContent xmlns:mc="http://schemas.openxmlformats.org/markup-compatibility/2006">
        <mc:Choice xmlns:a14="http://schemas.microsoft.com/office/drawing/2010/main" Requires="a14">
          <p:sp>
            <p:nvSpPr>
              <p:cNvPr id="27" name="Text Box 5">
                <a:extLst>
                  <a:ext uri="{FF2B5EF4-FFF2-40B4-BE49-F238E27FC236}">
                    <a16:creationId xmlns:a16="http://schemas.microsoft.com/office/drawing/2014/main" id="{ADE6C385-0145-0A88-9F63-C59FDCF63AB8}"/>
                  </a:ext>
                </a:extLst>
              </p:cNvPr>
              <p:cNvSpPr txBox="1">
                <a:spLocks noChangeArrowheads="1"/>
              </p:cNvSpPr>
              <p:nvPr/>
            </p:nvSpPr>
            <p:spPr bwMode="auto">
              <a:xfrm>
                <a:off x="152400" y="3581400"/>
                <a:ext cx="3657600" cy="461665"/>
              </a:xfrm>
              <a:prstGeom prst="rect">
                <a:avLst/>
              </a:prstGeom>
              <a:noFill/>
              <a:ln w="9525">
                <a:noFill/>
                <a:miter lim="800000"/>
                <a:headEnd/>
                <a:tailEnd/>
              </a:ln>
            </p:spPr>
            <p:txBody>
              <a:bodyPr>
                <a:spAutoFit/>
              </a:bodyPr>
              <a:lstStyle/>
              <a:p>
                <a:pPr>
                  <a:spcBef>
                    <a:spcPct val="50000"/>
                  </a:spcBef>
                </a:pPr>
                <a:r>
                  <a:rPr lang="en-US" dirty="0"/>
                  <a:t>TRACTION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O.3 W</a:t>
                </a:r>
                <a:r>
                  <a:rPr lang="en-US" baseline="-25000" dirty="0"/>
                  <a:t>LOCO</a:t>
                </a:r>
                <a:endParaRPr lang="en-US" dirty="0"/>
              </a:p>
            </p:txBody>
          </p:sp>
        </mc:Choice>
        <mc:Fallback>
          <p:sp>
            <p:nvSpPr>
              <p:cNvPr id="27" name="Text Box 5">
                <a:extLst>
                  <a:ext uri="{FF2B5EF4-FFF2-40B4-BE49-F238E27FC236}">
                    <a16:creationId xmlns:a16="http://schemas.microsoft.com/office/drawing/2014/main" id="{ADE6C385-0145-0A88-9F63-C59FDCF63AB8}"/>
                  </a:ext>
                </a:extLst>
              </p:cNvPr>
              <p:cNvSpPr txBox="1">
                <a:spLocks noRot="1" noChangeAspect="1" noMove="1" noResize="1" noEditPoints="1" noAdjustHandles="1" noChangeArrowheads="1" noChangeShapeType="1" noTextEdit="1"/>
              </p:cNvSpPr>
              <p:nvPr/>
            </p:nvSpPr>
            <p:spPr bwMode="auto">
              <a:xfrm>
                <a:off x="152400" y="3581400"/>
                <a:ext cx="3657600" cy="461665"/>
              </a:xfrm>
              <a:prstGeom prst="rect">
                <a:avLst/>
              </a:prstGeom>
              <a:blipFill>
                <a:blip r:embed="rId5"/>
                <a:stretch>
                  <a:fillRect l="-2500" t="-10667" b="-29333"/>
                </a:stretch>
              </a:blipFill>
              <a:ln w="9525">
                <a:noFill/>
                <a:miter lim="800000"/>
                <a:headEnd/>
                <a:tailEnd/>
              </a:ln>
            </p:spPr>
            <p:txBody>
              <a:bodyPr/>
              <a:lstStyle/>
              <a:p>
                <a:r>
                  <a:rPr lang="en-US">
                    <a:noFill/>
                  </a:rPr>
                  <a:t> </a:t>
                </a:r>
              </a:p>
            </p:txBody>
          </p:sp>
        </mc:Fallback>
      </mc:AlternateContent>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five"/>
          <p:cNvPicPr>
            <a:picLocks noChangeAspect="1" noChangeArrowheads="1"/>
          </p:cNvPicPr>
          <p:nvPr/>
        </p:nvPicPr>
        <p:blipFill>
          <a:blip r:embed="rId2" cstate="print">
            <a:lum bright="-10000" contrast="12000"/>
          </a:blip>
          <a:srcRect/>
          <a:stretch>
            <a:fillRect/>
          </a:stretch>
        </p:blipFill>
        <p:spPr bwMode="auto">
          <a:xfrm>
            <a:off x="0" y="177800"/>
            <a:ext cx="4648200" cy="3098800"/>
          </a:xfrm>
          <a:prstGeom prst="rect">
            <a:avLst/>
          </a:prstGeom>
          <a:noFill/>
          <a:ln w="9525">
            <a:noFill/>
            <a:miter lim="800000"/>
            <a:headEnd/>
            <a:tailEnd/>
          </a:ln>
        </p:spPr>
      </p:pic>
      <p:grpSp>
        <p:nvGrpSpPr>
          <p:cNvPr id="64516" name="Group 11"/>
          <p:cNvGrpSpPr>
            <a:grpSpLocks/>
          </p:cNvGrpSpPr>
          <p:nvPr/>
        </p:nvGrpSpPr>
        <p:grpSpPr bwMode="auto">
          <a:xfrm>
            <a:off x="2068513" y="4648200"/>
            <a:ext cx="2960687" cy="990600"/>
            <a:chOff x="960" y="2736"/>
            <a:chExt cx="1865" cy="624"/>
          </a:xfrm>
        </p:grpSpPr>
        <p:sp>
          <p:nvSpPr>
            <p:cNvPr id="64526" name="Text Box 12"/>
            <p:cNvSpPr txBox="1">
              <a:spLocks noChangeArrowheads="1"/>
            </p:cNvSpPr>
            <p:nvPr/>
          </p:nvSpPr>
          <p:spPr bwMode="auto">
            <a:xfrm>
              <a:off x="1913" y="2799"/>
              <a:ext cx="912" cy="288"/>
            </a:xfrm>
            <a:prstGeom prst="rect">
              <a:avLst/>
            </a:prstGeom>
            <a:noFill/>
            <a:ln w="9525">
              <a:noFill/>
              <a:miter lim="800000"/>
              <a:headEnd/>
              <a:tailEnd/>
            </a:ln>
          </p:spPr>
          <p:txBody>
            <a:bodyPr>
              <a:spAutoFit/>
            </a:bodyPr>
            <a:lstStyle/>
            <a:p>
              <a:pPr>
                <a:spcBef>
                  <a:spcPct val="50000"/>
                </a:spcBef>
              </a:pPr>
              <a:r>
                <a:rPr lang="en-US"/>
                <a:t>PLAN</a:t>
              </a:r>
            </a:p>
          </p:txBody>
        </p:sp>
        <p:grpSp>
          <p:nvGrpSpPr>
            <p:cNvPr id="64527" name="Group 13"/>
            <p:cNvGrpSpPr>
              <a:grpSpLocks/>
            </p:cNvGrpSpPr>
            <p:nvPr/>
          </p:nvGrpSpPr>
          <p:grpSpPr bwMode="auto">
            <a:xfrm>
              <a:off x="960" y="2736"/>
              <a:ext cx="1700" cy="624"/>
              <a:chOff x="960" y="2736"/>
              <a:chExt cx="1700" cy="624"/>
            </a:xfrm>
          </p:grpSpPr>
          <p:sp>
            <p:nvSpPr>
              <p:cNvPr id="64528" name="Text Box 14"/>
              <p:cNvSpPr txBox="1">
                <a:spLocks noChangeArrowheads="1"/>
              </p:cNvSpPr>
              <p:nvPr/>
            </p:nvSpPr>
            <p:spPr bwMode="auto">
              <a:xfrm>
                <a:off x="1632" y="2736"/>
                <a:ext cx="960" cy="288"/>
              </a:xfrm>
              <a:prstGeom prst="rect">
                <a:avLst/>
              </a:prstGeom>
              <a:noFill/>
              <a:ln w="9525">
                <a:noFill/>
                <a:miter lim="800000"/>
                <a:headEnd/>
                <a:tailEnd/>
              </a:ln>
            </p:spPr>
            <p:txBody>
              <a:bodyPr>
                <a:spAutoFit/>
              </a:bodyPr>
              <a:lstStyle/>
              <a:p>
                <a:pPr>
                  <a:spcBef>
                    <a:spcPct val="50000"/>
                  </a:spcBef>
                </a:pPr>
                <a:endParaRPr lang="en-US"/>
              </a:p>
            </p:txBody>
          </p:sp>
          <p:sp>
            <p:nvSpPr>
              <p:cNvPr id="64529" name="Text Box 15"/>
              <p:cNvSpPr txBox="1">
                <a:spLocks noChangeArrowheads="1"/>
              </p:cNvSpPr>
              <p:nvPr/>
            </p:nvSpPr>
            <p:spPr bwMode="auto">
              <a:xfrm>
                <a:off x="960" y="2923"/>
                <a:ext cx="1680" cy="288"/>
              </a:xfrm>
              <a:prstGeom prst="rect">
                <a:avLst/>
              </a:prstGeom>
              <a:noFill/>
              <a:ln w="9525">
                <a:noFill/>
                <a:miter lim="800000"/>
                <a:headEnd/>
                <a:tailEnd/>
              </a:ln>
            </p:spPr>
            <p:txBody>
              <a:bodyPr>
                <a:spAutoFit/>
              </a:bodyPr>
              <a:lstStyle/>
              <a:p>
                <a:pPr>
                  <a:spcBef>
                    <a:spcPct val="50000"/>
                  </a:spcBef>
                </a:pPr>
                <a:r>
                  <a:rPr lang="en-US"/>
                  <a:t>POWER =</a:t>
                </a:r>
              </a:p>
            </p:txBody>
          </p:sp>
          <p:sp>
            <p:nvSpPr>
              <p:cNvPr id="64530" name="Text Box 16"/>
              <p:cNvSpPr txBox="1">
                <a:spLocks noChangeArrowheads="1"/>
              </p:cNvSpPr>
              <p:nvPr/>
            </p:nvSpPr>
            <p:spPr bwMode="auto">
              <a:xfrm>
                <a:off x="1892" y="3072"/>
                <a:ext cx="768" cy="288"/>
              </a:xfrm>
              <a:prstGeom prst="rect">
                <a:avLst/>
              </a:prstGeom>
              <a:noFill/>
              <a:ln w="9525">
                <a:noFill/>
                <a:miter lim="800000"/>
                <a:headEnd/>
                <a:tailEnd/>
              </a:ln>
            </p:spPr>
            <p:txBody>
              <a:bodyPr>
                <a:spAutoFit/>
              </a:bodyPr>
              <a:lstStyle/>
              <a:p>
                <a:pPr>
                  <a:spcBef>
                    <a:spcPct val="50000"/>
                  </a:spcBef>
                </a:pPr>
                <a:r>
                  <a:rPr lang="en-US"/>
                  <a:t>33,000</a:t>
                </a:r>
              </a:p>
            </p:txBody>
          </p:sp>
          <p:sp>
            <p:nvSpPr>
              <p:cNvPr id="64531" name="Line 17"/>
              <p:cNvSpPr>
                <a:spLocks noChangeShapeType="1"/>
              </p:cNvSpPr>
              <p:nvPr/>
            </p:nvSpPr>
            <p:spPr bwMode="auto">
              <a:xfrm>
                <a:off x="1920" y="3081"/>
                <a:ext cx="624" cy="0"/>
              </a:xfrm>
              <a:prstGeom prst="line">
                <a:avLst/>
              </a:prstGeom>
              <a:noFill/>
              <a:ln w="28575">
                <a:solidFill>
                  <a:schemeClr val="tx1"/>
                </a:solidFill>
                <a:round/>
                <a:headEnd/>
                <a:tailEnd/>
              </a:ln>
            </p:spPr>
            <p:txBody>
              <a:bodyPr/>
              <a:lstStyle/>
              <a:p>
                <a:endParaRPr lang="en-US"/>
              </a:p>
            </p:txBody>
          </p:sp>
        </p:grpSp>
      </p:grpSp>
      <p:sp>
        <p:nvSpPr>
          <p:cNvPr id="64517" name="Line 18"/>
          <p:cNvSpPr>
            <a:spLocks noChangeShapeType="1"/>
          </p:cNvSpPr>
          <p:nvPr/>
        </p:nvSpPr>
        <p:spPr bwMode="auto">
          <a:xfrm flipV="1">
            <a:off x="4038600" y="2362200"/>
            <a:ext cx="0" cy="2286000"/>
          </a:xfrm>
          <a:prstGeom prst="line">
            <a:avLst/>
          </a:prstGeom>
          <a:noFill/>
          <a:ln w="38100">
            <a:solidFill>
              <a:srgbClr val="FF0000"/>
            </a:solidFill>
            <a:round/>
            <a:headEnd/>
            <a:tailEnd type="triangle" w="lg" len="lg"/>
          </a:ln>
        </p:spPr>
        <p:txBody>
          <a:bodyPr/>
          <a:lstStyle/>
          <a:p>
            <a:endParaRPr lang="en-US"/>
          </a:p>
        </p:txBody>
      </p:sp>
      <p:sp>
        <p:nvSpPr>
          <p:cNvPr id="64518" name="Line 19"/>
          <p:cNvSpPr>
            <a:spLocks noChangeShapeType="1"/>
          </p:cNvSpPr>
          <p:nvPr/>
        </p:nvSpPr>
        <p:spPr bwMode="auto">
          <a:xfrm flipV="1">
            <a:off x="838200" y="2743200"/>
            <a:ext cx="0" cy="762000"/>
          </a:xfrm>
          <a:prstGeom prst="line">
            <a:avLst/>
          </a:prstGeom>
          <a:noFill/>
          <a:ln w="38100">
            <a:solidFill>
              <a:srgbClr val="FF0000"/>
            </a:solidFill>
            <a:round/>
            <a:headEnd/>
            <a:tailEnd type="triangle" w="lg" len="lg"/>
          </a:ln>
        </p:spPr>
        <p:txBody>
          <a:bodyPr/>
          <a:lstStyle/>
          <a:p>
            <a:endParaRPr lang="en-US"/>
          </a:p>
        </p:txBody>
      </p:sp>
      <p:sp>
        <p:nvSpPr>
          <p:cNvPr id="64519" name="Line 20"/>
          <p:cNvSpPr>
            <a:spLocks noChangeShapeType="1"/>
          </p:cNvSpPr>
          <p:nvPr/>
        </p:nvSpPr>
        <p:spPr bwMode="auto">
          <a:xfrm flipV="1">
            <a:off x="2362200" y="2743200"/>
            <a:ext cx="0" cy="762000"/>
          </a:xfrm>
          <a:prstGeom prst="line">
            <a:avLst/>
          </a:prstGeom>
          <a:noFill/>
          <a:ln w="38100">
            <a:solidFill>
              <a:srgbClr val="FF0000"/>
            </a:solidFill>
            <a:round/>
            <a:headEnd/>
            <a:tailEnd type="triangle" w="lg" len="lg"/>
          </a:ln>
        </p:spPr>
        <p:txBody>
          <a:bodyPr/>
          <a:lstStyle/>
          <a:p>
            <a:endParaRPr lang="en-US"/>
          </a:p>
        </p:txBody>
      </p:sp>
      <p:sp>
        <p:nvSpPr>
          <p:cNvPr id="64520" name="Slide Number Placeholder 18"/>
          <p:cNvSpPr>
            <a:spLocks noGrp="1"/>
          </p:cNvSpPr>
          <p:nvPr>
            <p:ph type="sldNum" sz="quarter" idx="12"/>
          </p:nvPr>
        </p:nvSpPr>
        <p:spPr>
          <a:noFill/>
        </p:spPr>
        <p:txBody>
          <a:bodyPr/>
          <a:lstStyle/>
          <a:p>
            <a:fld id="{7BA68E8D-6EE6-4C98-A79C-9AF354E00B45}" type="slidenum">
              <a:rPr lang="en-US" smtClean="0"/>
              <a:pPr/>
              <a:t>62</a:t>
            </a:fld>
            <a:endParaRPr lang="en-US"/>
          </a:p>
        </p:txBody>
      </p:sp>
      <p:sp>
        <p:nvSpPr>
          <p:cNvPr id="64521" name="TextBox 19"/>
          <p:cNvSpPr txBox="1">
            <a:spLocks noChangeArrowheads="1"/>
          </p:cNvSpPr>
          <p:nvPr/>
        </p:nvSpPr>
        <p:spPr bwMode="auto">
          <a:xfrm>
            <a:off x="76200" y="5791200"/>
            <a:ext cx="4495800" cy="461963"/>
          </a:xfrm>
          <a:prstGeom prst="rect">
            <a:avLst/>
          </a:prstGeom>
          <a:noFill/>
          <a:ln w="9525">
            <a:noFill/>
            <a:miter lim="800000"/>
            <a:headEnd/>
            <a:tailEnd/>
          </a:ln>
        </p:spPr>
        <p:txBody>
          <a:bodyPr>
            <a:spAutoFit/>
          </a:bodyPr>
          <a:lstStyle/>
          <a:p>
            <a:r>
              <a:rPr lang="en-US"/>
              <a:t>Charles Sheeler’s “Rolling Power”</a:t>
            </a:r>
          </a:p>
        </p:txBody>
      </p:sp>
      <mc:AlternateContent xmlns:mc="http://schemas.openxmlformats.org/markup-compatibility/2006">
        <mc:Choice xmlns:a14="http://schemas.microsoft.com/office/drawing/2010/main" Requires="a14">
          <p:sp>
            <p:nvSpPr>
              <p:cNvPr id="4" name="Text Box 5">
                <a:extLst>
                  <a:ext uri="{FF2B5EF4-FFF2-40B4-BE49-F238E27FC236}">
                    <a16:creationId xmlns:a16="http://schemas.microsoft.com/office/drawing/2014/main" id="{ADE6C385-0145-0A88-9F63-C59FDCF63AB8}"/>
                  </a:ext>
                </a:extLst>
              </p:cNvPr>
              <p:cNvSpPr txBox="1">
                <a:spLocks noChangeArrowheads="1"/>
              </p:cNvSpPr>
              <p:nvPr/>
            </p:nvSpPr>
            <p:spPr bwMode="auto">
              <a:xfrm>
                <a:off x="152400" y="3581400"/>
                <a:ext cx="3657600" cy="461665"/>
              </a:xfrm>
              <a:prstGeom prst="rect">
                <a:avLst/>
              </a:prstGeom>
              <a:noFill/>
              <a:ln w="9525">
                <a:noFill/>
                <a:miter lim="800000"/>
                <a:headEnd/>
                <a:tailEnd/>
              </a:ln>
            </p:spPr>
            <p:txBody>
              <a:bodyPr>
                <a:spAutoFit/>
              </a:bodyPr>
              <a:lstStyle/>
              <a:p>
                <a:pPr>
                  <a:spcBef>
                    <a:spcPct val="50000"/>
                  </a:spcBef>
                </a:pPr>
                <a:r>
                  <a:rPr lang="en-US" dirty="0"/>
                  <a:t>TRACTION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O.3 W</a:t>
                </a:r>
                <a:r>
                  <a:rPr lang="en-US" baseline="-25000" dirty="0"/>
                  <a:t>LOCO</a:t>
                </a:r>
                <a:endParaRPr lang="en-US" dirty="0"/>
              </a:p>
            </p:txBody>
          </p:sp>
        </mc:Choice>
        <mc:Fallback>
          <p:sp>
            <p:nvSpPr>
              <p:cNvPr id="4" name="Text Box 5">
                <a:extLst>
                  <a:ext uri="{FF2B5EF4-FFF2-40B4-BE49-F238E27FC236}">
                    <a16:creationId xmlns:a16="http://schemas.microsoft.com/office/drawing/2014/main" id="{ADE6C385-0145-0A88-9F63-C59FDCF63AB8}"/>
                  </a:ext>
                </a:extLst>
              </p:cNvPr>
              <p:cNvSpPr txBox="1">
                <a:spLocks noRot="1" noChangeAspect="1" noMove="1" noResize="1" noEditPoints="1" noAdjustHandles="1" noChangeArrowheads="1" noChangeShapeType="1" noTextEdit="1"/>
              </p:cNvSpPr>
              <p:nvPr/>
            </p:nvSpPr>
            <p:spPr bwMode="auto">
              <a:xfrm>
                <a:off x="152400" y="3581400"/>
                <a:ext cx="3657600" cy="461665"/>
              </a:xfrm>
              <a:prstGeom prst="rect">
                <a:avLst/>
              </a:prstGeom>
              <a:blipFill>
                <a:blip r:embed="rId3"/>
                <a:stretch>
                  <a:fillRect l="-2500" t="-10667" b="-29333"/>
                </a:stretch>
              </a:blipFill>
              <a:ln w="9525">
                <a:noFill/>
                <a:miter lim="800000"/>
                <a:headEnd/>
                <a:tailEnd/>
              </a:ln>
            </p:spPr>
            <p:txBody>
              <a:bodyPr/>
              <a:lstStyle/>
              <a:p>
                <a:r>
                  <a:rPr lang="en-US">
                    <a:noFill/>
                  </a:rPr>
                  <a:t> </a:t>
                </a:r>
              </a:p>
            </p:txBody>
          </p:sp>
        </mc:Fallback>
      </mc:AlternateContent>
      <p:sp>
        <p:nvSpPr>
          <p:cNvPr id="21" name="TextBox 8"/>
          <p:cNvSpPr txBox="1">
            <a:spLocks noChangeArrowheads="1"/>
          </p:cNvSpPr>
          <p:nvPr/>
        </p:nvSpPr>
        <p:spPr bwMode="auto">
          <a:xfrm>
            <a:off x="5791200" y="1143000"/>
            <a:ext cx="2133600" cy="646113"/>
          </a:xfrm>
          <a:prstGeom prst="rect">
            <a:avLst/>
          </a:prstGeom>
          <a:noFill/>
          <a:ln w="9525">
            <a:noFill/>
            <a:miter lim="800000"/>
            <a:headEnd/>
            <a:tailEnd/>
          </a:ln>
        </p:spPr>
        <p:txBody>
          <a:bodyPr>
            <a:spAutoFit/>
          </a:bodyPr>
          <a:lstStyle/>
          <a:p>
            <a:r>
              <a:rPr lang="en-US" sz="3600"/>
              <a:t>Key Ideas</a:t>
            </a:r>
          </a:p>
        </p:txBody>
      </p:sp>
      <p:sp>
        <p:nvSpPr>
          <p:cNvPr id="22" name="TextBox 9"/>
          <p:cNvSpPr txBox="1">
            <a:spLocks noChangeArrowheads="1"/>
          </p:cNvSpPr>
          <p:nvPr/>
        </p:nvSpPr>
        <p:spPr bwMode="auto">
          <a:xfrm>
            <a:off x="4724400" y="2133600"/>
            <a:ext cx="4572000" cy="3477875"/>
          </a:xfrm>
          <a:prstGeom prst="rect">
            <a:avLst/>
          </a:prstGeom>
          <a:noFill/>
          <a:ln w="9525">
            <a:noFill/>
            <a:miter lim="800000"/>
            <a:headEnd/>
            <a:tailEnd/>
          </a:ln>
        </p:spPr>
        <p:txBody>
          <a:bodyPr>
            <a:spAutoFit/>
          </a:bodyPr>
          <a:lstStyle/>
          <a:p>
            <a:r>
              <a:rPr lang="en-US" sz="2200" dirty="0"/>
              <a:t>Scientific:                       	Traction and Power</a:t>
            </a:r>
          </a:p>
          <a:p>
            <a:endParaRPr lang="en-US" sz="2200" dirty="0"/>
          </a:p>
          <a:p>
            <a:r>
              <a:rPr lang="en-US" sz="2200" dirty="0"/>
              <a:t>Social:                              	Politics: Land Grants  	Economics: Big Business  	Culture: River to Rail</a:t>
            </a:r>
          </a:p>
          <a:p>
            <a:r>
              <a:rPr lang="en-US" sz="2200" dirty="0"/>
              <a:t> 	</a:t>
            </a:r>
          </a:p>
          <a:p>
            <a:r>
              <a:rPr lang="en-US" sz="2200" dirty="0"/>
              <a:t>Symbolic:                             	 	Railroads and Art</a:t>
            </a:r>
          </a:p>
        </p:txBody>
      </p:sp>
      <p:cxnSp>
        <p:nvCxnSpPr>
          <p:cNvPr id="23" name="Straight Connector 22"/>
          <p:cNvCxnSpPr/>
          <p:nvPr/>
        </p:nvCxnSpPr>
        <p:spPr>
          <a:xfrm>
            <a:off x="4876800" y="1941513"/>
            <a:ext cx="4038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three"/>
          <p:cNvPicPr>
            <a:picLocks noChangeAspect="1" noChangeArrowheads="1"/>
          </p:cNvPicPr>
          <p:nvPr/>
        </p:nvPicPr>
        <p:blipFill>
          <a:blip r:embed="rId2" cstate="print">
            <a:lum bright="-20000" contrast="24000"/>
          </a:blip>
          <a:srcRect/>
          <a:stretch>
            <a:fillRect/>
          </a:stretch>
        </p:blipFill>
        <p:spPr bwMode="auto">
          <a:xfrm>
            <a:off x="4597400" y="152400"/>
            <a:ext cx="4368800" cy="6553200"/>
          </a:xfrm>
          <a:prstGeom prst="rect">
            <a:avLst/>
          </a:prstGeom>
          <a:noFill/>
          <a:ln w="9525">
            <a:noFill/>
            <a:miter lim="800000"/>
            <a:headEnd/>
            <a:tailEnd/>
          </a:ln>
        </p:spPr>
      </p:pic>
      <p:grpSp>
        <p:nvGrpSpPr>
          <p:cNvPr id="7171" name="Group 4"/>
          <p:cNvGrpSpPr>
            <a:grpSpLocks/>
          </p:cNvGrpSpPr>
          <p:nvPr/>
        </p:nvGrpSpPr>
        <p:grpSpPr bwMode="auto">
          <a:xfrm>
            <a:off x="76200" y="1828800"/>
            <a:ext cx="4572000" cy="2895600"/>
            <a:chOff x="48" y="1152"/>
            <a:chExt cx="2880" cy="1824"/>
          </a:xfrm>
        </p:grpSpPr>
        <p:pic>
          <p:nvPicPr>
            <p:cNvPr id="7174" name="Picture 5" descr="two"/>
            <p:cNvPicPr>
              <a:picLocks noChangeAspect="1" noChangeArrowheads="1"/>
            </p:cNvPicPr>
            <p:nvPr/>
          </p:nvPicPr>
          <p:blipFill>
            <a:blip r:embed="rId3" cstate="print">
              <a:lum contrast="100000"/>
            </a:blip>
            <a:srcRect l="17365" t="14883" r="13179" b="21861"/>
            <a:stretch>
              <a:fillRect/>
            </a:stretch>
          </p:blipFill>
          <p:spPr bwMode="auto">
            <a:xfrm>
              <a:off x="48" y="1200"/>
              <a:ext cx="2880" cy="1748"/>
            </a:xfrm>
            <a:prstGeom prst="rect">
              <a:avLst/>
            </a:prstGeom>
            <a:noFill/>
            <a:ln w="9525">
              <a:noFill/>
              <a:miter lim="800000"/>
              <a:headEnd/>
              <a:tailEnd/>
            </a:ln>
          </p:spPr>
        </p:pic>
        <p:sp>
          <p:nvSpPr>
            <p:cNvPr id="7175" name="Line 6"/>
            <p:cNvSpPr>
              <a:spLocks noChangeShapeType="1"/>
            </p:cNvSpPr>
            <p:nvPr/>
          </p:nvSpPr>
          <p:spPr bwMode="auto">
            <a:xfrm>
              <a:off x="240" y="1584"/>
              <a:ext cx="2400" cy="0"/>
            </a:xfrm>
            <a:prstGeom prst="line">
              <a:avLst/>
            </a:prstGeom>
            <a:noFill/>
            <a:ln w="38100">
              <a:solidFill>
                <a:schemeClr val="tx1"/>
              </a:solidFill>
              <a:round/>
              <a:headEnd/>
              <a:tailEnd/>
            </a:ln>
          </p:spPr>
          <p:txBody>
            <a:bodyPr/>
            <a:lstStyle/>
            <a:p>
              <a:endParaRPr lang="en-US"/>
            </a:p>
          </p:txBody>
        </p:sp>
        <p:sp>
          <p:nvSpPr>
            <p:cNvPr id="7176" name="Rectangle 7"/>
            <p:cNvSpPr>
              <a:spLocks noChangeArrowheads="1"/>
            </p:cNvSpPr>
            <p:nvPr/>
          </p:nvSpPr>
          <p:spPr bwMode="auto">
            <a:xfrm>
              <a:off x="144" y="1152"/>
              <a:ext cx="2688" cy="1824"/>
            </a:xfrm>
            <a:prstGeom prst="rect">
              <a:avLst/>
            </a:prstGeom>
            <a:noFill/>
            <a:ln w="38100">
              <a:solidFill>
                <a:schemeClr val="tx1"/>
              </a:solidFill>
              <a:miter lim="800000"/>
              <a:headEnd/>
              <a:tailEnd/>
            </a:ln>
          </p:spPr>
          <p:txBody>
            <a:bodyPr wrap="none" anchor="ctr"/>
            <a:lstStyle/>
            <a:p>
              <a:endParaRPr lang="en-US"/>
            </a:p>
          </p:txBody>
        </p:sp>
      </p:grpSp>
      <p:sp>
        <p:nvSpPr>
          <p:cNvPr id="8" name="Rectangle 7"/>
          <p:cNvSpPr/>
          <p:nvPr/>
        </p:nvSpPr>
        <p:spPr>
          <a:xfrm>
            <a:off x="8142288" y="6248400"/>
            <a:ext cx="38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73" name="Slide Number Placeholder 6"/>
          <p:cNvSpPr>
            <a:spLocks noGrp="1"/>
          </p:cNvSpPr>
          <p:nvPr>
            <p:ph type="sldNum" sz="quarter" idx="12"/>
          </p:nvPr>
        </p:nvSpPr>
        <p:spPr>
          <a:noFill/>
        </p:spPr>
        <p:txBody>
          <a:bodyPr/>
          <a:lstStyle/>
          <a:p>
            <a:fld id="{634C0299-89AE-41C5-A7B9-48135263AE56}" type="slidenum">
              <a:rPr lang="en-US" smtClean="0"/>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15" descr="three"/>
          <p:cNvPicPr>
            <a:picLocks noChangeAspect="1" noChangeArrowheads="1"/>
          </p:cNvPicPr>
          <p:nvPr/>
        </p:nvPicPr>
        <p:blipFill>
          <a:blip r:embed="rId3" cstate="print">
            <a:lum bright="-20000" contrast="24000"/>
          </a:blip>
          <a:srcRect/>
          <a:stretch>
            <a:fillRect/>
          </a:stretch>
        </p:blipFill>
        <p:spPr bwMode="auto">
          <a:xfrm>
            <a:off x="4597400" y="152400"/>
            <a:ext cx="4368800" cy="6553200"/>
          </a:xfrm>
          <a:prstGeom prst="rect">
            <a:avLst/>
          </a:prstGeom>
          <a:noFill/>
          <a:ln w="9525">
            <a:noFill/>
            <a:miter lim="800000"/>
            <a:headEnd/>
            <a:tailEnd/>
          </a:ln>
        </p:spPr>
      </p:pic>
      <p:pic>
        <p:nvPicPr>
          <p:cNvPr id="10244" name="Picture 17" descr="seven"/>
          <p:cNvPicPr>
            <a:picLocks noChangeAspect="1" noChangeArrowheads="1"/>
          </p:cNvPicPr>
          <p:nvPr/>
        </p:nvPicPr>
        <p:blipFill>
          <a:blip r:embed="rId4" cstate="print">
            <a:lum bright="-18000" contrast="36000"/>
          </a:blip>
          <a:srcRect l="3636" t="16783" r="3636" b="13686"/>
          <a:stretch>
            <a:fillRect/>
          </a:stretch>
        </p:blipFill>
        <p:spPr bwMode="auto">
          <a:xfrm>
            <a:off x="533400" y="2895600"/>
            <a:ext cx="3657600" cy="1828800"/>
          </a:xfrm>
          <a:prstGeom prst="rect">
            <a:avLst/>
          </a:prstGeom>
          <a:noFill/>
          <a:ln w="9525">
            <a:noFill/>
            <a:miter lim="800000"/>
            <a:headEnd/>
            <a:tailEnd/>
          </a:ln>
        </p:spPr>
      </p:pic>
      <p:sp>
        <p:nvSpPr>
          <p:cNvPr id="7" name="Rectangle 6"/>
          <p:cNvSpPr/>
          <p:nvPr/>
        </p:nvSpPr>
        <p:spPr>
          <a:xfrm>
            <a:off x="8142288" y="6248400"/>
            <a:ext cx="38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46" name="Slide Number Placeholder 5"/>
          <p:cNvSpPr>
            <a:spLocks noGrp="1"/>
          </p:cNvSpPr>
          <p:nvPr>
            <p:ph type="sldNum" sz="quarter" idx="12"/>
          </p:nvPr>
        </p:nvSpPr>
        <p:spPr>
          <a:noFill/>
        </p:spPr>
        <p:txBody>
          <a:bodyPr/>
          <a:lstStyle/>
          <a:p>
            <a:fld id="{AF4C1E6E-3D54-4A8A-BC7A-0A5E54E9CF0D}" type="slidenum">
              <a:rPr lang="en-US" smtClean="0"/>
              <a:pPr/>
              <a:t>8</a:t>
            </a:fld>
            <a:endParaRPr lang="en-US"/>
          </a:p>
        </p:txBody>
      </p:sp>
      <p:sp>
        <p:nvSpPr>
          <p:cNvPr id="8" name="Oval 7"/>
          <p:cNvSpPr/>
          <p:nvPr/>
        </p:nvSpPr>
        <p:spPr>
          <a:xfrm>
            <a:off x="6553200" y="1371600"/>
            <a:ext cx="53340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48" name="Picture 6" descr="C:\Users\Littman\Desktop\uk_history_coal_mine_18.jpg"/>
          <p:cNvPicPr>
            <a:picLocks noChangeAspect="1" noChangeArrowheads="1"/>
          </p:cNvPicPr>
          <p:nvPr/>
        </p:nvPicPr>
        <p:blipFill>
          <a:blip r:embed="rId5" cstate="print"/>
          <a:srcRect/>
          <a:stretch>
            <a:fillRect/>
          </a:stretch>
        </p:blipFill>
        <p:spPr bwMode="auto">
          <a:xfrm>
            <a:off x="381000" y="290763"/>
            <a:ext cx="3962400" cy="2528637"/>
          </a:xfrm>
          <a:prstGeom prst="rect">
            <a:avLst/>
          </a:prstGeom>
          <a:noFill/>
          <a:ln w="9525">
            <a:noFill/>
            <a:miter lim="800000"/>
            <a:headEnd/>
            <a:tailEnd/>
          </a:ln>
        </p:spPr>
      </p:pic>
      <p:sp>
        <p:nvSpPr>
          <p:cNvPr id="2" name="TextBox 1"/>
          <p:cNvSpPr txBox="1"/>
          <p:nvPr/>
        </p:nvSpPr>
        <p:spPr>
          <a:xfrm>
            <a:off x="76200" y="4800600"/>
            <a:ext cx="4495800" cy="1415772"/>
          </a:xfrm>
          <a:prstGeom prst="rect">
            <a:avLst/>
          </a:prstGeom>
          <a:noFill/>
        </p:spPr>
        <p:txBody>
          <a:bodyPr wrap="square" rtlCol="0">
            <a:spAutoFit/>
          </a:bodyPr>
          <a:lstStyle/>
          <a:p>
            <a:pPr algn="ctr"/>
            <a:r>
              <a:rPr lang="en-US" sz="2000" dirty="0" smtClean="0"/>
              <a:t>“A horse on an iron road would draw ten tons for one ton on a common road”</a:t>
            </a:r>
          </a:p>
          <a:p>
            <a:pPr algn="ctr"/>
            <a:endParaRPr lang="en-US" sz="600" b="1" dirty="0" smtClean="0"/>
          </a:p>
          <a:p>
            <a:pPr algn="ctr"/>
            <a:r>
              <a:rPr lang="en-US" sz="2000" dirty="0" smtClean="0"/>
              <a:t>George Stephenson</a:t>
            </a:r>
          </a:p>
          <a:p>
            <a:pPr algn="ctr"/>
            <a:r>
              <a:rPr lang="en-US" sz="2000" dirty="0" smtClean="0"/>
              <a:t>Engineer for Killingworth Colliery</a:t>
            </a:r>
            <a:endParaRPr lang="en-US" sz="20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0" name="Slide Number Placeholder 6"/>
          <p:cNvSpPr>
            <a:spLocks noGrp="1"/>
          </p:cNvSpPr>
          <p:nvPr>
            <p:ph type="sldNum" sz="quarter" idx="12"/>
          </p:nvPr>
        </p:nvSpPr>
        <p:spPr>
          <a:noFill/>
        </p:spPr>
        <p:txBody>
          <a:bodyPr/>
          <a:lstStyle/>
          <a:p>
            <a:fld id="{D55B4B1C-39CE-43E6-AECA-4582BD899148}" type="slidenum">
              <a:rPr lang="en-US" smtClean="0"/>
              <a:pPr/>
              <a:t>9</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152400"/>
            <a:ext cx="4124981" cy="4180840"/>
          </a:xfrm>
          <a:prstGeom prst="rect">
            <a:avLst/>
          </a:prstGeom>
        </p:spPr>
      </p:pic>
      <p:sp>
        <p:nvSpPr>
          <p:cNvPr id="3" name="TextBox 2"/>
          <p:cNvSpPr txBox="1"/>
          <p:nvPr/>
        </p:nvSpPr>
        <p:spPr>
          <a:xfrm>
            <a:off x="4648200" y="4343400"/>
            <a:ext cx="4724400" cy="461665"/>
          </a:xfrm>
          <a:prstGeom prst="rect">
            <a:avLst/>
          </a:prstGeom>
          <a:noFill/>
        </p:spPr>
        <p:txBody>
          <a:bodyPr wrap="square" rtlCol="0">
            <a:spAutoFit/>
          </a:bodyPr>
          <a:lstStyle/>
          <a:p>
            <a:r>
              <a:rPr lang="en-US" i="1" dirty="0" smtClean="0"/>
              <a:t>At Private Risk for Public Service</a:t>
            </a:r>
            <a:endParaRPr lang="en-US" i="1" dirty="0"/>
          </a:p>
        </p:txBody>
      </p:sp>
      <p:sp>
        <p:nvSpPr>
          <p:cNvPr id="4" name="TextBox 3"/>
          <p:cNvSpPr txBox="1"/>
          <p:nvPr/>
        </p:nvSpPr>
        <p:spPr>
          <a:xfrm>
            <a:off x="4790419" y="4876800"/>
            <a:ext cx="4048781" cy="830997"/>
          </a:xfrm>
          <a:prstGeom prst="rect">
            <a:avLst/>
          </a:prstGeom>
          <a:noFill/>
          <a:ln w="25400">
            <a:solidFill>
              <a:schemeClr val="tx1"/>
            </a:solidFill>
          </a:ln>
        </p:spPr>
        <p:txBody>
          <a:bodyPr wrap="square" rtlCol="0">
            <a:spAutoFit/>
          </a:bodyPr>
          <a:lstStyle/>
          <a:p>
            <a:pPr algn="ctr"/>
            <a:r>
              <a:rPr lang="en-US" dirty="0" smtClean="0"/>
              <a:t>Parliament passes Stockton – Darlington Railway act in 1821</a:t>
            </a:r>
            <a:endParaRPr lang="en-US" dirty="0"/>
          </a:p>
        </p:txBody>
      </p:sp>
      <p:sp>
        <p:nvSpPr>
          <p:cNvPr id="11" name="TextBox 10"/>
          <p:cNvSpPr txBox="1"/>
          <p:nvPr/>
        </p:nvSpPr>
        <p:spPr>
          <a:xfrm>
            <a:off x="4572000" y="5817513"/>
            <a:ext cx="4724400" cy="430887"/>
          </a:xfrm>
          <a:prstGeom prst="rect">
            <a:avLst/>
          </a:prstGeom>
          <a:noFill/>
        </p:spPr>
        <p:txBody>
          <a:bodyPr wrap="square" rtlCol="0">
            <a:spAutoFit/>
          </a:bodyPr>
          <a:lstStyle/>
          <a:p>
            <a:r>
              <a:rPr lang="en-US" sz="2200" dirty="0" smtClean="0"/>
              <a:t>George Stephenson hired as consultant</a:t>
            </a:r>
            <a:r>
              <a:rPr lang="en-US" sz="2000" dirty="0" smtClean="0"/>
              <a:t> </a:t>
            </a:r>
            <a:endParaRPr lang="en-US" sz="2000" dirty="0"/>
          </a:p>
        </p:txBody>
      </p:sp>
      <p:pic>
        <p:nvPicPr>
          <p:cNvPr id="12" name="Picture 17" descr="seven"/>
          <p:cNvPicPr>
            <a:picLocks noChangeAspect="1" noChangeArrowheads="1"/>
          </p:cNvPicPr>
          <p:nvPr/>
        </p:nvPicPr>
        <p:blipFill>
          <a:blip r:embed="rId3" cstate="print">
            <a:lum bright="-18000" contrast="36000"/>
          </a:blip>
          <a:srcRect l="3636" t="16783" r="3636" b="13686"/>
          <a:stretch>
            <a:fillRect/>
          </a:stretch>
        </p:blipFill>
        <p:spPr bwMode="auto">
          <a:xfrm>
            <a:off x="533400" y="2895600"/>
            <a:ext cx="3657600" cy="1828800"/>
          </a:xfrm>
          <a:prstGeom prst="rect">
            <a:avLst/>
          </a:prstGeom>
          <a:noFill/>
          <a:ln w="9525">
            <a:noFill/>
            <a:miter lim="800000"/>
            <a:headEnd/>
            <a:tailEnd/>
          </a:ln>
        </p:spPr>
      </p:pic>
      <p:pic>
        <p:nvPicPr>
          <p:cNvPr id="13" name="Picture 6" descr="C:\Users\Littman\Desktop\uk_history_coal_mine_18.jpg"/>
          <p:cNvPicPr>
            <a:picLocks noChangeAspect="1" noChangeArrowheads="1"/>
          </p:cNvPicPr>
          <p:nvPr/>
        </p:nvPicPr>
        <p:blipFill>
          <a:blip r:embed="rId4" cstate="print"/>
          <a:srcRect/>
          <a:stretch>
            <a:fillRect/>
          </a:stretch>
        </p:blipFill>
        <p:spPr bwMode="auto">
          <a:xfrm>
            <a:off x="381000" y="290763"/>
            <a:ext cx="3962400" cy="2528637"/>
          </a:xfrm>
          <a:prstGeom prst="rect">
            <a:avLst/>
          </a:prstGeom>
          <a:noFill/>
          <a:ln w="9525">
            <a:noFill/>
            <a:miter lim="800000"/>
            <a:headEnd/>
            <a:tailEnd/>
          </a:ln>
        </p:spPr>
      </p:pic>
      <p:sp>
        <p:nvSpPr>
          <p:cNvPr id="14" name="TextBox 13"/>
          <p:cNvSpPr txBox="1"/>
          <p:nvPr/>
        </p:nvSpPr>
        <p:spPr>
          <a:xfrm>
            <a:off x="76200" y="4800600"/>
            <a:ext cx="4495800" cy="1415772"/>
          </a:xfrm>
          <a:prstGeom prst="rect">
            <a:avLst/>
          </a:prstGeom>
          <a:noFill/>
        </p:spPr>
        <p:txBody>
          <a:bodyPr wrap="square" rtlCol="0">
            <a:spAutoFit/>
          </a:bodyPr>
          <a:lstStyle/>
          <a:p>
            <a:pPr algn="ctr"/>
            <a:r>
              <a:rPr lang="en-US" sz="2000" dirty="0" smtClean="0"/>
              <a:t>“A horse on an iron road would draw ten tons for one ton on a common road”</a:t>
            </a:r>
          </a:p>
          <a:p>
            <a:pPr algn="ctr"/>
            <a:endParaRPr lang="en-US" sz="600" b="1" dirty="0" smtClean="0"/>
          </a:p>
          <a:p>
            <a:pPr algn="ctr"/>
            <a:r>
              <a:rPr lang="en-US" sz="2000" dirty="0" smtClean="0"/>
              <a:t>George Stephenson</a:t>
            </a:r>
          </a:p>
          <a:p>
            <a:pPr algn="ctr"/>
            <a:r>
              <a:rPr lang="en-US" sz="2000" dirty="0" smtClean="0"/>
              <a:t>Engineer for Killingworth Colliery</a:t>
            </a:r>
            <a:endParaRPr lang="en-US" sz="20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808080"/>
      </a:dk1>
      <a:lt1>
        <a:srgbClr val="FFFFFF"/>
      </a:lt1>
      <a:dk2>
        <a:srgbClr val="000000"/>
      </a:dk2>
      <a:lt2>
        <a:srgbClr val="0000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5160</TotalTime>
  <Words>3851</Words>
  <Application>Microsoft Office PowerPoint</Application>
  <PresentationFormat>On-screen Show (4:3)</PresentationFormat>
  <Paragraphs>443</Paragraphs>
  <Slides>62</Slides>
  <Notes>13</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62</vt:i4>
      </vt:variant>
    </vt:vector>
  </HeadingPairs>
  <TitlesOfParts>
    <vt:vector size="66" baseType="lpstr">
      <vt:lpstr>Arial</vt:lpstr>
      <vt:lpstr>Cambria Math</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Princeton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mlittman</dc:creator>
  <cp:lastModifiedBy>Eric Maxwell Littman</cp:lastModifiedBy>
  <cp:revision>335</cp:revision>
  <dcterms:created xsi:type="dcterms:W3CDTF">2005-10-04T13:05:39Z</dcterms:created>
  <dcterms:modified xsi:type="dcterms:W3CDTF">2025-07-23T19:28:28Z</dcterms:modified>
</cp:coreProperties>
</file>