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5"/>
  </p:notesMasterIdLst>
  <p:handoutMasterIdLst>
    <p:handoutMasterId r:id="rId56"/>
  </p:handoutMasterIdLst>
  <p:sldIdLst>
    <p:sldId id="398" r:id="rId2"/>
    <p:sldId id="454" r:id="rId3"/>
    <p:sldId id="456" r:id="rId4"/>
    <p:sldId id="453" r:id="rId5"/>
    <p:sldId id="318" r:id="rId6"/>
    <p:sldId id="319" r:id="rId7"/>
    <p:sldId id="320" r:id="rId8"/>
    <p:sldId id="321" r:id="rId9"/>
    <p:sldId id="322" r:id="rId10"/>
    <p:sldId id="323" r:id="rId11"/>
    <p:sldId id="324" r:id="rId12"/>
    <p:sldId id="325" r:id="rId13"/>
    <p:sldId id="326" r:id="rId14"/>
    <p:sldId id="328" r:id="rId15"/>
    <p:sldId id="327" r:id="rId16"/>
    <p:sldId id="329" r:id="rId17"/>
    <p:sldId id="330" r:id="rId18"/>
    <p:sldId id="331" r:id="rId19"/>
    <p:sldId id="332" r:id="rId20"/>
    <p:sldId id="381" r:id="rId21"/>
    <p:sldId id="419" r:id="rId22"/>
    <p:sldId id="422" r:id="rId23"/>
    <p:sldId id="423" r:id="rId24"/>
    <p:sldId id="424" r:id="rId25"/>
    <p:sldId id="429" r:id="rId26"/>
    <p:sldId id="432" r:id="rId27"/>
    <p:sldId id="426" r:id="rId28"/>
    <p:sldId id="455" r:id="rId29"/>
    <p:sldId id="431" r:id="rId30"/>
    <p:sldId id="337" r:id="rId31"/>
    <p:sldId id="433" r:id="rId32"/>
    <p:sldId id="339" r:id="rId33"/>
    <p:sldId id="340" r:id="rId34"/>
    <p:sldId id="341" r:id="rId35"/>
    <p:sldId id="342" r:id="rId36"/>
    <p:sldId id="343" r:id="rId37"/>
    <p:sldId id="382" r:id="rId38"/>
    <p:sldId id="344" r:id="rId39"/>
    <p:sldId id="346" r:id="rId40"/>
    <p:sldId id="347" r:id="rId41"/>
    <p:sldId id="450" r:id="rId42"/>
    <p:sldId id="353" r:id="rId43"/>
    <p:sldId id="402" r:id="rId44"/>
    <p:sldId id="403" r:id="rId45"/>
    <p:sldId id="440" r:id="rId46"/>
    <p:sldId id="430" r:id="rId47"/>
    <p:sldId id="451" r:id="rId48"/>
    <p:sldId id="361" r:id="rId49"/>
    <p:sldId id="452" r:id="rId50"/>
    <p:sldId id="438" r:id="rId51"/>
    <p:sldId id="367" r:id="rId52"/>
    <p:sldId id="385" r:id="rId53"/>
    <p:sldId id="392" r:id="rId54"/>
  </p:sldIdLst>
  <p:sldSz cx="9144000" cy="6858000" type="letter"/>
  <p:notesSz cx="6985000" cy="9271000"/>
  <p:defaultTextStyle>
    <a:defPPr>
      <a:defRPr lang="en-US"/>
    </a:defPPr>
    <a:lvl1pPr algn="l" rtl="0" eaLnBrk="0" fontAlgn="base" hangingPunct="0">
      <a:spcBef>
        <a:spcPct val="0"/>
      </a:spcBef>
      <a:spcAft>
        <a:spcPct val="0"/>
      </a:spcAft>
      <a:defRPr sz="24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A3F2FD"/>
    <a:srgbClr val="A4FCFC"/>
    <a:srgbClr val="B0EFE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89" autoAdjust="0"/>
    <p:restoredTop sz="96327" autoAdjust="0"/>
  </p:normalViewPr>
  <p:slideViewPr>
    <p:cSldViewPr>
      <p:cViewPr varScale="1">
        <p:scale>
          <a:sx n="123" d="100"/>
          <a:sy n="123" d="100"/>
        </p:scale>
        <p:origin x="180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9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2885" tIns="46442" rIns="92885" bIns="46442" numCol="1" anchor="t" anchorCtr="0" compatLnSpc="1">
            <a:prstTxWarp prst="textNoShape">
              <a:avLst/>
            </a:prstTxWarp>
          </a:bodyPr>
          <a:lstStyle>
            <a:lvl1pPr defTabSz="928688">
              <a:defRPr sz="1200"/>
            </a:lvl1pPr>
          </a:lstStyle>
          <a:p>
            <a:pPr>
              <a:defRPr/>
            </a:pPr>
            <a:endParaRPr lang="en-US"/>
          </a:p>
        </p:txBody>
      </p:sp>
      <p:sp>
        <p:nvSpPr>
          <p:cNvPr id="70659" name="Rectangle 3"/>
          <p:cNvSpPr>
            <a:spLocks noGrp="1" noChangeArrowheads="1"/>
          </p:cNvSpPr>
          <p:nvPr>
            <p:ph type="dt" sz="quarter" idx="1"/>
          </p:nvPr>
        </p:nvSpPr>
        <p:spPr bwMode="auto">
          <a:xfrm>
            <a:off x="3956050" y="0"/>
            <a:ext cx="3027363" cy="463550"/>
          </a:xfrm>
          <a:prstGeom prst="rect">
            <a:avLst/>
          </a:prstGeom>
          <a:noFill/>
          <a:ln w="9525">
            <a:noFill/>
            <a:miter lim="800000"/>
            <a:headEnd/>
            <a:tailEnd/>
          </a:ln>
          <a:effectLst/>
        </p:spPr>
        <p:txBody>
          <a:bodyPr vert="horz" wrap="square" lIns="92885" tIns="46442" rIns="92885" bIns="46442" numCol="1" anchor="t" anchorCtr="0" compatLnSpc="1">
            <a:prstTxWarp prst="textNoShape">
              <a:avLst/>
            </a:prstTxWarp>
          </a:bodyPr>
          <a:lstStyle>
            <a:lvl1pPr algn="r" defTabSz="928688">
              <a:defRPr sz="1200"/>
            </a:lvl1pPr>
          </a:lstStyle>
          <a:p>
            <a:pPr>
              <a:defRPr/>
            </a:pPr>
            <a:endParaRPr lang="en-US"/>
          </a:p>
        </p:txBody>
      </p:sp>
      <p:sp>
        <p:nvSpPr>
          <p:cNvPr id="70660" name="Rectangle 4"/>
          <p:cNvSpPr>
            <a:spLocks noGrp="1" noChangeArrowheads="1"/>
          </p:cNvSpPr>
          <p:nvPr>
            <p:ph type="ftr" sz="quarter" idx="2"/>
          </p:nvPr>
        </p:nvSpPr>
        <p:spPr bwMode="auto">
          <a:xfrm>
            <a:off x="0" y="8805863"/>
            <a:ext cx="3027363" cy="463550"/>
          </a:xfrm>
          <a:prstGeom prst="rect">
            <a:avLst/>
          </a:prstGeom>
          <a:noFill/>
          <a:ln w="9525">
            <a:noFill/>
            <a:miter lim="800000"/>
            <a:headEnd/>
            <a:tailEnd/>
          </a:ln>
          <a:effectLst/>
        </p:spPr>
        <p:txBody>
          <a:bodyPr vert="horz" wrap="square" lIns="92885" tIns="46442" rIns="92885" bIns="46442" numCol="1" anchor="b" anchorCtr="0" compatLnSpc="1">
            <a:prstTxWarp prst="textNoShape">
              <a:avLst/>
            </a:prstTxWarp>
          </a:bodyPr>
          <a:lstStyle>
            <a:lvl1pPr defTabSz="928688">
              <a:defRPr sz="1200"/>
            </a:lvl1pPr>
          </a:lstStyle>
          <a:p>
            <a:pPr>
              <a:defRPr/>
            </a:pPr>
            <a:endParaRPr lang="en-US"/>
          </a:p>
        </p:txBody>
      </p:sp>
      <p:sp>
        <p:nvSpPr>
          <p:cNvPr id="70661" name="Rectangle 5"/>
          <p:cNvSpPr>
            <a:spLocks noGrp="1" noChangeArrowheads="1"/>
          </p:cNvSpPr>
          <p:nvPr>
            <p:ph type="sldNum" sz="quarter" idx="3"/>
          </p:nvPr>
        </p:nvSpPr>
        <p:spPr bwMode="auto">
          <a:xfrm>
            <a:off x="3956050" y="8805863"/>
            <a:ext cx="3027363" cy="463550"/>
          </a:xfrm>
          <a:prstGeom prst="rect">
            <a:avLst/>
          </a:prstGeom>
          <a:noFill/>
          <a:ln w="9525">
            <a:noFill/>
            <a:miter lim="800000"/>
            <a:headEnd/>
            <a:tailEnd/>
          </a:ln>
          <a:effectLst/>
        </p:spPr>
        <p:txBody>
          <a:bodyPr vert="horz" wrap="square" lIns="92885" tIns="46442" rIns="92885" bIns="46442" numCol="1" anchor="b" anchorCtr="0" compatLnSpc="1">
            <a:prstTxWarp prst="textNoShape">
              <a:avLst/>
            </a:prstTxWarp>
          </a:bodyPr>
          <a:lstStyle>
            <a:lvl1pPr algn="r" defTabSz="928688">
              <a:defRPr sz="1200"/>
            </a:lvl1pPr>
          </a:lstStyle>
          <a:p>
            <a:pPr>
              <a:defRPr/>
            </a:pPr>
            <a:fld id="{6FABE3FA-56DB-41C3-A45E-F0CFE806340D}" type="slidenum">
              <a:rPr lang="en-US"/>
              <a:pPr>
                <a:defRPr/>
              </a:pPr>
              <a:t>‹#›</a:t>
            </a:fld>
            <a:endParaRPr lang="en-US"/>
          </a:p>
        </p:txBody>
      </p:sp>
    </p:spTree>
    <p:extLst>
      <p:ext uri="{BB962C8B-B14F-4D97-AF65-F5344CB8AC3E}">
        <p14:creationId xmlns:p14="http://schemas.microsoft.com/office/powerpoint/2010/main" val="9044150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81923" name="Rectangle 3"/>
          <p:cNvSpPr>
            <a:spLocks noGrp="1" noChangeArrowheads="1"/>
          </p:cNvSpPr>
          <p:nvPr>
            <p:ph type="dt" idx="1"/>
          </p:nvPr>
        </p:nvSpPr>
        <p:spPr bwMode="auto">
          <a:xfrm>
            <a:off x="396240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8612" name="Rectangle 4"/>
          <p:cNvSpPr>
            <a:spLocks noGrp="1" noRot="1" noChangeAspect="1" noChangeArrowheads="1" noTextEdit="1"/>
          </p:cNvSpPr>
          <p:nvPr>
            <p:ph type="sldImg" idx="2"/>
          </p:nvPr>
        </p:nvSpPr>
        <p:spPr bwMode="auto">
          <a:xfrm>
            <a:off x="1130300" y="685800"/>
            <a:ext cx="4673600" cy="3505200"/>
          </a:xfrm>
          <a:prstGeom prst="rect">
            <a:avLst/>
          </a:prstGeom>
          <a:noFill/>
          <a:ln w="9525">
            <a:solidFill>
              <a:srgbClr val="000000"/>
            </a:solidFill>
            <a:miter lim="800000"/>
            <a:headEnd/>
            <a:tailEnd/>
          </a:ln>
        </p:spPr>
      </p:sp>
      <p:sp>
        <p:nvSpPr>
          <p:cNvPr id="81925" name="Rectangle 5"/>
          <p:cNvSpPr>
            <a:spLocks noGrp="1" noChangeArrowheads="1"/>
          </p:cNvSpPr>
          <p:nvPr>
            <p:ph type="body" sz="quarter" idx="3"/>
          </p:nvPr>
        </p:nvSpPr>
        <p:spPr bwMode="auto">
          <a:xfrm>
            <a:off x="914400" y="4419600"/>
            <a:ext cx="510540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26" name="Rectangle 6"/>
          <p:cNvSpPr>
            <a:spLocks noGrp="1" noChangeArrowheads="1"/>
          </p:cNvSpPr>
          <p:nvPr>
            <p:ph type="ftr" sz="quarter" idx="4"/>
          </p:nvPr>
        </p:nvSpPr>
        <p:spPr bwMode="auto">
          <a:xfrm>
            <a:off x="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81927" name="Rectangle 7"/>
          <p:cNvSpPr>
            <a:spLocks noGrp="1" noChangeArrowheads="1"/>
          </p:cNvSpPr>
          <p:nvPr>
            <p:ph type="sldNum" sz="quarter" idx="5"/>
          </p:nvPr>
        </p:nvSpPr>
        <p:spPr bwMode="auto">
          <a:xfrm>
            <a:off x="396240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52B2595-27A5-4C43-9626-D1311C0760F3}" type="slidenum">
              <a:rPr lang="en-US"/>
              <a:pPr>
                <a:defRPr/>
              </a:pPr>
              <a:t>‹#›</a:t>
            </a:fld>
            <a:endParaRPr lang="en-US"/>
          </a:p>
        </p:txBody>
      </p:sp>
    </p:spTree>
    <p:extLst>
      <p:ext uri="{BB962C8B-B14F-4D97-AF65-F5344CB8AC3E}">
        <p14:creationId xmlns:p14="http://schemas.microsoft.com/office/powerpoint/2010/main" val="9971490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en.wikipedia.org/wiki/Abraham_Darby_III" TargetMode="External"/><Relationship Id="rId13" Type="http://schemas.openxmlformats.org/officeDocument/2006/relationships/hyperlink" Target="http://en.wikipedia.org/wiki/Blast_furnace" TargetMode="External"/><Relationship Id="rId3" Type="http://schemas.openxmlformats.org/officeDocument/2006/relationships/hyperlink" Target="http://en.wikipedia.org/wiki/Philip_James_de_Loutherbourg" TargetMode="External"/><Relationship Id="rId7" Type="http://schemas.openxmlformats.org/officeDocument/2006/relationships/hyperlink" Target="http://en.wikipedia.org/wiki/Madeley,_Shropshire" TargetMode="External"/><Relationship Id="rId12" Type="http://schemas.openxmlformats.org/officeDocument/2006/relationships/hyperlink" Target="http://en.wikipedia.org/w/index.php?title=Shropshire_Canal&amp;action=edit"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en.wikipedia.org/wiki/Blists_Hill" TargetMode="External"/><Relationship Id="rId11" Type="http://schemas.openxmlformats.org/officeDocument/2006/relationships/hyperlink" Target="http://en.wikipedia.org/wiki/1760s" TargetMode="External"/><Relationship Id="rId5" Type="http://schemas.openxmlformats.org/officeDocument/2006/relationships/hyperlink" Target="http://en.wikipedia.org/wiki/River_Severn" TargetMode="External"/><Relationship Id="rId10" Type="http://schemas.openxmlformats.org/officeDocument/2006/relationships/hyperlink" Target="http://en.wikipedia.org/wiki/Ketley" TargetMode="External"/><Relationship Id="rId4" Type="http://schemas.openxmlformats.org/officeDocument/2006/relationships/hyperlink" Target="http://en.wikipedia.org/wiki/1756" TargetMode="External"/><Relationship Id="rId9" Type="http://schemas.openxmlformats.org/officeDocument/2006/relationships/hyperlink" Target="http://en.wikipedia.org/wiki/Coalbrookdal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3 revolutions of 18</a:t>
            </a:r>
            <a:r>
              <a:rPr lang="en-US" baseline="30000" dirty="0"/>
              <a:t>th</a:t>
            </a:r>
            <a:r>
              <a:rPr lang="en-US" dirty="0"/>
              <a:t> century – 2 political (American and French) and I economic</a:t>
            </a:r>
            <a:r>
              <a:rPr lang="en-US" baseline="0" dirty="0"/>
              <a:t> </a:t>
            </a:r>
            <a:r>
              <a:rPr lang="en-US" baseline="0"/>
              <a:t>(British)</a:t>
            </a:r>
            <a:endParaRPr lang="en-US"/>
          </a:p>
          <a:p>
            <a:r>
              <a:rPr lang="en-US" dirty="0"/>
              <a:t>New</a:t>
            </a:r>
            <a:r>
              <a:rPr lang="en-US" baseline="0" dirty="0"/>
              <a:t> material, new economy, new art form</a:t>
            </a:r>
          </a:p>
          <a:p>
            <a:r>
              <a:rPr lang="en-US" baseline="0" dirty="0"/>
              <a:t>Structure (bridge to cross river), wagon (vehicle on bridge), roads (network of paths), iron (new processing method – uses coal instead of wood)</a:t>
            </a:r>
          </a:p>
          <a:p>
            <a:r>
              <a:rPr lang="en-US" baseline="0" dirty="0"/>
              <a:t>Scotsman – one of many in this course</a:t>
            </a:r>
          </a:p>
        </p:txBody>
      </p:sp>
      <p:sp>
        <p:nvSpPr>
          <p:cNvPr id="4" name="Slide Number Placeholder 3"/>
          <p:cNvSpPr>
            <a:spLocks noGrp="1"/>
          </p:cNvSpPr>
          <p:nvPr>
            <p:ph type="sldNum" sz="quarter" idx="10"/>
          </p:nvPr>
        </p:nvSpPr>
        <p:spPr/>
        <p:txBody>
          <a:bodyPr/>
          <a:lstStyle/>
          <a:p>
            <a:pPr>
              <a:defRPr/>
            </a:pPr>
            <a:fld id="{C52B2595-27A5-4C43-9626-D1311C0760F3}" type="slidenum">
              <a:rPr lang="en-US" smtClean="0"/>
              <a:pPr>
                <a:defRPr/>
              </a:pPr>
              <a:t>1</a:t>
            </a:fld>
            <a:endParaRPr lang="en-US"/>
          </a:p>
        </p:txBody>
      </p:sp>
    </p:spTree>
    <p:extLst>
      <p:ext uri="{BB962C8B-B14F-4D97-AF65-F5344CB8AC3E}">
        <p14:creationId xmlns:p14="http://schemas.microsoft.com/office/powerpoint/2010/main" val="386481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52B2595-27A5-4C43-9626-D1311C0760F3}" type="slidenum">
              <a:rPr lang="en-US" smtClean="0"/>
              <a:pPr>
                <a:defRPr/>
              </a:pPr>
              <a:t>20</a:t>
            </a:fld>
            <a:endParaRPr lang="en-US"/>
          </a:p>
        </p:txBody>
      </p:sp>
    </p:spTree>
    <p:extLst>
      <p:ext uri="{BB962C8B-B14F-4D97-AF65-F5344CB8AC3E}">
        <p14:creationId xmlns:p14="http://schemas.microsoft.com/office/powerpoint/2010/main" val="3573685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Stone = 100 lbs / cu-ft</a:t>
            </a:r>
          </a:p>
          <a:p>
            <a:r>
              <a:rPr lang="en-US" dirty="0"/>
              <a:t>Iron = 450 lbs / cu-ft</a:t>
            </a:r>
          </a:p>
        </p:txBody>
      </p:sp>
      <p:sp>
        <p:nvSpPr>
          <p:cNvPr id="4" name="Slide Number Placeholder 3"/>
          <p:cNvSpPr>
            <a:spLocks noGrp="1"/>
          </p:cNvSpPr>
          <p:nvPr>
            <p:ph type="sldNum" sz="quarter" idx="10"/>
          </p:nvPr>
        </p:nvSpPr>
        <p:spPr/>
        <p:txBody>
          <a:bodyPr/>
          <a:lstStyle/>
          <a:p>
            <a:pPr>
              <a:defRPr/>
            </a:pPr>
            <a:fld id="{C52B2595-27A5-4C43-9626-D1311C0760F3}" type="slidenum">
              <a:rPr lang="en-US" smtClean="0"/>
              <a:pPr>
                <a:defRPr/>
              </a:pPr>
              <a:t>23</a:t>
            </a:fld>
            <a:endParaRPr lang="en-US"/>
          </a:p>
        </p:txBody>
      </p:sp>
    </p:spTree>
    <p:extLst>
      <p:ext uri="{BB962C8B-B14F-4D97-AF65-F5344CB8AC3E}">
        <p14:creationId xmlns:p14="http://schemas.microsoft.com/office/powerpoint/2010/main" val="1981068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52B2595-27A5-4C43-9626-D1311C0760F3}" type="slidenum">
              <a:rPr lang="en-US" smtClean="0"/>
              <a:pPr>
                <a:defRPr/>
              </a:pPr>
              <a:t>27</a:t>
            </a:fld>
            <a:endParaRPr lang="en-US"/>
          </a:p>
        </p:txBody>
      </p:sp>
    </p:spTree>
    <p:extLst>
      <p:ext uri="{BB962C8B-B14F-4D97-AF65-F5344CB8AC3E}">
        <p14:creationId xmlns:p14="http://schemas.microsoft.com/office/powerpoint/2010/main" val="2974093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DC6DD586-2778-44C0-9EBA-1B5DBC3C111D}" type="slidenum">
              <a:rPr lang="en-US" smtClean="0"/>
              <a:pPr/>
              <a:t>32</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r>
              <a:rPr lang="en-US"/>
              <a:t>Pontcysyllte – 18 stone piers – 127 feet tall</a:t>
            </a:r>
          </a:p>
        </p:txBody>
      </p:sp>
    </p:spTree>
    <p:extLst>
      <p:ext uri="{BB962C8B-B14F-4D97-AF65-F5344CB8AC3E}">
        <p14:creationId xmlns:p14="http://schemas.microsoft.com/office/powerpoint/2010/main" val="1279545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52B2595-27A5-4C43-9626-D1311C0760F3}" type="slidenum">
              <a:rPr lang="en-US" smtClean="0"/>
              <a:pPr>
                <a:defRPr/>
              </a:pPr>
              <a:t>35</a:t>
            </a:fld>
            <a:endParaRPr lang="en-US"/>
          </a:p>
        </p:txBody>
      </p:sp>
    </p:spTree>
    <p:extLst>
      <p:ext uri="{BB962C8B-B14F-4D97-AF65-F5344CB8AC3E}">
        <p14:creationId xmlns:p14="http://schemas.microsoft.com/office/powerpoint/2010/main" val="1307005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52B2595-27A5-4C43-9626-D1311C0760F3}" type="slidenum">
              <a:rPr lang="en-US" smtClean="0"/>
              <a:pPr>
                <a:defRPr/>
              </a:pPr>
              <a:t>36</a:t>
            </a:fld>
            <a:endParaRPr lang="en-US"/>
          </a:p>
        </p:txBody>
      </p:sp>
    </p:spTree>
    <p:extLst>
      <p:ext uri="{BB962C8B-B14F-4D97-AF65-F5344CB8AC3E}">
        <p14:creationId xmlns:p14="http://schemas.microsoft.com/office/powerpoint/2010/main" val="818826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52B2595-27A5-4C43-9626-D1311C0760F3}" type="slidenum">
              <a:rPr lang="en-US" smtClean="0"/>
              <a:pPr>
                <a:defRPr/>
              </a:pPr>
              <a:t>46</a:t>
            </a:fld>
            <a:endParaRPr lang="en-US"/>
          </a:p>
        </p:txBody>
      </p:sp>
    </p:spTree>
    <p:extLst>
      <p:ext uri="{BB962C8B-B14F-4D97-AF65-F5344CB8AC3E}">
        <p14:creationId xmlns:p14="http://schemas.microsoft.com/office/powerpoint/2010/main" val="4232372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52B2595-27A5-4C43-9626-D1311C0760F3}" type="slidenum">
              <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243050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endParaRPr lang="en-US" dirty="0"/>
          </a:p>
        </p:txBody>
      </p:sp>
      <p:sp>
        <p:nvSpPr>
          <p:cNvPr id="76804" name="Slide Number Placeholder 3"/>
          <p:cNvSpPr>
            <a:spLocks noGrp="1"/>
          </p:cNvSpPr>
          <p:nvPr>
            <p:ph type="sldNum" sz="quarter" idx="5"/>
          </p:nvPr>
        </p:nvSpPr>
        <p:spPr>
          <a:noFill/>
        </p:spPr>
        <p:txBody>
          <a:bodyPr/>
          <a:lstStyle/>
          <a:p>
            <a:fld id="{2B0BBC90-E225-47B5-8012-321CB3FB3CD7}" type="slidenum">
              <a:rPr lang="en-US" smtClean="0"/>
              <a:pPr/>
              <a:t>53</a:t>
            </a:fld>
            <a:endParaRPr lang="en-US"/>
          </a:p>
        </p:txBody>
      </p:sp>
    </p:spTree>
    <p:extLst>
      <p:ext uri="{BB962C8B-B14F-4D97-AF65-F5344CB8AC3E}">
        <p14:creationId xmlns:p14="http://schemas.microsoft.com/office/powerpoint/2010/main" val="49648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CC9E3E7-1A56-49E4-95F7-0F9D6BA219DF}" type="slidenum">
              <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pitchFamily="18" charset="0"/>
              <a:ea typeface="+mn-ea"/>
              <a:cs typeface="+mn-cs"/>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en-US" dirty="0"/>
              <a:t>3-4-5</a:t>
            </a:r>
          </a:p>
          <a:p>
            <a:pPr eaLnBrk="1" hangingPunct="1"/>
            <a:r>
              <a:rPr lang="en-US" dirty="0"/>
              <a:t>3 revolutions of 18</a:t>
            </a:r>
            <a:r>
              <a:rPr lang="en-US" baseline="30000" dirty="0"/>
              <a:t>th</a:t>
            </a:r>
            <a:r>
              <a:rPr lang="en-US" dirty="0"/>
              <a:t> century - American, French, and British</a:t>
            </a:r>
          </a:p>
          <a:p>
            <a:pPr eaLnBrk="1" hangingPunct="1"/>
            <a:r>
              <a:rPr lang="en-US" dirty="0"/>
              <a:t>New material allows for a new form</a:t>
            </a:r>
          </a:p>
          <a:p>
            <a:pPr eaLnBrk="1" hangingPunct="1"/>
            <a:r>
              <a:rPr lang="en-US" dirty="0"/>
              <a:t>New opportunity due to industrialization – economics and politics</a:t>
            </a:r>
          </a:p>
          <a:p>
            <a:pPr eaLnBrk="1" hangingPunct="1"/>
            <a:r>
              <a:rPr lang="en-US" dirty="0"/>
              <a:t>New art form – structural art</a:t>
            </a:r>
          </a:p>
          <a:p>
            <a:pPr eaLnBrk="1" hangingPunct="1"/>
            <a:r>
              <a:rPr lang="en-US" dirty="0"/>
              <a:t>Telford – the most important civil engineer of his time</a:t>
            </a:r>
          </a:p>
        </p:txBody>
      </p:sp>
    </p:spTree>
    <p:extLst>
      <p:ext uri="{BB962C8B-B14F-4D97-AF65-F5344CB8AC3E}">
        <p14:creationId xmlns:p14="http://schemas.microsoft.com/office/powerpoint/2010/main" val="856536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William Williams</a:t>
            </a:r>
          </a:p>
        </p:txBody>
      </p:sp>
      <p:sp>
        <p:nvSpPr>
          <p:cNvPr id="4" name="Slide Number Placeholder 3"/>
          <p:cNvSpPr>
            <a:spLocks noGrp="1"/>
          </p:cNvSpPr>
          <p:nvPr>
            <p:ph type="sldNum" sz="quarter" idx="5"/>
          </p:nvPr>
        </p:nvSpPr>
        <p:spPr/>
        <p:txBody>
          <a:bodyPr/>
          <a:lstStyle/>
          <a:p>
            <a:pPr>
              <a:defRPr/>
            </a:pPr>
            <a:fld id="{C52B2595-27A5-4C43-9626-D1311C0760F3}" type="slidenum">
              <a:rPr lang="en-US" smtClean="0"/>
              <a:pPr>
                <a:defRPr/>
              </a:pPr>
              <a:t>9</a:t>
            </a:fld>
            <a:endParaRPr lang="en-US"/>
          </a:p>
        </p:txBody>
      </p:sp>
    </p:spTree>
    <p:extLst>
      <p:ext uri="{BB962C8B-B14F-4D97-AF65-F5344CB8AC3E}">
        <p14:creationId xmlns:p14="http://schemas.microsoft.com/office/powerpoint/2010/main" val="2167460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pPr eaLnBrk="1" hangingPunct="1"/>
            <a:r>
              <a:rPr lang="en-US" dirty="0"/>
              <a:t>Parliament (House of Lords and House of Commons) formed by Treaty of Union (England, Wales, Scotland) – early 1700’s</a:t>
            </a:r>
          </a:p>
          <a:p>
            <a:pPr eaLnBrk="1" hangingPunct="1"/>
            <a:r>
              <a:rPr lang="en-US" dirty="0"/>
              <a:t>Parliament of United Kingdom of Great Britain and Ireland – by 1800 Unification</a:t>
            </a:r>
          </a:p>
          <a:p>
            <a:pPr eaLnBrk="1" hangingPunct="1"/>
            <a:r>
              <a:rPr lang="en-US" dirty="0"/>
              <a:t>Arnold Toynbee</a:t>
            </a:r>
          </a:p>
          <a:p>
            <a:pPr eaLnBrk="1" hangingPunct="1"/>
            <a:endParaRPr lang="en-US" dirty="0"/>
          </a:p>
        </p:txBody>
      </p:sp>
      <p:sp>
        <p:nvSpPr>
          <p:cNvPr id="70660" name="Slide Number Placeholder 3"/>
          <p:cNvSpPr>
            <a:spLocks noGrp="1"/>
          </p:cNvSpPr>
          <p:nvPr>
            <p:ph type="sldNum" sz="quarter" idx="5"/>
          </p:nvPr>
        </p:nvSpPr>
        <p:spPr>
          <a:noFill/>
        </p:spPr>
        <p:txBody>
          <a:bodyPr/>
          <a:lstStyle/>
          <a:p>
            <a:fld id="{DBEB37B3-3F04-41B8-ABED-E66E59CC327D}" type="slidenum">
              <a:rPr lang="en-US" smtClean="0"/>
              <a:pPr/>
              <a:t>10</a:t>
            </a:fld>
            <a:endParaRPr lang="en-US"/>
          </a:p>
        </p:txBody>
      </p:sp>
    </p:spTree>
    <p:extLst>
      <p:ext uri="{BB962C8B-B14F-4D97-AF65-F5344CB8AC3E}">
        <p14:creationId xmlns:p14="http://schemas.microsoft.com/office/powerpoint/2010/main" val="3874956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161E6853-4293-4969-A06B-F9D2FF877E95}" type="slidenum">
              <a:rPr lang="en-US" smtClean="0"/>
              <a:pPr/>
              <a:t>12</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r>
              <a:rPr lang="en-US"/>
              <a:t>Dovetail, and Mortise and Tenon joints - carpentry</a:t>
            </a:r>
          </a:p>
        </p:txBody>
      </p:sp>
    </p:spTree>
    <p:extLst>
      <p:ext uri="{BB962C8B-B14F-4D97-AF65-F5344CB8AC3E}">
        <p14:creationId xmlns:p14="http://schemas.microsoft.com/office/powerpoint/2010/main" val="2322109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pPr eaLnBrk="1" hangingPunct="1"/>
            <a:r>
              <a:rPr lang="en-US"/>
              <a:t>Transformation – raw materials (iron ore and coal) to pure metal and waste gases</a:t>
            </a:r>
          </a:p>
          <a:p>
            <a:pPr eaLnBrk="1" hangingPunct="1"/>
            <a:r>
              <a:rPr lang="en-US"/>
              <a:t>Relationship – equality between ingredients and products</a:t>
            </a:r>
          </a:p>
        </p:txBody>
      </p:sp>
      <p:sp>
        <p:nvSpPr>
          <p:cNvPr id="72708" name="Slide Number Placeholder 3"/>
          <p:cNvSpPr>
            <a:spLocks noGrp="1"/>
          </p:cNvSpPr>
          <p:nvPr>
            <p:ph type="sldNum" sz="quarter" idx="5"/>
          </p:nvPr>
        </p:nvSpPr>
        <p:spPr>
          <a:noFill/>
        </p:spPr>
        <p:txBody>
          <a:bodyPr/>
          <a:lstStyle/>
          <a:p>
            <a:fld id="{8694CA1C-1A02-4D7B-A6B5-F2AC6C82B59C}" type="slidenum">
              <a:rPr lang="en-US" smtClean="0"/>
              <a:pPr/>
              <a:t>14</a:t>
            </a:fld>
            <a:endParaRPr lang="en-US"/>
          </a:p>
        </p:txBody>
      </p:sp>
    </p:spTree>
    <p:extLst>
      <p:ext uri="{BB962C8B-B14F-4D97-AF65-F5344CB8AC3E}">
        <p14:creationId xmlns:p14="http://schemas.microsoft.com/office/powerpoint/2010/main" val="3799311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3C187FC7-7811-40FB-8CD8-D9A7CDCF0440}" type="slidenum">
              <a:rPr lang="en-US" smtClean="0"/>
              <a:pPr/>
              <a:t>15</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lnSpc>
                <a:spcPct val="90000"/>
              </a:lnSpc>
            </a:pPr>
            <a:r>
              <a:rPr lang="en-US" dirty="0" err="1"/>
              <a:t>Madeley</a:t>
            </a:r>
            <a:r>
              <a:rPr lang="en-US" dirty="0"/>
              <a:t> Wood Furnaces, painted by </a:t>
            </a:r>
            <a:r>
              <a:rPr lang="en-US" dirty="0">
                <a:hlinkClick r:id="rId3" tooltip="Philip James de Loutherbourg"/>
              </a:rPr>
              <a:t>Philip James de </a:t>
            </a:r>
            <a:r>
              <a:rPr lang="en-US" dirty="0" err="1">
                <a:hlinkClick r:id="rId3" tooltip="Philip James de Loutherbourg"/>
              </a:rPr>
              <a:t>Loutherbourg</a:t>
            </a:r>
            <a:r>
              <a:rPr lang="en-US" dirty="0"/>
              <a:t> in 1801 and known as </a:t>
            </a:r>
            <a:r>
              <a:rPr lang="en-US" i="1" dirty="0" err="1"/>
              <a:t>Coalbrookdale</a:t>
            </a:r>
            <a:r>
              <a:rPr lang="en-US" i="1" dirty="0"/>
              <a:t> at night</a:t>
            </a:r>
            <a:r>
              <a:rPr lang="en-US" dirty="0"/>
              <a:t> </a:t>
            </a:r>
          </a:p>
          <a:p>
            <a:pPr eaLnBrk="1" hangingPunct="1">
              <a:lnSpc>
                <a:spcPct val="90000"/>
              </a:lnSpc>
            </a:pPr>
            <a:r>
              <a:rPr lang="en-US" dirty="0"/>
              <a:t>The </a:t>
            </a:r>
            <a:r>
              <a:rPr lang="en-US" b="1" dirty="0" err="1"/>
              <a:t>Madeley</a:t>
            </a:r>
            <a:r>
              <a:rPr lang="en-US" b="1" dirty="0"/>
              <a:t> Wood Company</a:t>
            </a:r>
            <a:r>
              <a:rPr lang="en-US" dirty="0"/>
              <a:t> was formed in </a:t>
            </a:r>
            <a:r>
              <a:rPr lang="en-US" dirty="0">
                <a:hlinkClick r:id="rId4" tooltip="1756"/>
              </a:rPr>
              <a:t>1756</a:t>
            </a:r>
            <a:r>
              <a:rPr lang="en-US" dirty="0"/>
              <a:t> when the </a:t>
            </a:r>
            <a:r>
              <a:rPr lang="en-US" dirty="0" err="1"/>
              <a:t>Madley</a:t>
            </a:r>
            <a:r>
              <a:rPr lang="en-US" dirty="0"/>
              <a:t> Wood Furnaces, also called Bedlam Furnaces, were built beside the </a:t>
            </a:r>
            <a:r>
              <a:rPr lang="en-US" dirty="0">
                <a:hlinkClick r:id="rId5" tooltip="River Severn"/>
              </a:rPr>
              <a:t>River Severn</a:t>
            </a:r>
            <a:r>
              <a:rPr lang="en-US" dirty="0"/>
              <a:t>, one mile west of </a:t>
            </a:r>
            <a:r>
              <a:rPr lang="en-US" dirty="0" err="1">
                <a:hlinkClick r:id="rId6" tooltip="Blists Hill"/>
              </a:rPr>
              <a:t>Blists</a:t>
            </a:r>
            <a:r>
              <a:rPr lang="en-US" dirty="0">
                <a:hlinkClick r:id="rId6" tooltip="Blists Hill"/>
              </a:rPr>
              <a:t> Hill</a:t>
            </a:r>
            <a:r>
              <a:rPr lang="en-US" dirty="0"/>
              <a:t>.</a:t>
            </a:r>
          </a:p>
          <a:p>
            <a:pPr eaLnBrk="1" hangingPunct="1">
              <a:lnSpc>
                <a:spcPct val="90000"/>
              </a:lnSpc>
            </a:pPr>
            <a:r>
              <a:rPr lang="en-US" dirty="0"/>
              <a:t>The Bedlam Furnaces were owned by this company, which held mineral leases in </a:t>
            </a:r>
            <a:r>
              <a:rPr lang="en-US" dirty="0" err="1">
                <a:hlinkClick r:id="rId7" tooltip="Madeley, Shropshire"/>
              </a:rPr>
              <a:t>Madeley</a:t>
            </a:r>
            <a:r>
              <a:rPr lang="en-US" dirty="0"/>
              <a:t> Parish, enabling it to extract coal and iron ore. The works were taken over by </a:t>
            </a:r>
            <a:r>
              <a:rPr lang="en-US" dirty="0">
                <a:hlinkClick r:id="rId8" tooltip="Abraham Darby III"/>
              </a:rPr>
              <a:t>Abraham Darby III</a:t>
            </a:r>
            <a:r>
              <a:rPr lang="en-US" dirty="0"/>
              <a:t> of the </a:t>
            </a:r>
            <a:r>
              <a:rPr lang="en-US" dirty="0" err="1">
                <a:hlinkClick r:id="rId9" tooltip="Coalbrookdale"/>
              </a:rPr>
              <a:t>Coalbrookdale</a:t>
            </a:r>
            <a:r>
              <a:rPr lang="en-US" dirty="0"/>
              <a:t> Company in 1776. When the company was </a:t>
            </a:r>
            <a:r>
              <a:rPr lang="en-US" dirty="0" err="1"/>
              <a:t>reorganised</a:t>
            </a:r>
            <a:r>
              <a:rPr lang="en-US" dirty="0"/>
              <a:t> in 1797, the </a:t>
            </a:r>
            <a:r>
              <a:rPr lang="en-US" dirty="0" err="1"/>
              <a:t>Madley</a:t>
            </a:r>
            <a:r>
              <a:rPr lang="en-US" dirty="0"/>
              <a:t> Wood Works became separate from </a:t>
            </a:r>
            <a:r>
              <a:rPr lang="en-US" dirty="0" err="1"/>
              <a:t>Coalbrookdale</a:t>
            </a:r>
            <a:r>
              <a:rPr lang="en-US" dirty="0"/>
              <a:t>, continuing (in conjunction with the </a:t>
            </a:r>
            <a:r>
              <a:rPr lang="en-US" dirty="0" err="1">
                <a:hlinkClick r:id="rId10" tooltip="Ketley"/>
              </a:rPr>
              <a:t>Ketley</a:t>
            </a:r>
            <a:r>
              <a:rPr lang="en-US" dirty="0"/>
              <a:t> ironworks) in the hands of the Reynolds family who had been partners at </a:t>
            </a:r>
            <a:r>
              <a:rPr lang="en-US" dirty="0" err="1"/>
              <a:t>Coalbrookdale</a:t>
            </a:r>
            <a:r>
              <a:rPr lang="en-US" dirty="0"/>
              <a:t> since the </a:t>
            </a:r>
            <a:r>
              <a:rPr lang="en-US" dirty="0">
                <a:hlinkClick r:id="rId11" tooltip="1760s"/>
              </a:rPr>
              <a:t>1760s</a:t>
            </a:r>
            <a:r>
              <a:rPr lang="en-US" dirty="0"/>
              <a:t>. After Joseph Reynolds decided to concentrate on his bank, the </a:t>
            </a:r>
            <a:r>
              <a:rPr lang="en-US" dirty="0" err="1"/>
              <a:t>Madeley</a:t>
            </a:r>
            <a:r>
              <a:rPr lang="en-US" dirty="0"/>
              <a:t> Wood Works passed to the </a:t>
            </a:r>
            <a:r>
              <a:rPr lang="en-US" dirty="0" err="1"/>
              <a:t>Anstice</a:t>
            </a:r>
            <a:r>
              <a:rPr lang="en-US" dirty="0"/>
              <a:t> family, one of whom had managed it, and their business became another </a:t>
            </a:r>
            <a:r>
              <a:rPr lang="en-US" dirty="0" err="1"/>
              <a:t>Madley</a:t>
            </a:r>
            <a:r>
              <a:rPr lang="en-US" dirty="0"/>
              <a:t> Wood Company.</a:t>
            </a:r>
          </a:p>
          <a:p>
            <a:pPr eaLnBrk="1" hangingPunct="1">
              <a:lnSpc>
                <a:spcPct val="90000"/>
              </a:lnSpc>
            </a:pPr>
            <a:r>
              <a:rPr lang="en-US" dirty="0"/>
              <a:t>Upon its opening in 1790, the ironworks had access to the </a:t>
            </a:r>
            <a:r>
              <a:rPr lang="en-US" dirty="0" err="1">
                <a:hlinkClick r:id="rId12" tooltip="Shropshire Canal"/>
              </a:rPr>
              <a:t>Shropshire</a:t>
            </a:r>
            <a:r>
              <a:rPr lang="en-US" dirty="0">
                <a:hlinkClick r:id="rId12" tooltip="Shropshire Canal"/>
              </a:rPr>
              <a:t> Canal</a:t>
            </a:r>
            <a:r>
              <a:rPr lang="en-US" dirty="0"/>
              <a:t>, the </a:t>
            </a:r>
            <a:r>
              <a:rPr lang="en-US" dirty="0" err="1"/>
              <a:t>Blists</a:t>
            </a:r>
            <a:r>
              <a:rPr lang="en-US" dirty="0"/>
              <a:t> Hill section of which ran immediately to the east of the </a:t>
            </a:r>
            <a:r>
              <a:rPr lang="en-US" dirty="0" err="1"/>
              <a:t>Blists</a:t>
            </a:r>
            <a:r>
              <a:rPr lang="en-US" dirty="0"/>
              <a:t> Hill works site. Proximity of raw materials and the means of transporting the finished product persuaded the company to build a </a:t>
            </a:r>
            <a:r>
              <a:rPr lang="en-US" dirty="0">
                <a:hlinkClick r:id="rId13" tooltip="Blast furnace"/>
              </a:rPr>
              <a:t>blast furnace</a:t>
            </a:r>
            <a:r>
              <a:rPr lang="en-US" dirty="0"/>
              <a:t> at </a:t>
            </a:r>
            <a:r>
              <a:rPr lang="en-US" dirty="0" err="1"/>
              <a:t>Blists</a:t>
            </a:r>
            <a:r>
              <a:rPr lang="en-US" dirty="0"/>
              <a:t> Hill in 1832.</a:t>
            </a:r>
          </a:p>
          <a:p>
            <a:pPr eaLnBrk="1" hangingPunct="1">
              <a:lnSpc>
                <a:spcPct val="90000"/>
              </a:lnSpc>
            </a:pPr>
            <a:r>
              <a:rPr lang="en-US" dirty="0"/>
              <a:t>Additional furnaces were added in 1840 and 1844, making a total of three, and the site remained active in the production of pig iron until 1912 when the ironworks ceased production, following the blowing in of two of the furnaces.</a:t>
            </a:r>
          </a:p>
        </p:txBody>
      </p:sp>
    </p:spTree>
    <p:extLst>
      <p:ext uri="{BB962C8B-B14F-4D97-AF65-F5344CB8AC3E}">
        <p14:creationId xmlns:p14="http://schemas.microsoft.com/office/powerpoint/2010/main" val="2316913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52B2595-27A5-4C43-9626-D1311C0760F3}" type="slidenum">
              <a:rPr lang="en-US" smtClean="0"/>
              <a:pPr>
                <a:defRPr/>
              </a:pPr>
              <a:t>17</a:t>
            </a:fld>
            <a:endParaRPr lang="en-US"/>
          </a:p>
        </p:txBody>
      </p:sp>
    </p:spTree>
    <p:extLst>
      <p:ext uri="{BB962C8B-B14F-4D97-AF65-F5344CB8AC3E}">
        <p14:creationId xmlns:p14="http://schemas.microsoft.com/office/powerpoint/2010/main" val="2270019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1816BE07-6AE1-439C-950B-F4CDFEE9F309}" type="slidenum">
              <a:rPr lang="en-US" smtClean="0"/>
              <a:pPr/>
              <a:t>18</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r>
              <a:rPr lang="en-US"/>
              <a:t>Upper Works at Coalbrookdale by Francois Vivares – earliest engraving known -- 1758 </a:t>
            </a:r>
          </a:p>
        </p:txBody>
      </p:sp>
    </p:spTree>
    <p:extLst>
      <p:ext uri="{BB962C8B-B14F-4D97-AF65-F5344CB8AC3E}">
        <p14:creationId xmlns:p14="http://schemas.microsoft.com/office/powerpoint/2010/main" val="1604496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980225-E409-4E13-8EB2-762994D47BB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59CADE-9CF0-4881-95DC-4CA697A9FA9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42FFAB-FC74-4398-BABE-1B295F15E7A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E623DC-4616-4B4B-BE39-2DE4A5E94FE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9F39D4-EA09-49E9-9B06-3BC7EB11AFC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B47194-F9D2-401C-BB7B-3EE9D05A450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6164FA5-7041-4465-963D-46DB42725CA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8A9388C-773D-447A-9D2F-27D7E8A61DB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460E6D6-2652-4978-918B-D974F0E5B9F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8E940D-48CC-40A8-A508-CBBFB8DE63E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FB7EA6-DCCF-4C22-8B0F-608E1EF78ED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03B5D69-CF50-4A1F-9738-7B12B4ECFAE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fontAlgn="base">
        <a:spcBef>
          <a:spcPct val="0"/>
        </a:spcBef>
        <a:spcAft>
          <a:spcPct val="0"/>
        </a:spcAft>
        <a:defRPr sz="4400">
          <a:solidFill>
            <a:schemeClr val="tx2"/>
          </a:solidFill>
          <a:latin typeface="Times" pitchFamily="18" charset="0"/>
        </a:defRPr>
      </a:lvl6pPr>
      <a:lvl7pPr marL="914400" algn="ctr" rtl="0" fontAlgn="base">
        <a:spcBef>
          <a:spcPct val="0"/>
        </a:spcBef>
        <a:spcAft>
          <a:spcPct val="0"/>
        </a:spcAft>
        <a:defRPr sz="4400">
          <a:solidFill>
            <a:schemeClr val="tx2"/>
          </a:solidFill>
          <a:latin typeface="Times" pitchFamily="18" charset="0"/>
        </a:defRPr>
      </a:lvl7pPr>
      <a:lvl8pPr marL="1371600" algn="ctr" rtl="0" fontAlgn="base">
        <a:spcBef>
          <a:spcPct val="0"/>
        </a:spcBef>
        <a:spcAft>
          <a:spcPct val="0"/>
        </a:spcAft>
        <a:defRPr sz="4400">
          <a:solidFill>
            <a:schemeClr val="tx2"/>
          </a:solidFill>
          <a:latin typeface="Times" pitchFamily="18" charset="0"/>
        </a:defRPr>
      </a:lvl8pPr>
      <a:lvl9pPr marL="1828800" algn="ctr" rtl="0" fontAlgn="base">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oleObject" Target="../embeddings/oleObject1.bin"/><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emf"/><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oleObject" Target="../embeddings/oleObject3.bin"/><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6.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jpeg"/><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2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oleObject" Target="../embeddings/oleObject5.bin"/><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oleObject" Target="../embeddings/oleObject6.bin"/><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oleObject" Target="../embeddings/oleObject7.bin"/><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4" Type="http://schemas.microsoft.com/office/2007/relationships/hdphoto" Target="../media/hdphoto9.wdp"/></Relationships>
</file>

<file path=ppt/slides/_rels/slide3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5.png"/><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e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36.png"/><Relationship Id="rId4" Type="http://schemas.microsoft.com/office/2007/relationships/hdphoto" Target="../media/hdphoto9.wdp"/></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39.jpeg"/><Relationship Id="rId4" Type="http://schemas.microsoft.com/office/2007/relationships/hdphoto" Target="../media/hdphoto12.wdp"/></Relationships>
</file>

<file path=ppt/slides/_rels/slide4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6.tif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image" Target="../media/image46.tiff"/><Relationship Id="rId1" Type="http://schemas.openxmlformats.org/officeDocument/2006/relationships/slideLayout" Target="../slideLayouts/slideLayout7.xml"/><Relationship Id="rId4" Type="http://schemas.openxmlformats.org/officeDocument/2006/relationships/image" Target="../media/image47.emf"/></Relationships>
</file>

<file path=ppt/slides/_rels/slide4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oleObject" Target="../embeddings/oleObject8.bin"/><Relationship Id="rId1" Type="http://schemas.openxmlformats.org/officeDocument/2006/relationships/slideLayout" Target="../slideLayouts/slideLayout7.xml"/><Relationship Id="rId4" Type="http://schemas.openxmlformats.org/officeDocument/2006/relationships/image" Target="../media/image46.tiff"/></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image" Target="../media/image46.tiff"/><Relationship Id="rId1" Type="http://schemas.openxmlformats.org/officeDocument/2006/relationships/slideLayout" Target="../slideLayouts/slideLayout7.xml"/><Relationship Id="rId4" Type="http://schemas.openxmlformats.org/officeDocument/2006/relationships/image" Target="../media/image48.emf"/></Relationships>
</file>

<file path=ppt/slides/_rels/slide51.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p:cNvSpPr>
            <a:spLocks noGrp="1"/>
          </p:cNvSpPr>
          <p:nvPr>
            <p:ph type="sldNum" sz="quarter" idx="12"/>
          </p:nvPr>
        </p:nvSpPr>
        <p:spPr>
          <a:noFill/>
        </p:spPr>
        <p:txBody>
          <a:bodyPr/>
          <a:lstStyle/>
          <a:p>
            <a:fld id="{27E5CD3E-800C-4D89-855F-FADDDEED0B83}" type="slidenum">
              <a:rPr lang="en-US" smtClean="0"/>
              <a:pPr/>
              <a:t>1</a:t>
            </a:fld>
            <a:endParaRPr lang="en-US"/>
          </a:p>
        </p:txBody>
      </p:sp>
      <p:sp>
        <p:nvSpPr>
          <p:cNvPr id="12291" name="Text Box 2"/>
          <p:cNvSpPr txBox="1">
            <a:spLocks noChangeArrowheads="1"/>
          </p:cNvSpPr>
          <p:nvPr/>
        </p:nvSpPr>
        <p:spPr bwMode="auto">
          <a:xfrm>
            <a:off x="0" y="304800"/>
            <a:ext cx="9144000" cy="4478149"/>
          </a:xfrm>
          <a:prstGeom prst="rect">
            <a:avLst/>
          </a:prstGeom>
          <a:noFill/>
          <a:ln w="9525">
            <a:noFill/>
            <a:miter lim="800000"/>
            <a:headEnd/>
            <a:tailEnd/>
          </a:ln>
        </p:spPr>
        <p:txBody>
          <a:bodyPr>
            <a:spAutoFit/>
          </a:bodyPr>
          <a:lstStyle/>
          <a:p>
            <a:pPr algn="ctr" eaLnBrk="1" hangingPunct="1">
              <a:spcBef>
                <a:spcPct val="50000"/>
              </a:spcBef>
            </a:pPr>
            <a:r>
              <a:rPr lang="en-US" sz="3800" b="1" dirty="0">
                <a:solidFill>
                  <a:srgbClr val="FFFFFF"/>
                </a:solidFill>
                <a:latin typeface="Times New Roman" pitchFamily="18" charset="0"/>
              </a:rPr>
              <a:t>Robert </a:t>
            </a:r>
            <a:r>
              <a:rPr lang="en-US" sz="3800" b="1" dirty="0" err="1">
                <a:solidFill>
                  <a:srgbClr val="FFFFFF"/>
                </a:solidFill>
                <a:latin typeface="Times New Roman" pitchFamily="18" charset="0"/>
              </a:rPr>
              <a:t>Maillart</a:t>
            </a:r>
            <a:r>
              <a:rPr lang="en-US" sz="3800" b="1" dirty="0">
                <a:solidFill>
                  <a:srgbClr val="FFFFFF"/>
                </a:solidFill>
                <a:latin typeface="Times New Roman" pitchFamily="18" charset="0"/>
              </a:rPr>
              <a:t> and the                    Modern Steel-Reinforced Concrete Bridge</a:t>
            </a:r>
          </a:p>
          <a:p>
            <a:pPr algn="ctr" eaLnBrk="1" hangingPunct="1">
              <a:spcBef>
                <a:spcPct val="50000"/>
              </a:spcBef>
            </a:pPr>
            <a:r>
              <a:rPr lang="en-US" sz="3800" b="1" dirty="0">
                <a:solidFill>
                  <a:srgbClr val="FFFFFF"/>
                </a:solidFill>
                <a:latin typeface="Times New Roman" pitchFamily="18" charset="0"/>
              </a:rPr>
              <a:t>Thomas Telford and the                    Modern Metal Bridge</a:t>
            </a:r>
          </a:p>
          <a:p>
            <a:pPr algn="ctr" eaLnBrk="1" hangingPunct="1">
              <a:spcBef>
                <a:spcPct val="50000"/>
              </a:spcBef>
            </a:pPr>
            <a:endParaRPr lang="en-US" sz="1200" dirty="0">
              <a:solidFill>
                <a:srgbClr val="FFFFFF"/>
              </a:solidFill>
              <a:latin typeface="Times New Roman" pitchFamily="18" charset="0"/>
            </a:endParaRPr>
          </a:p>
          <a:p>
            <a:pPr algn="ctr" eaLnBrk="1" hangingPunct="1">
              <a:spcBef>
                <a:spcPct val="50000"/>
              </a:spcBef>
            </a:pPr>
            <a:r>
              <a:rPr lang="en-US" sz="3200" dirty="0">
                <a:solidFill>
                  <a:srgbClr val="FFFFFF"/>
                </a:solidFill>
                <a:latin typeface="Times New Roman" pitchFamily="18" charset="0"/>
              </a:rPr>
              <a:t>Engineer as Artist – Efficiency, Economy, Elegance     </a:t>
            </a:r>
            <a:r>
              <a:rPr lang="en-US" dirty="0">
                <a:solidFill>
                  <a:srgbClr val="FFFFFF"/>
                </a:solidFill>
                <a:latin typeface="Times New Roman" pitchFamily="18" charset="0"/>
              </a:rPr>
              <a:t>Public Works Projects for                                                                                  Economic development, National needs, and Support of local community </a:t>
            </a:r>
          </a:p>
        </p:txBody>
      </p:sp>
      <p:sp>
        <p:nvSpPr>
          <p:cNvPr id="5" name="Text Box 8"/>
          <p:cNvSpPr txBox="1">
            <a:spLocks noChangeArrowheads="1"/>
          </p:cNvSpPr>
          <p:nvPr/>
        </p:nvSpPr>
        <p:spPr bwMode="auto">
          <a:xfrm>
            <a:off x="2743200" y="5299823"/>
            <a:ext cx="3810000" cy="1384995"/>
          </a:xfrm>
          <a:prstGeom prst="rect">
            <a:avLst/>
          </a:prstGeom>
          <a:noFill/>
          <a:ln w="38100">
            <a:noFill/>
            <a:miter lim="800000"/>
            <a:headEnd/>
            <a:tailEnd/>
          </a:ln>
        </p:spPr>
        <p:txBody>
          <a:bodyPr wrap="square">
            <a:spAutoFit/>
          </a:bodyPr>
          <a:lstStyle/>
          <a:p>
            <a:pPr algn="ctr">
              <a:spcBef>
                <a:spcPct val="50000"/>
              </a:spcBef>
            </a:pPr>
            <a:r>
              <a:rPr lang="en-US" dirty="0"/>
              <a:t>Michael G. Littman                  Princeton University</a:t>
            </a:r>
          </a:p>
          <a:p>
            <a:pPr algn="ctr">
              <a:spcBef>
                <a:spcPct val="50000"/>
              </a:spcBef>
            </a:pPr>
            <a:r>
              <a:rPr lang="en-US" dirty="0"/>
              <a:t>June xx, 2023</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3"/>
          <p:cNvSpPr>
            <a:spLocks noGrp="1"/>
          </p:cNvSpPr>
          <p:nvPr>
            <p:ph type="sldNum" sz="quarter" idx="12"/>
          </p:nvPr>
        </p:nvSpPr>
        <p:spPr>
          <a:noFill/>
        </p:spPr>
        <p:txBody>
          <a:bodyPr/>
          <a:lstStyle/>
          <a:p>
            <a:fld id="{DE7BB6D8-04C4-4C02-B346-A0ECD858C792}" type="slidenum">
              <a:rPr lang="en-US" smtClean="0"/>
              <a:pPr/>
              <a:t>10</a:t>
            </a:fld>
            <a:endParaRPr lang="en-US"/>
          </a:p>
        </p:txBody>
      </p:sp>
      <p:grpSp>
        <p:nvGrpSpPr>
          <p:cNvPr id="19459" name="Group 14"/>
          <p:cNvGrpSpPr>
            <a:grpSpLocks/>
          </p:cNvGrpSpPr>
          <p:nvPr/>
        </p:nvGrpSpPr>
        <p:grpSpPr bwMode="auto">
          <a:xfrm>
            <a:off x="61913" y="1778298"/>
            <a:ext cx="4814888" cy="2568574"/>
            <a:chOff x="39" y="1315"/>
            <a:chExt cx="3033" cy="1618"/>
          </a:xfrm>
        </p:grpSpPr>
        <p:sp>
          <p:nvSpPr>
            <p:cNvPr id="19463" name="Text Box 9"/>
            <p:cNvSpPr txBox="1">
              <a:spLocks noChangeArrowheads="1"/>
            </p:cNvSpPr>
            <p:nvPr/>
          </p:nvSpPr>
          <p:spPr bwMode="auto">
            <a:xfrm>
              <a:off x="39" y="1944"/>
              <a:ext cx="2976" cy="989"/>
            </a:xfrm>
            <a:prstGeom prst="rect">
              <a:avLst/>
            </a:prstGeom>
            <a:noFill/>
            <a:ln w="9525">
              <a:noFill/>
              <a:miter lim="800000"/>
              <a:headEnd/>
              <a:tailEnd/>
            </a:ln>
          </p:spPr>
          <p:txBody>
            <a:bodyPr wrap="square">
              <a:spAutoFit/>
            </a:bodyPr>
            <a:lstStyle/>
            <a:p>
              <a:pPr>
                <a:spcBef>
                  <a:spcPct val="50000"/>
                </a:spcBef>
              </a:pPr>
              <a:r>
                <a:rPr lang="en-US" dirty="0">
                  <a:solidFill>
                    <a:srgbClr val="FFFFFF"/>
                  </a:solidFill>
                </a:rPr>
                <a:t>Natural resources – coal &amp; iron ore</a:t>
              </a:r>
            </a:p>
            <a:p>
              <a:pPr>
                <a:spcBef>
                  <a:spcPct val="50000"/>
                </a:spcBef>
              </a:pPr>
              <a:r>
                <a:rPr lang="en-US" dirty="0">
                  <a:solidFill>
                    <a:srgbClr val="FFFFFF"/>
                  </a:solidFill>
                </a:rPr>
                <a:t>Factory system – citizen wealth</a:t>
              </a:r>
            </a:p>
            <a:p>
              <a:pPr>
                <a:spcBef>
                  <a:spcPct val="50000"/>
                </a:spcBef>
              </a:pPr>
              <a:r>
                <a:rPr lang="en-US" dirty="0">
                  <a:solidFill>
                    <a:srgbClr val="FFFFFF"/>
                  </a:solidFill>
                </a:rPr>
                <a:t>Island isolation – strong Navy</a:t>
              </a:r>
            </a:p>
          </p:txBody>
        </p:sp>
        <p:sp>
          <p:nvSpPr>
            <p:cNvPr id="19464" name="Line 10"/>
            <p:cNvSpPr>
              <a:spLocks noChangeShapeType="1"/>
            </p:cNvSpPr>
            <p:nvPr/>
          </p:nvSpPr>
          <p:spPr bwMode="auto">
            <a:xfrm>
              <a:off x="48" y="1767"/>
              <a:ext cx="2784" cy="0"/>
            </a:xfrm>
            <a:prstGeom prst="line">
              <a:avLst/>
            </a:prstGeom>
            <a:noFill/>
            <a:ln w="38100">
              <a:solidFill>
                <a:srgbClr val="FFFFFF"/>
              </a:solidFill>
              <a:round/>
              <a:headEnd/>
              <a:tailEnd/>
            </a:ln>
          </p:spPr>
          <p:txBody>
            <a:bodyPr/>
            <a:lstStyle/>
            <a:p>
              <a:endParaRPr lang="en-US"/>
            </a:p>
          </p:txBody>
        </p:sp>
        <p:sp>
          <p:nvSpPr>
            <p:cNvPr id="19465" name="Text Box 13"/>
            <p:cNvSpPr txBox="1">
              <a:spLocks noChangeArrowheads="1"/>
            </p:cNvSpPr>
            <p:nvPr/>
          </p:nvSpPr>
          <p:spPr bwMode="auto">
            <a:xfrm>
              <a:off x="96" y="1315"/>
              <a:ext cx="2976" cy="365"/>
            </a:xfrm>
            <a:prstGeom prst="rect">
              <a:avLst/>
            </a:prstGeom>
            <a:noFill/>
            <a:ln w="76200">
              <a:noFill/>
              <a:miter lim="800000"/>
              <a:headEnd/>
              <a:tailEnd/>
            </a:ln>
          </p:spPr>
          <p:txBody>
            <a:bodyPr>
              <a:spAutoFit/>
            </a:bodyPr>
            <a:lstStyle/>
            <a:p>
              <a:pPr>
                <a:spcBef>
                  <a:spcPct val="50000"/>
                </a:spcBef>
              </a:pPr>
              <a:r>
                <a:rPr lang="en-US" sz="3200" dirty="0">
                  <a:solidFill>
                    <a:srgbClr val="FFFFFF"/>
                  </a:solidFill>
                </a:rPr>
                <a:t>INDUSTRIALIZATION</a:t>
              </a:r>
              <a:r>
                <a:rPr lang="en-US" sz="3200" baseline="30000" dirty="0">
                  <a:solidFill>
                    <a:srgbClr val="FFFFFF"/>
                  </a:solidFill>
                </a:rPr>
                <a:t>*</a:t>
              </a:r>
            </a:p>
          </p:txBody>
        </p:sp>
      </p:grpSp>
      <p:sp>
        <p:nvSpPr>
          <p:cNvPr id="19460" name="Text Box 7"/>
          <p:cNvSpPr txBox="1">
            <a:spLocks noChangeArrowheads="1"/>
          </p:cNvSpPr>
          <p:nvPr/>
        </p:nvSpPr>
        <p:spPr bwMode="auto">
          <a:xfrm>
            <a:off x="4648200" y="4948238"/>
            <a:ext cx="4572000" cy="461962"/>
          </a:xfrm>
          <a:prstGeom prst="rect">
            <a:avLst/>
          </a:prstGeom>
          <a:noFill/>
          <a:ln w="9525">
            <a:noFill/>
            <a:miter lim="800000"/>
            <a:headEnd/>
            <a:tailEnd/>
          </a:ln>
        </p:spPr>
        <p:txBody>
          <a:bodyPr>
            <a:spAutoFit/>
          </a:bodyPr>
          <a:lstStyle/>
          <a:p>
            <a:pPr>
              <a:spcBef>
                <a:spcPct val="50000"/>
              </a:spcBef>
            </a:pPr>
            <a:r>
              <a:rPr lang="en-US">
                <a:solidFill>
                  <a:srgbClr val="FFFFFF"/>
                </a:solidFill>
              </a:rPr>
              <a:t>‘Afternoon View at Coalbrookdale’</a:t>
            </a:r>
          </a:p>
        </p:txBody>
      </p:sp>
      <p:sp>
        <p:nvSpPr>
          <p:cNvPr id="19461" name="Text Box 8"/>
          <p:cNvSpPr txBox="1">
            <a:spLocks noChangeArrowheads="1"/>
          </p:cNvSpPr>
          <p:nvPr/>
        </p:nvSpPr>
        <p:spPr bwMode="auto">
          <a:xfrm>
            <a:off x="4724400" y="5334000"/>
            <a:ext cx="4724400" cy="457200"/>
          </a:xfrm>
          <a:prstGeom prst="rect">
            <a:avLst/>
          </a:prstGeom>
          <a:noFill/>
          <a:ln w="76200">
            <a:noFill/>
            <a:miter lim="800000"/>
            <a:headEnd/>
            <a:tailEnd/>
          </a:ln>
        </p:spPr>
        <p:txBody>
          <a:bodyPr>
            <a:spAutoFit/>
          </a:bodyPr>
          <a:lstStyle/>
          <a:p>
            <a:pPr>
              <a:spcBef>
                <a:spcPct val="50000"/>
              </a:spcBef>
            </a:pPr>
            <a:r>
              <a:rPr lang="en-US">
                <a:solidFill>
                  <a:srgbClr val="FFFFFF"/>
                </a:solidFill>
              </a:rPr>
              <a:t>Where industrial revolution begins </a:t>
            </a:r>
          </a:p>
        </p:txBody>
      </p:sp>
      <p:pic>
        <p:nvPicPr>
          <p:cNvPr id="19462" name="Picture 10"/>
          <p:cNvPicPr>
            <a:picLocks noChangeAspect="1" noChangeArrowheads="1"/>
          </p:cNvPicPr>
          <p:nvPr/>
        </p:nvPicPr>
        <p:blipFill>
          <a:blip r:embed="rId3" cstate="print"/>
          <a:srcRect/>
          <a:stretch>
            <a:fillRect/>
          </a:stretch>
        </p:blipFill>
        <p:spPr bwMode="auto">
          <a:xfrm>
            <a:off x="4694238" y="1295400"/>
            <a:ext cx="4373562" cy="3581400"/>
          </a:xfrm>
          <a:prstGeom prst="rect">
            <a:avLst/>
          </a:prstGeom>
          <a:noFill/>
          <a:ln w="76200">
            <a:noFill/>
            <a:miter lim="800000"/>
            <a:headEnd/>
            <a:tailEnd/>
          </a:ln>
        </p:spPr>
      </p:pic>
      <p:sp>
        <p:nvSpPr>
          <p:cNvPr id="2" name="TextBox 1"/>
          <p:cNvSpPr txBox="1"/>
          <p:nvPr/>
        </p:nvSpPr>
        <p:spPr>
          <a:xfrm>
            <a:off x="152400" y="5024735"/>
            <a:ext cx="4038600" cy="461665"/>
          </a:xfrm>
          <a:prstGeom prst="rect">
            <a:avLst/>
          </a:prstGeom>
          <a:noFill/>
        </p:spPr>
        <p:txBody>
          <a:bodyPr wrap="square" rtlCol="0">
            <a:spAutoFit/>
          </a:bodyPr>
          <a:lstStyle/>
          <a:p>
            <a:r>
              <a:rPr lang="en-US" baseline="30000" dirty="0"/>
              <a:t>*</a:t>
            </a:r>
            <a:r>
              <a:rPr lang="en-US" dirty="0"/>
              <a:t>Arnold Toynbee’s analysis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12"/>
          </p:nvPr>
        </p:nvSpPr>
        <p:spPr>
          <a:noFill/>
        </p:spPr>
        <p:txBody>
          <a:bodyPr/>
          <a:lstStyle/>
          <a:p>
            <a:fld id="{0042B0D2-EEE1-481D-AB6A-531378715630}" type="slidenum">
              <a:rPr lang="en-US" smtClean="0"/>
              <a:pPr/>
              <a:t>11</a:t>
            </a:fld>
            <a:endParaRPr lang="en-US"/>
          </a:p>
        </p:txBody>
      </p:sp>
      <p:pic>
        <p:nvPicPr>
          <p:cNvPr id="20483" name="Picture 5" descr="Picture08"/>
          <p:cNvPicPr>
            <a:picLocks noChangeAspect="1" noChangeArrowheads="1"/>
          </p:cNvPicPr>
          <p:nvPr/>
        </p:nvPicPr>
        <p:blipFill>
          <a:blip r:embed="rId2" cstate="print">
            <a:lum bright="-6000" contrast="36000"/>
          </a:blip>
          <a:srcRect/>
          <a:stretch>
            <a:fillRect/>
          </a:stretch>
        </p:blipFill>
        <p:spPr bwMode="auto">
          <a:xfrm>
            <a:off x="4495800" y="1930400"/>
            <a:ext cx="4648200" cy="3098800"/>
          </a:xfrm>
          <a:prstGeom prst="rect">
            <a:avLst/>
          </a:prstGeom>
          <a:noFill/>
          <a:ln w="9525">
            <a:noFill/>
            <a:miter lim="800000"/>
            <a:headEnd/>
            <a:tailEnd/>
          </a:ln>
        </p:spPr>
      </p:pic>
      <p:sp>
        <p:nvSpPr>
          <p:cNvPr id="20485" name="Text Box 15"/>
          <p:cNvSpPr txBox="1">
            <a:spLocks noChangeArrowheads="1"/>
          </p:cNvSpPr>
          <p:nvPr/>
        </p:nvSpPr>
        <p:spPr bwMode="auto">
          <a:xfrm>
            <a:off x="5181600" y="5029200"/>
            <a:ext cx="3276600" cy="461963"/>
          </a:xfrm>
          <a:prstGeom prst="rect">
            <a:avLst/>
          </a:prstGeom>
          <a:noFill/>
          <a:ln w="9525">
            <a:noFill/>
            <a:miter lim="800000"/>
            <a:headEnd/>
            <a:tailEnd/>
          </a:ln>
        </p:spPr>
        <p:txBody>
          <a:bodyPr>
            <a:spAutoFit/>
          </a:bodyPr>
          <a:lstStyle/>
          <a:p>
            <a:pPr>
              <a:spcBef>
                <a:spcPct val="50000"/>
              </a:spcBef>
            </a:pPr>
            <a:r>
              <a:rPr lang="en-US" dirty="0">
                <a:solidFill>
                  <a:srgbClr val="FFFFFF"/>
                </a:solidFill>
              </a:rPr>
              <a:t>The Iron Bridge of 1779 </a:t>
            </a:r>
          </a:p>
        </p:txBody>
      </p:sp>
      <p:grpSp>
        <p:nvGrpSpPr>
          <p:cNvPr id="10" name="Group 14"/>
          <p:cNvGrpSpPr>
            <a:grpSpLocks/>
          </p:cNvGrpSpPr>
          <p:nvPr/>
        </p:nvGrpSpPr>
        <p:grpSpPr bwMode="auto">
          <a:xfrm>
            <a:off x="61913" y="1778298"/>
            <a:ext cx="4814888" cy="2568574"/>
            <a:chOff x="39" y="1315"/>
            <a:chExt cx="3033" cy="1618"/>
          </a:xfrm>
        </p:grpSpPr>
        <p:sp>
          <p:nvSpPr>
            <p:cNvPr id="11" name="Text Box 9"/>
            <p:cNvSpPr txBox="1">
              <a:spLocks noChangeArrowheads="1"/>
            </p:cNvSpPr>
            <p:nvPr/>
          </p:nvSpPr>
          <p:spPr bwMode="auto">
            <a:xfrm>
              <a:off x="39" y="1944"/>
              <a:ext cx="2976" cy="989"/>
            </a:xfrm>
            <a:prstGeom prst="rect">
              <a:avLst/>
            </a:prstGeom>
            <a:noFill/>
            <a:ln w="9525">
              <a:noFill/>
              <a:miter lim="800000"/>
              <a:headEnd/>
              <a:tailEnd/>
            </a:ln>
          </p:spPr>
          <p:txBody>
            <a:bodyPr wrap="square">
              <a:spAutoFit/>
            </a:bodyPr>
            <a:lstStyle/>
            <a:p>
              <a:pPr>
                <a:spcBef>
                  <a:spcPct val="50000"/>
                </a:spcBef>
              </a:pPr>
              <a:r>
                <a:rPr lang="en-US" dirty="0">
                  <a:solidFill>
                    <a:srgbClr val="FFFFFF"/>
                  </a:solidFill>
                </a:rPr>
                <a:t>Natural resources – coal &amp; iron ore</a:t>
              </a:r>
            </a:p>
            <a:p>
              <a:pPr>
                <a:spcBef>
                  <a:spcPct val="50000"/>
                </a:spcBef>
              </a:pPr>
              <a:r>
                <a:rPr lang="en-US" dirty="0">
                  <a:solidFill>
                    <a:srgbClr val="FFFFFF"/>
                  </a:solidFill>
                </a:rPr>
                <a:t>Factory system – citizen wealth</a:t>
              </a:r>
            </a:p>
            <a:p>
              <a:pPr>
                <a:spcBef>
                  <a:spcPct val="50000"/>
                </a:spcBef>
              </a:pPr>
              <a:r>
                <a:rPr lang="en-US" dirty="0">
                  <a:solidFill>
                    <a:srgbClr val="FFFFFF"/>
                  </a:solidFill>
                </a:rPr>
                <a:t>Island isolation – strong Navy</a:t>
              </a:r>
            </a:p>
          </p:txBody>
        </p:sp>
        <p:sp>
          <p:nvSpPr>
            <p:cNvPr id="12" name="Line 10"/>
            <p:cNvSpPr>
              <a:spLocks noChangeShapeType="1"/>
            </p:cNvSpPr>
            <p:nvPr/>
          </p:nvSpPr>
          <p:spPr bwMode="auto">
            <a:xfrm>
              <a:off x="48" y="1767"/>
              <a:ext cx="2784" cy="0"/>
            </a:xfrm>
            <a:prstGeom prst="line">
              <a:avLst/>
            </a:prstGeom>
            <a:noFill/>
            <a:ln w="38100">
              <a:solidFill>
                <a:srgbClr val="FFFFFF"/>
              </a:solidFill>
              <a:round/>
              <a:headEnd/>
              <a:tailEnd/>
            </a:ln>
          </p:spPr>
          <p:txBody>
            <a:bodyPr/>
            <a:lstStyle/>
            <a:p>
              <a:endParaRPr lang="en-US"/>
            </a:p>
          </p:txBody>
        </p:sp>
        <p:sp>
          <p:nvSpPr>
            <p:cNvPr id="18" name="Text Box 13"/>
            <p:cNvSpPr txBox="1">
              <a:spLocks noChangeArrowheads="1"/>
            </p:cNvSpPr>
            <p:nvPr/>
          </p:nvSpPr>
          <p:spPr bwMode="auto">
            <a:xfrm>
              <a:off x="96" y="1315"/>
              <a:ext cx="2976" cy="365"/>
            </a:xfrm>
            <a:prstGeom prst="rect">
              <a:avLst/>
            </a:prstGeom>
            <a:noFill/>
            <a:ln w="76200">
              <a:noFill/>
              <a:miter lim="800000"/>
              <a:headEnd/>
              <a:tailEnd/>
            </a:ln>
          </p:spPr>
          <p:txBody>
            <a:bodyPr>
              <a:spAutoFit/>
            </a:bodyPr>
            <a:lstStyle/>
            <a:p>
              <a:pPr>
                <a:spcBef>
                  <a:spcPct val="50000"/>
                </a:spcBef>
              </a:pPr>
              <a:r>
                <a:rPr lang="en-US" sz="3200" dirty="0">
                  <a:solidFill>
                    <a:srgbClr val="FFFFFF"/>
                  </a:solidFill>
                </a:rPr>
                <a:t>INDUSTRIALIZATION</a:t>
              </a:r>
              <a:r>
                <a:rPr lang="en-US" sz="3200" baseline="30000" dirty="0">
                  <a:solidFill>
                    <a:srgbClr val="FFFFFF"/>
                  </a:solidFill>
                </a:rPr>
                <a:t>*</a:t>
              </a:r>
            </a:p>
          </p:txBody>
        </p:sp>
      </p:grpSp>
      <p:sp>
        <p:nvSpPr>
          <p:cNvPr id="19" name="TextBox 18"/>
          <p:cNvSpPr txBox="1"/>
          <p:nvPr/>
        </p:nvSpPr>
        <p:spPr>
          <a:xfrm>
            <a:off x="152400" y="5024735"/>
            <a:ext cx="4038600" cy="461665"/>
          </a:xfrm>
          <a:prstGeom prst="rect">
            <a:avLst/>
          </a:prstGeom>
          <a:noFill/>
        </p:spPr>
        <p:txBody>
          <a:bodyPr wrap="square" rtlCol="0">
            <a:spAutoFit/>
          </a:bodyPr>
          <a:lstStyle/>
          <a:p>
            <a:r>
              <a:rPr lang="en-US" baseline="30000" dirty="0"/>
              <a:t>*</a:t>
            </a:r>
            <a:r>
              <a:rPr lang="en-US" dirty="0"/>
              <a:t>Arnold Toynbee’s analysis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2"/>
          </p:nvPr>
        </p:nvSpPr>
        <p:spPr>
          <a:noFill/>
        </p:spPr>
        <p:txBody>
          <a:bodyPr/>
          <a:lstStyle/>
          <a:p>
            <a:fld id="{B0E7FC47-5B96-423F-8E92-B55406595B4A}" type="slidenum">
              <a:rPr lang="en-US" smtClean="0"/>
              <a:pPr/>
              <a:t>12</a:t>
            </a:fld>
            <a:endParaRPr lang="en-US"/>
          </a:p>
        </p:txBody>
      </p:sp>
      <p:pic>
        <p:nvPicPr>
          <p:cNvPr id="21507" name="Picture 6" descr="Picture08"/>
          <p:cNvPicPr>
            <a:picLocks noChangeAspect="1" noChangeArrowheads="1"/>
          </p:cNvPicPr>
          <p:nvPr/>
        </p:nvPicPr>
        <p:blipFill>
          <a:blip r:embed="rId3" cstate="print">
            <a:lum bright="-6000" contrast="36000"/>
          </a:blip>
          <a:srcRect/>
          <a:stretch>
            <a:fillRect/>
          </a:stretch>
        </p:blipFill>
        <p:spPr bwMode="auto">
          <a:xfrm>
            <a:off x="4495800" y="1930400"/>
            <a:ext cx="4648200" cy="3098800"/>
          </a:xfrm>
          <a:prstGeom prst="rect">
            <a:avLst/>
          </a:prstGeom>
          <a:noFill/>
          <a:ln w="9525">
            <a:noFill/>
            <a:miter lim="800000"/>
            <a:headEnd/>
            <a:tailEnd/>
          </a:ln>
        </p:spPr>
      </p:pic>
      <p:grpSp>
        <p:nvGrpSpPr>
          <p:cNvPr id="21508" name="Group 8"/>
          <p:cNvGrpSpPr>
            <a:grpSpLocks/>
          </p:cNvGrpSpPr>
          <p:nvPr/>
        </p:nvGrpSpPr>
        <p:grpSpPr bwMode="auto">
          <a:xfrm>
            <a:off x="152400" y="1447800"/>
            <a:ext cx="3902075" cy="4038600"/>
            <a:chOff x="152400" y="1447800"/>
            <a:chExt cx="3902075" cy="4038600"/>
          </a:xfrm>
        </p:grpSpPr>
        <p:pic>
          <p:nvPicPr>
            <p:cNvPr id="21511" name="Picture 5" descr="Picture09"/>
            <p:cNvPicPr>
              <a:picLocks noChangeAspect="1" noChangeArrowheads="1"/>
            </p:cNvPicPr>
            <p:nvPr/>
          </p:nvPicPr>
          <p:blipFill>
            <a:blip r:embed="rId4" cstate="print"/>
            <a:srcRect l="3391" r="32204"/>
            <a:stretch>
              <a:fillRect/>
            </a:stretch>
          </p:blipFill>
          <p:spPr bwMode="auto">
            <a:xfrm>
              <a:off x="152400" y="1447800"/>
              <a:ext cx="3902075" cy="4038600"/>
            </a:xfrm>
            <a:prstGeom prst="rect">
              <a:avLst/>
            </a:prstGeom>
            <a:noFill/>
            <a:ln w="9525">
              <a:noFill/>
              <a:miter lim="800000"/>
              <a:headEnd/>
              <a:tailEnd/>
            </a:ln>
          </p:spPr>
        </p:pic>
        <p:sp>
          <p:nvSpPr>
            <p:cNvPr id="21512" name="Oval 19"/>
            <p:cNvSpPr>
              <a:spLocks noChangeArrowheads="1"/>
            </p:cNvSpPr>
            <p:nvPr/>
          </p:nvSpPr>
          <p:spPr bwMode="auto">
            <a:xfrm>
              <a:off x="1905000" y="2667000"/>
              <a:ext cx="1219200" cy="1219200"/>
            </a:xfrm>
            <a:prstGeom prst="ellipse">
              <a:avLst/>
            </a:prstGeom>
            <a:noFill/>
            <a:ln w="38100">
              <a:solidFill>
                <a:srgbClr val="FF0000"/>
              </a:solidFill>
              <a:round/>
              <a:headEnd/>
              <a:tailEnd/>
            </a:ln>
          </p:spPr>
          <p:txBody>
            <a:bodyPr wrap="none" anchor="ctr"/>
            <a:lstStyle/>
            <a:p>
              <a:endParaRPr lang="en-US"/>
            </a:p>
          </p:txBody>
        </p:sp>
        <p:sp>
          <p:nvSpPr>
            <p:cNvPr id="21513" name="Oval 19"/>
            <p:cNvSpPr>
              <a:spLocks noChangeArrowheads="1"/>
            </p:cNvSpPr>
            <p:nvPr/>
          </p:nvSpPr>
          <p:spPr bwMode="auto">
            <a:xfrm>
              <a:off x="557213" y="2203450"/>
              <a:ext cx="1219200" cy="1981200"/>
            </a:xfrm>
            <a:prstGeom prst="ellipse">
              <a:avLst/>
            </a:prstGeom>
            <a:noFill/>
            <a:ln w="38100">
              <a:solidFill>
                <a:srgbClr val="FF0000"/>
              </a:solidFill>
              <a:round/>
              <a:headEnd/>
              <a:tailEnd/>
            </a:ln>
          </p:spPr>
          <p:txBody>
            <a:bodyPr wrap="none" anchor="ctr"/>
            <a:lstStyle/>
            <a:p>
              <a:endParaRPr lang="en-US"/>
            </a:p>
          </p:txBody>
        </p:sp>
      </p:grpSp>
      <p:sp>
        <p:nvSpPr>
          <p:cNvPr id="21510" name="Text Box 8"/>
          <p:cNvSpPr txBox="1">
            <a:spLocks noChangeArrowheads="1"/>
          </p:cNvSpPr>
          <p:nvPr/>
        </p:nvSpPr>
        <p:spPr bwMode="auto">
          <a:xfrm>
            <a:off x="152400" y="5334000"/>
            <a:ext cx="3962400" cy="830263"/>
          </a:xfrm>
          <a:prstGeom prst="rect">
            <a:avLst/>
          </a:prstGeom>
          <a:noFill/>
          <a:ln w="76200">
            <a:noFill/>
            <a:miter lim="800000"/>
            <a:headEnd/>
            <a:tailEnd/>
          </a:ln>
        </p:spPr>
        <p:txBody>
          <a:bodyPr>
            <a:spAutoFit/>
          </a:bodyPr>
          <a:lstStyle/>
          <a:p>
            <a:pPr>
              <a:spcBef>
                <a:spcPct val="50000"/>
              </a:spcBef>
            </a:pPr>
            <a:r>
              <a:rPr lang="en-US">
                <a:solidFill>
                  <a:srgbClr val="FFFFFF"/>
                </a:solidFill>
              </a:rPr>
              <a:t>Joints typically used in wood: Dovetail, Mortise and Tenon</a:t>
            </a:r>
          </a:p>
        </p:txBody>
      </p:sp>
      <p:sp>
        <p:nvSpPr>
          <p:cNvPr id="10" name="Text Box 15">
            <a:extLst>
              <a:ext uri="{FF2B5EF4-FFF2-40B4-BE49-F238E27FC236}">
                <a16:creationId xmlns:a16="http://schemas.microsoft.com/office/drawing/2014/main" id="{5C51CC56-CA1E-F349-A0B2-837019B2EDAF}"/>
              </a:ext>
            </a:extLst>
          </p:cNvPr>
          <p:cNvSpPr txBox="1">
            <a:spLocks noChangeArrowheads="1"/>
          </p:cNvSpPr>
          <p:nvPr/>
        </p:nvSpPr>
        <p:spPr bwMode="auto">
          <a:xfrm>
            <a:off x="5181600" y="5029200"/>
            <a:ext cx="3276600" cy="461963"/>
          </a:xfrm>
          <a:prstGeom prst="rect">
            <a:avLst/>
          </a:prstGeom>
          <a:noFill/>
          <a:ln w="9525">
            <a:noFill/>
            <a:miter lim="800000"/>
            <a:headEnd/>
            <a:tailEnd/>
          </a:ln>
        </p:spPr>
        <p:txBody>
          <a:bodyPr>
            <a:spAutoFit/>
          </a:bodyPr>
          <a:lstStyle/>
          <a:p>
            <a:pPr>
              <a:spcBef>
                <a:spcPct val="50000"/>
              </a:spcBef>
            </a:pPr>
            <a:r>
              <a:rPr lang="en-US" dirty="0">
                <a:solidFill>
                  <a:srgbClr val="FFFFFF"/>
                </a:solidFill>
              </a:rPr>
              <a:t>The Iron Bridge of 1779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8"/>
          <p:cNvGrpSpPr>
            <a:grpSpLocks/>
          </p:cNvGrpSpPr>
          <p:nvPr/>
        </p:nvGrpSpPr>
        <p:grpSpPr bwMode="auto">
          <a:xfrm>
            <a:off x="152400" y="1447800"/>
            <a:ext cx="3902075" cy="4038600"/>
            <a:chOff x="152400" y="1447800"/>
            <a:chExt cx="3902075" cy="4038600"/>
          </a:xfrm>
        </p:grpSpPr>
        <p:pic>
          <p:nvPicPr>
            <p:cNvPr id="22534" name="Picture 5" descr="Picture09"/>
            <p:cNvPicPr>
              <a:picLocks noChangeAspect="1" noChangeArrowheads="1"/>
            </p:cNvPicPr>
            <p:nvPr/>
          </p:nvPicPr>
          <p:blipFill>
            <a:blip r:embed="rId2" cstate="print"/>
            <a:srcRect l="3391" r="32204"/>
            <a:stretch>
              <a:fillRect/>
            </a:stretch>
          </p:blipFill>
          <p:spPr bwMode="auto">
            <a:xfrm>
              <a:off x="152400" y="1447800"/>
              <a:ext cx="3902075" cy="4038600"/>
            </a:xfrm>
            <a:prstGeom prst="rect">
              <a:avLst/>
            </a:prstGeom>
            <a:noFill/>
            <a:ln w="9525">
              <a:noFill/>
              <a:miter lim="800000"/>
              <a:headEnd/>
              <a:tailEnd/>
            </a:ln>
          </p:spPr>
        </p:pic>
        <p:sp>
          <p:nvSpPr>
            <p:cNvPr id="22535" name="Oval 19"/>
            <p:cNvSpPr>
              <a:spLocks noChangeArrowheads="1"/>
            </p:cNvSpPr>
            <p:nvPr/>
          </p:nvSpPr>
          <p:spPr bwMode="auto">
            <a:xfrm>
              <a:off x="1905000" y="2667000"/>
              <a:ext cx="1219200" cy="1219200"/>
            </a:xfrm>
            <a:prstGeom prst="ellipse">
              <a:avLst/>
            </a:prstGeom>
            <a:noFill/>
            <a:ln w="38100">
              <a:solidFill>
                <a:srgbClr val="FF0000"/>
              </a:solidFill>
              <a:round/>
              <a:headEnd/>
              <a:tailEnd/>
            </a:ln>
          </p:spPr>
          <p:txBody>
            <a:bodyPr wrap="none" anchor="ctr"/>
            <a:lstStyle/>
            <a:p>
              <a:endParaRPr lang="en-US"/>
            </a:p>
          </p:txBody>
        </p:sp>
        <p:sp>
          <p:nvSpPr>
            <p:cNvPr id="22536" name="Oval 19"/>
            <p:cNvSpPr>
              <a:spLocks noChangeArrowheads="1"/>
            </p:cNvSpPr>
            <p:nvPr/>
          </p:nvSpPr>
          <p:spPr bwMode="auto">
            <a:xfrm>
              <a:off x="557213" y="2203450"/>
              <a:ext cx="1219200" cy="1981200"/>
            </a:xfrm>
            <a:prstGeom prst="ellipse">
              <a:avLst/>
            </a:prstGeom>
            <a:noFill/>
            <a:ln w="38100">
              <a:solidFill>
                <a:srgbClr val="FF0000"/>
              </a:solidFill>
              <a:round/>
              <a:headEnd/>
              <a:tailEnd/>
            </a:ln>
          </p:spPr>
          <p:txBody>
            <a:bodyPr wrap="none" anchor="ctr"/>
            <a:lstStyle/>
            <a:p>
              <a:endParaRPr lang="en-US"/>
            </a:p>
          </p:txBody>
        </p:sp>
      </p:grpSp>
      <p:sp>
        <p:nvSpPr>
          <p:cNvPr id="22531" name="Slide Number Placeholder 3"/>
          <p:cNvSpPr>
            <a:spLocks noGrp="1"/>
          </p:cNvSpPr>
          <p:nvPr>
            <p:ph type="sldNum" sz="quarter" idx="12"/>
          </p:nvPr>
        </p:nvSpPr>
        <p:spPr>
          <a:noFill/>
        </p:spPr>
        <p:txBody>
          <a:bodyPr/>
          <a:lstStyle/>
          <a:p>
            <a:fld id="{A0342921-B7BD-4B9A-8BC1-AEC620216F20}" type="slidenum">
              <a:rPr lang="en-US" smtClean="0"/>
              <a:pPr/>
              <a:t>13</a:t>
            </a:fld>
            <a:endParaRPr lang="en-US"/>
          </a:p>
        </p:txBody>
      </p:sp>
      <p:sp>
        <p:nvSpPr>
          <p:cNvPr id="22533" name="Text Box 8"/>
          <p:cNvSpPr txBox="1">
            <a:spLocks noChangeArrowheads="1"/>
          </p:cNvSpPr>
          <p:nvPr/>
        </p:nvSpPr>
        <p:spPr bwMode="auto">
          <a:xfrm>
            <a:off x="152400" y="5334000"/>
            <a:ext cx="3962400" cy="830263"/>
          </a:xfrm>
          <a:prstGeom prst="rect">
            <a:avLst/>
          </a:prstGeom>
          <a:noFill/>
          <a:ln w="76200">
            <a:noFill/>
            <a:miter lim="800000"/>
            <a:headEnd/>
            <a:tailEnd/>
          </a:ln>
        </p:spPr>
        <p:txBody>
          <a:bodyPr>
            <a:spAutoFit/>
          </a:bodyPr>
          <a:lstStyle/>
          <a:p>
            <a:pPr>
              <a:spcBef>
                <a:spcPct val="50000"/>
              </a:spcBef>
            </a:pPr>
            <a:r>
              <a:rPr lang="en-US">
                <a:solidFill>
                  <a:srgbClr val="FFFFFF"/>
                </a:solidFill>
              </a:rPr>
              <a:t>Joints typically used in wood: Dovetail, Mortise and Tenon </a:t>
            </a:r>
          </a:p>
        </p:txBody>
      </p:sp>
      <p:pic>
        <p:nvPicPr>
          <p:cNvPr id="9" name="Picture 4" descr="Picture10">
            <a:extLst>
              <a:ext uri="{FF2B5EF4-FFF2-40B4-BE49-F238E27FC236}">
                <a16:creationId xmlns:a16="http://schemas.microsoft.com/office/drawing/2014/main" id="{6E6A39C2-A438-3046-BC27-9481FF16845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71000"/>
                    </a14:imgEffect>
                    <a14:imgEffect>
                      <a14:brightnessContrast bright="12000" contrast="33000"/>
                    </a14:imgEffect>
                  </a14:imgLayer>
                </a14:imgProps>
              </a:ext>
            </a:extLst>
          </a:blip>
          <a:srcRect l="10214" r="6975"/>
          <a:stretch>
            <a:fillRect/>
          </a:stretch>
        </p:blipFill>
        <p:spPr bwMode="auto">
          <a:xfrm>
            <a:off x="4267200" y="1371600"/>
            <a:ext cx="4953000" cy="3986213"/>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lide Number Placeholder 3"/>
          <p:cNvSpPr>
            <a:spLocks noGrp="1"/>
          </p:cNvSpPr>
          <p:nvPr>
            <p:ph type="sldNum" sz="quarter" idx="12"/>
          </p:nvPr>
        </p:nvSpPr>
        <p:spPr>
          <a:noFill/>
        </p:spPr>
        <p:txBody>
          <a:bodyPr/>
          <a:lstStyle/>
          <a:p>
            <a:fld id="{3E2C0B89-6E2D-4B87-8043-6AA8C76A30C7}" type="slidenum">
              <a:rPr lang="en-US" smtClean="0"/>
              <a:pPr/>
              <a:t>14</a:t>
            </a:fld>
            <a:endParaRPr lang="en-US"/>
          </a:p>
        </p:txBody>
      </p:sp>
      <p:pic>
        <p:nvPicPr>
          <p:cNvPr id="1028" name="Picture 4" descr="Picture10"/>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71000"/>
                    </a14:imgEffect>
                    <a14:imgEffect>
                      <a14:brightnessContrast bright="12000" contrast="33000"/>
                    </a14:imgEffect>
                  </a14:imgLayer>
                </a14:imgProps>
              </a:ext>
            </a:extLst>
          </a:blip>
          <a:srcRect l="10214" r="6975"/>
          <a:stretch>
            <a:fillRect/>
          </a:stretch>
        </p:blipFill>
        <p:spPr bwMode="auto">
          <a:xfrm>
            <a:off x="4267200" y="1371600"/>
            <a:ext cx="4953000" cy="3986213"/>
          </a:xfrm>
          <a:prstGeom prst="rect">
            <a:avLst/>
          </a:prstGeom>
          <a:noFill/>
          <a:ln w="9525">
            <a:noFill/>
            <a:miter lim="800000"/>
            <a:headEnd/>
            <a:tailEnd/>
          </a:ln>
        </p:spPr>
      </p:pic>
      <p:grpSp>
        <p:nvGrpSpPr>
          <p:cNvPr id="1029" name="Group 12"/>
          <p:cNvGrpSpPr>
            <a:grpSpLocks/>
          </p:cNvGrpSpPr>
          <p:nvPr/>
        </p:nvGrpSpPr>
        <p:grpSpPr bwMode="auto">
          <a:xfrm>
            <a:off x="76200" y="2041525"/>
            <a:ext cx="4267200" cy="2682875"/>
            <a:chOff x="96" y="1286"/>
            <a:chExt cx="2688" cy="1690"/>
          </a:xfrm>
        </p:grpSpPr>
        <p:sp>
          <p:nvSpPr>
            <p:cNvPr id="1030" name="Text Box 13"/>
            <p:cNvSpPr txBox="1">
              <a:spLocks noChangeArrowheads="1"/>
            </p:cNvSpPr>
            <p:nvPr/>
          </p:nvSpPr>
          <p:spPr bwMode="auto">
            <a:xfrm>
              <a:off x="96" y="2688"/>
              <a:ext cx="2688" cy="288"/>
            </a:xfrm>
            <a:prstGeom prst="rect">
              <a:avLst/>
            </a:prstGeom>
            <a:noFill/>
            <a:ln w="76200">
              <a:noFill/>
              <a:miter lim="800000"/>
              <a:headEnd/>
              <a:tailEnd/>
            </a:ln>
          </p:spPr>
          <p:txBody>
            <a:bodyPr>
              <a:spAutoFit/>
            </a:bodyPr>
            <a:lstStyle/>
            <a:p>
              <a:pPr>
                <a:spcBef>
                  <a:spcPct val="50000"/>
                </a:spcBef>
              </a:pPr>
              <a:r>
                <a:rPr lang="en-US">
                  <a:solidFill>
                    <a:srgbClr val="FFFFFF"/>
                  </a:solidFill>
                </a:rPr>
                <a:t>Transformation and Relationship</a:t>
              </a:r>
            </a:p>
          </p:txBody>
        </p:sp>
        <p:sp>
          <p:nvSpPr>
            <p:cNvPr id="1031" name="Text Box 14"/>
            <p:cNvSpPr txBox="1">
              <a:spLocks noChangeArrowheads="1"/>
            </p:cNvSpPr>
            <p:nvPr/>
          </p:nvSpPr>
          <p:spPr bwMode="auto">
            <a:xfrm>
              <a:off x="672" y="1286"/>
              <a:ext cx="1584" cy="442"/>
            </a:xfrm>
            <a:prstGeom prst="rect">
              <a:avLst/>
            </a:prstGeom>
            <a:noFill/>
            <a:ln w="76200">
              <a:noFill/>
              <a:miter lim="800000"/>
              <a:headEnd/>
              <a:tailEnd/>
            </a:ln>
          </p:spPr>
          <p:txBody>
            <a:bodyPr>
              <a:spAutoFit/>
            </a:bodyPr>
            <a:lstStyle/>
            <a:p>
              <a:pPr>
                <a:spcBef>
                  <a:spcPct val="50000"/>
                </a:spcBef>
              </a:pPr>
              <a:r>
                <a:rPr lang="en-US" sz="4000">
                  <a:solidFill>
                    <a:srgbClr val="FFFFFF"/>
                  </a:solidFill>
                </a:rPr>
                <a:t>Processes</a:t>
              </a:r>
            </a:p>
          </p:txBody>
        </p:sp>
        <p:graphicFrame>
          <p:nvGraphicFramePr>
            <p:cNvPr id="1026" name="Object 15"/>
            <p:cNvGraphicFramePr>
              <a:graphicFrameLocks noChangeAspect="1"/>
            </p:cNvGraphicFramePr>
            <p:nvPr/>
          </p:nvGraphicFramePr>
          <p:xfrm>
            <a:off x="96" y="2042"/>
            <a:ext cx="2640" cy="502"/>
          </p:xfrm>
          <a:graphic>
            <a:graphicData uri="http://schemas.openxmlformats.org/presentationml/2006/ole">
              <mc:AlternateContent xmlns:mc="http://schemas.openxmlformats.org/markup-compatibility/2006">
                <mc:Choice xmlns:v="urn:schemas-microsoft-com:vml" Requires="v">
                  <p:oleObj name="Equation" r:id="rId5" imgW="2070000" imgH="393480" progId="Equation.3">
                    <p:embed/>
                  </p:oleObj>
                </mc:Choice>
                <mc:Fallback>
                  <p:oleObj name="Equation" r:id="rId5" imgW="2070000" imgH="393480" progId="Equation.3">
                    <p:embed/>
                    <p:pic>
                      <p:nvPicPr>
                        <p:cNvPr id="0" name="Object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 y="2042"/>
                          <a:ext cx="2640" cy="50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2" name="Line 16"/>
            <p:cNvSpPr>
              <a:spLocks noChangeShapeType="1"/>
            </p:cNvSpPr>
            <p:nvPr/>
          </p:nvSpPr>
          <p:spPr bwMode="auto">
            <a:xfrm>
              <a:off x="144" y="1824"/>
              <a:ext cx="2544" cy="0"/>
            </a:xfrm>
            <a:prstGeom prst="line">
              <a:avLst/>
            </a:prstGeom>
            <a:noFill/>
            <a:ln w="38100">
              <a:solidFill>
                <a:srgbClr val="FFFFFF"/>
              </a:solidFill>
              <a:round/>
              <a:headEnd/>
              <a:tailEnd/>
            </a:ln>
          </p:spPr>
          <p:txBody>
            <a:bodyPr/>
            <a:lstStyle/>
            <a:p>
              <a:endParaRPr lang="en-US"/>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lide Number Placeholder 3"/>
          <p:cNvSpPr>
            <a:spLocks noGrp="1"/>
          </p:cNvSpPr>
          <p:nvPr>
            <p:ph type="sldNum" sz="quarter" idx="12"/>
          </p:nvPr>
        </p:nvSpPr>
        <p:spPr>
          <a:noFill/>
        </p:spPr>
        <p:txBody>
          <a:bodyPr/>
          <a:lstStyle/>
          <a:p>
            <a:fld id="{4E097DA9-305E-4271-B404-CF0EFA5B77DC}" type="slidenum">
              <a:rPr lang="en-US" smtClean="0"/>
              <a:pPr/>
              <a:t>15</a:t>
            </a:fld>
            <a:endParaRPr lang="en-US" dirty="0"/>
          </a:p>
        </p:txBody>
      </p:sp>
      <p:pic>
        <p:nvPicPr>
          <p:cNvPr id="2052" name="Picture 6" descr="bedlam_furnaces"/>
          <p:cNvPicPr>
            <a:picLocks noChangeAspect="1" noChangeArrowheads="1"/>
          </p:cNvPicPr>
          <p:nvPr/>
        </p:nvPicPr>
        <p:blipFill>
          <a:blip r:embed="rId3" cstate="print">
            <a:lum bright="6000"/>
          </a:blip>
          <a:srcRect/>
          <a:stretch>
            <a:fillRect/>
          </a:stretch>
        </p:blipFill>
        <p:spPr bwMode="auto">
          <a:xfrm>
            <a:off x="4343400" y="1935163"/>
            <a:ext cx="4724400" cy="3017837"/>
          </a:xfrm>
          <a:prstGeom prst="rect">
            <a:avLst/>
          </a:prstGeom>
          <a:noFill/>
          <a:ln w="9525">
            <a:noFill/>
            <a:miter lim="800000"/>
            <a:headEnd/>
            <a:tailEnd/>
          </a:ln>
        </p:spPr>
      </p:pic>
      <p:sp>
        <p:nvSpPr>
          <p:cNvPr id="2054" name="TextBox 8"/>
          <p:cNvSpPr txBox="1">
            <a:spLocks noChangeArrowheads="1"/>
          </p:cNvSpPr>
          <p:nvPr/>
        </p:nvSpPr>
        <p:spPr bwMode="auto">
          <a:xfrm>
            <a:off x="4876800" y="5024438"/>
            <a:ext cx="3352800" cy="461665"/>
          </a:xfrm>
          <a:prstGeom prst="rect">
            <a:avLst/>
          </a:prstGeom>
          <a:noFill/>
          <a:ln w="9525">
            <a:noFill/>
            <a:miter lim="800000"/>
            <a:headEnd/>
            <a:tailEnd/>
          </a:ln>
        </p:spPr>
        <p:txBody>
          <a:bodyPr>
            <a:spAutoFit/>
          </a:bodyPr>
          <a:lstStyle/>
          <a:p>
            <a:pPr algn="ctr"/>
            <a:r>
              <a:rPr lang="en-US" dirty="0"/>
              <a:t>‘</a:t>
            </a:r>
            <a:r>
              <a:rPr lang="en-US" dirty="0" err="1"/>
              <a:t>Coalbrookdale</a:t>
            </a:r>
            <a:r>
              <a:rPr lang="en-US" dirty="0"/>
              <a:t> at Night’</a:t>
            </a:r>
          </a:p>
        </p:txBody>
      </p:sp>
      <p:grpSp>
        <p:nvGrpSpPr>
          <p:cNvPr id="10" name="Group 12"/>
          <p:cNvGrpSpPr>
            <a:grpSpLocks/>
          </p:cNvGrpSpPr>
          <p:nvPr/>
        </p:nvGrpSpPr>
        <p:grpSpPr bwMode="auto">
          <a:xfrm>
            <a:off x="76200" y="2041525"/>
            <a:ext cx="4267200" cy="2682875"/>
            <a:chOff x="96" y="1286"/>
            <a:chExt cx="2688" cy="1690"/>
          </a:xfrm>
        </p:grpSpPr>
        <p:sp>
          <p:nvSpPr>
            <p:cNvPr id="11" name="Text Box 13"/>
            <p:cNvSpPr txBox="1">
              <a:spLocks noChangeArrowheads="1"/>
            </p:cNvSpPr>
            <p:nvPr/>
          </p:nvSpPr>
          <p:spPr bwMode="auto">
            <a:xfrm>
              <a:off x="96" y="2688"/>
              <a:ext cx="2688" cy="288"/>
            </a:xfrm>
            <a:prstGeom prst="rect">
              <a:avLst/>
            </a:prstGeom>
            <a:noFill/>
            <a:ln w="76200">
              <a:noFill/>
              <a:miter lim="800000"/>
              <a:headEnd/>
              <a:tailEnd/>
            </a:ln>
          </p:spPr>
          <p:txBody>
            <a:bodyPr>
              <a:spAutoFit/>
            </a:bodyPr>
            <a:lstStyle/>
            <a:p>
              <a:pPr>
                <a:spcBef>
                  <a:spcPct val="50000"/>
                </a:spcBef>
              </a:pPr>
              <a:r>
                <a:rPr lang="en-US">
                  <a:solidFill>
                    <a:srgbClr val="FFFFFF"/>
                  </a:solidFill>
                </a:rPr>
                <a:t>Transformation and Relationship</a:t>
              </a:r>
            </a:p>
          </p:txBody>
        </p:sp>
        <p:sp>
          <p:nvSpPr>
            <p:cNvPr id="12" name="Text Box 14"/>
            <p:cNvSpPr txBox="1">
              <a:spLocks noChangeArrowheads="1"/>
            </p:cNvSpPr>
            <p:nvPr/>
          </p:nvSpPr>
          <p:spPr bwMode="auto">
            <a:xfrm>
              <a:off x="672" y="1286"/>
              <a:ext cx="1584" cy="442"/>
            </a:xfrm>
            <a:prstGeom prst="rect">
              <a:avLst/>
            </a:prstGeom>
            <a:noFill/>
            <a:ln w="76200">
              <a:noFill/>
              <a:miter lim="800000"/>
              <a:headEnd/>
              <a:tailEnd/>
            </a:ln>
          </p:spPr>
          <p:txBody>
            <a:bodyPr>
              <a:spAutoFit/>
            </a:bodyPr>
            <a:lstStyle/>
            <a:p>
              <a:pPr>
                <a:spcBef>
                  <a:spcPct val="50000"/>
                </a:spcBef>
              </a:pPr>
              <a:r>
                <a:rPr lang="en-US" sz="4000">
                  <a:solidFill>
                    <a:srgbClr val="FFFFFF"/>
                  </a:solidFill>
                </a:rPr>
                <a:t>Processes</a:t>
              </a:r>
            </a:p>
          </p:txBody>
        </p:sp>
        <p:graphicFrame>
          <p:nvGraphicFramePr>
            <p:cNvPr id="13" name="Object 15"/>
            <p:cNvGraphicFramePr>
              <a:graphicFrameLocks noChangeAspect="1"/>
            </p:cNvGraphicFramePr>
            <p:nvPr/>
          </p:nvGraphicFramePr>
          <p:xfrm>
            <a:off x="96" y="2042"/>
            <a:ext cx="2640" cy="502"/>
          </p:xfrm>
          <a:graphic>
            <a:graphicData uri="http://schemas.openxmlformats.org/presentationml/2006/ole">
              <mc:AlternateContent xmlns:mc="http://schemas.openxmlformats.org/markup-compatibility/2006">
                <mc:Choice xmlns:v="urn:schemas-microsoft-com:vml" Requires="v">
                  <p:oleObj name="Equation" r:id="rId4" imgW="2070000" imgH="393480" progId="Equation.3">
                    <p:embed/>
                  </p:oleObj>
                </mc:Choice>
                <mc:Fallback>
                  <p:oleObj name="Equation" r:id="rId4" imgW="207000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 y="2042"/>
                          <a:ext cx="2640" cy="50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Line 16"/>
            <p:cNvSpPr>
              <a:spLocks noChangeShapeType="1"/>
            </p:cNvSpPr>
            <p:nvPr/>
          </p:nvSpPr>
          <p:spPr bwMode="auto">
            <a:xfrm>
              <a:off x="144" y="1824"/>
              <a:ext cx="2544" cy="0"/>
            </a:xfrm>
            <a:prstGeom prst="line">
              <a:avLst/>
            </a:prstGeom>
            <a:noFill/>
            <a:ln w="38100">
              <a:solidFill>
                <a:srgbClr val="FFFFFF"/>
              </a:solidFill>
              <a:round/>
              <a:headEnd/>
              <a:tailEnd/>
            </a:ln>
          </p:spPr>
          <p:txBody>
            <a:bodyPr/>
            <a:lstStyle/>
            <a:p>
              <a:endParaRPr lang="en-US"/>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Slide Number Placeholder 3"/>
          <p:cNvSpPr>
            <a:spLocks noGrp="1"/>
          </p:cNvSpPr>
          <p:nvPr>
            <p:ph type="sldNum" sz="quarter" idx="12"/>
          </p:nvPr>
        </p:nvSpPr>
        <p:spPr>
          <a:noFill/>
        </p:spPr>
        <p:txBody>
          <a:bodyPr/>
          <a:lstStyle/>
          <a:p>
            <a:fld id="{F4029C24-D789-4991-9397-C9919F87C86A}" type="slidenum">
              <a:rPr lang="en-US" smtClean="0"/>
              <a:pPr/>
              <a:t>16</a:t>
            </a:fld>
            <a:endParaRPr lang="en-US"/>
          </a:p>
        </p:txBody>
      </p:sp>
      <p:grpSp>
        <p:nvGrpSpPr>
          <p:cNvPr id="10" name="Group 12"/>
          <p:cNvGrpSpPr>
            <a:grpSpLocks/>
          </p:cNvGrpSpPr>
          <p:nvPr/>
        </p:nvGrpSpPr>
        <p:grpSpPr bwMode="auto">
          <a:xfrm>
            <a:off x="76200" y="2041525"/>
            <a:ext cx="4267200" cy="2682875"/>
            <a:chOff x="96" y="1286"/>
            <a:chExt cx="2688" cy="1690"/>
          </a:xfrm>
        </p:grpSpPr>
        <p:sp>
          <p:nvSpPr>
            <p:cNvPr id="11" name="Text Box 13"/>
            <p:cNvSpPr txBox="1">
              <a:spLocks noChangeArrowheads="1"/>
            </p:cNvSpPr>
            <p:nvPr/>
          </p:nvSpPr>
          <p:spPr bwMode="auto">
            <a:xfrm>
              <a:off x="96" y="2688"/>
              <a:ext cx="2688" cy="288"/>
            </a:xfrm>
            <a:prstGeom prst="rect">
              <a:avLst/>
            </a:prstGeom>
            <a:noFill/>
            <a:ln w="76200">
              <a:noFill/>
              <a:miter lim="800000"/>
              <a:headEnd/>
              <a:tailEnd/>
            </a:ln>
          </p:spPr>
          <p:txBody>
            <a:bodyPr>
              <a:spAutoFit/>
            </a:bodyPr>
            <a:lstStyle/>
            <a:p>
              <a:pPr>
                <a:spcBef>
                  <a:spcPct val="50000"/>
                </a:spcBef>
              </a:pPr>
              <a:r>
                <a:rPr lang="en-US">
                  <a:solidFill>
                    <a:srgbClr val="FFFFFF"/>
                  </a:solidFill>
                </a:rPr>
                <a:t>Transformation and Relationship</a:t>
              </a:r>
            </a:p>
          </p:txBody>
        </p:sp>
        <p:sp>
          <p:nvSpPr>
            <p:cNvPr id="12" name="Text Box 14"/>
            <p:cNvSpPr txBox="1">
              <a:spLocks noChangeArrowheads="1"/>
            </p:cNvSpPr>
            <p:nvPr/>
          </p:nvSpPr>
          <p:spPr bwMode="auto">
            <a:xfrm>
              <a:off x="672" y="1286"/>
              <a:ext cx="1584" cy="442"/>
            </a:xfrm>
            <a:prstGeom prst="rect">
              <a:avLst/>
            </a:prstGeom>
            <a:noFill/>
            <a:ln w="76200">
              <a:noFill/>
              <a:miter lim="800000"/>
              <a:headEnd/>
              <a:tailEnd/>
            </a:ln>
          </p:spPr>
          <p:txBody>
            <a:bodyPr>
              <a:spAutoFit/>
            </a:bodyPr>
            <a:lstStyle/>
            <a:p>
              <a:pPr>
                <a:spcBef>
                  <a:spcPct val="50000"/>
                </a:spcBef>
              </a:pPr>
              <a:r>
                <a:rPr lang="en-US" sz="4000">
                  <a:solidFill>
                    <a:srgbClr val="FFFFFF"/>
                  </a:solidFill>
                </a:rPr>
                <a:t>Processes</a:t>
              </a:r>
            </a:p>
          </p:txBody>
        </p:sp>
        <p:graphicFrame>
          <p:nvGraphicFramePr>
            <p:cNvPr id="13" name="Object 15"/>
            <p:cNvGraphicFramePr>
              <a:graphicFrameLocks noChangeAspect="1"/>
            </p:cNvGraphicFramePr>
            <p:nvPr/>
          </p:nvGraphicFramePr>
          <p:xfrm>
            <a:off x="96" y="2042"/>
            <a:ext cx="2640" cy="502"/>
          </p:xfrm>
          <a:graphic>
            <a:graphicData uri="http://schemas.openxmlformats.org/presentationml/2006/ole">
              <mc:AlternateContent xmlns:mc="http://schemas.openxmlformats.org/markup-compatibility/2006">
                <mc:Choice xmlns:v="urn:schemas-microsoft-com:vml" Requires="v">
                  <p:oleObj name="Equation" r:id="rId2" imgW="2070000" imgH="393480" progId="Equation.3">
                    <p:embed/>
                  </p:oleObj>
                </mc:Choice>
                <mc:Fallback>
                  <p:oleObj name="Equation" r:id="rId2" imgW="2070000" imgH="39348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2042"/>
                          <a:ext cx="2640" cy="50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Line 16"/>
            <p:cNvSpPr>
              <a:spLocks noChangeShapeType="1"/>
            </p:cNvSpPr>
            <p:nvPr/>
          </p:nvSpPr>
          <p:spPr bwMode="auto">
            <a:xfrm>
              <a:off x="144" y="1824"/>
              <a:ext cx="2544" cy="0"/>
            </a:xfrm>
            <a:prstGeom prst="line">
              <a:avLst/>
            </a:prstGeom>
            <a:noFill/>
            <a:ln w="38100">
              <a:solidFill>
                <a:srgbClr val="FFFFFF"/>
              </a:solidFill>
              <a:round/>
              <a:headEnd/>
              <a:tailEnd/>
            </a:ln>
          </p:spPr>
          <p:txBody>
            <a:bodyPr/>
            <a:lstStyle/>
            <a:p>
              <a:endParaRPr lang="en-US"/>
            </a:p>
          </p:txBody>
        </p:sp>
      </p:grpSp>
      <p:pic>
        <p:nvPicPr>
          <p:cNvPr id="15" name="Picture 14"/>
          <p:cNvPicPr>
            <a:picLocks noChangeAspect="1"/>
          </p:cNvPicPr>
          <p:nvPr/>
        </p:nvPicPr>
        <p:blipFill>
          <a:blip r:embed="rId4"/>
          <a:stretch>
            <a:fillRect/>
          </a:stretch>
        </p:blipFill>
        <p:spPr>
          <a:xfrm>
            <a:off x="5181600" y="647700"/>
            <a:ext cx="3657600" cy="55626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noFill/>
        </p:spPr>
        <p:txBody>
          <a:bodyPr/>
          <a:lstStyle/>
          <a:p>
            <a:fld id="{2C38BBC5-98AA-4052-A779-0FE5992BE186}" type="slidenum">
              <a:rPr lang="en-US" smtClean="0"/>
              <a:pPr/>
              <a:t>17</a:t>
            </a:fld>
            <a:endParaRPr lang="en-US"/>
          </a:p>
        </p:txBody>
      </p:sp>
      <p:pic>
        <p:nvPicPr>
          <p:cNvPr id="8" name="Picture 14" descr="Picture14"/>
          <p:cNvPicPr>
            <a:picLocks noChangeAspect="1" noChangeArrowheads="1"/>
          </p:cNvPicPr>
          <p:nvPr/>
        </p:nvPicPr>
        <p:blipFill rotWithShape="1">
          <a:blip r:embed="rId3" cstate="print">
            <a:lum contrast="60000"/>
            <a:extLst>
              <a:ext uri="{BEBA8EAE-BF5A-486C-A8C5-ECC9F3942E4B}">
                <a14:imgProps xmlns:a14="http://schemas.microsoft.com/office/drawing/2010/main">
                  <a14:imgLayer r:embed="rId4">
                    <a14:imgEffect>
                      <a14:saturation sat="0"/>
                    </a14:imgEffect>
                  </a14:imgLayer>
                </a14:imgProps>
              </a:ext>
            </a:extLst>
          </a:blip>
          <a:srcRect l="3892" t="4445" r="4761" b="8889"/>
          <a:stretch/>
        </p:blipFill>
        <p:spPr bwMode="auto">
          <a:xfrm>
            <a:off x="114300" y="1676400"/>
            <a:ext cx="4699000" cy="2971800"/>
          </a:xfrm>
          <a:prstGeom prst="rect">
            <a:avLst/>
          </a:prstGeom>
          <a:noFill/>
          <a:ln w="9525">
            <a:noFill/>
            <a:miter lim="800000"/>
            <a:headEnd/>
            <a:tailEnd/>
          </a:ln>
        </p:spPr>
      </p:pic>
      <p:pic>
        <p:nvPicPr>
          <p:cNvPr id="3" name="Picture 2"/>
          <p:cNvPicPr>
            <a:picLocks noChangeAspect="1"/>
          </p:cNvPicPr>
          <p:nvPr/>
        </p:nvPicPr>
        <p:blipFill>
          <a:blip r:embed="rId5"/>
          <a:stretch>
            <a:fillRect/>
          </a:stretch>
        </p:blipFill>
        <p:spPr>
          <a:xfrm>
            <a:off x="5181600" y="647700"/>
            <a:ext cx="3657600" cy="55626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4" descr="Picture14">
            <a:extLst>
              <a:ext uri="{FF2B5EF4-FFF2-40B4-BE49-F238E27FC236}">
                <a16:creationId xmlns:a16="http://schemas.microsoft.com/office/drawing/2014/main" id="{6DF11C29-0B37-C741-B468-07B49B72BA96}"/>
              </a:ext>
            </a:extLst>
          </p:cNvPr>
          <p:cNvPicPr>
            <a:picLocks noChangeAspect="1" noChangeArrowheads="1"/>
          </p:cNvPicPr>
          <p:nvPr/>
        </p:nvPicPr>
        <p:blipFill rotWithShape="1">
          <a:blip r:embed="rId3" cstate="print">
            <a:lum contrast="60000"/>
            <a:extLst>
              <a:ext uri="{BEBA8EAE-BF5A-486C-A8C5-ECC9F3942E4B}">
                <a14:imgProps xmlns:a14="http://schemas.microsoft.com/office/drawing/2010/main">
                  <a14:imgLayer r:embed="rId4">
                    <a14:imgEffect>
                      <a14:saturation sat="0"/>
                    </a14:imgEffect>
                  </a14:imgLayer>
                </a14:imgProps>
              </a:ext>
            </a:extLst>
          </a:blip>
          <a:srcRect l="3892" t="4445" r="4761" b="8889"/>
          <a:stretch/>
        </p:blipFill>
        <p:spPr bwMode="auto">
          <a:xfrm>
            <a:off x="114300" y="1676400"/>
            <a:ext cx="4699000" cy="2971800"/>
          </a:xfrm>
          <a:prstGeom prst="rect">
            <a:avLst/>
          </a:prstGeom>
          <a:noFill/>
          <a:ln w="9525">
            <a:noFill/>
            <a:miter lim="800000"/>
            <a:headEnd/>
            <a:tailEnd/>
          </a:ln>
        </p:spPr>
      </p:pic>
      <p:sp>
        <p:nvSpPr>
          <p:cNvPr id="24578" name="Slide Number Placeholder 3"/>
          <p:cNvSpPr>
            <a:spLocks noGrp="1"/>
          </p:cNvSpPr>
          <p:nvPr>
            <p:ph type="sldNum" sz="quarter" idx="12"/>
          </p:nvPr>
        </p:nvSpPr>
        <p:spPr>
          <a:noFill/>
        </p:spPr>
        <p:txBody>
          <a:bodyPr/>
          <a:lstStyle/>
          <a:p>
            <a:fld id="{49FA93F1-0114-4D1B-B739-B77E3A5600F9}" type="slidenum">
              <a:rPr lang="en-US" smtClean="0"/>
              <a:pPr/>
              <a:t>18</a:t>
            </a:fld>
            <a:endParaRPr lang="en-US"/>
          </a:p>
        </p:txBody>
      </p:sp>
      <p:sp>
        <p:nvSpPr>
          <p:cNvPr id="24580" name="Text Box 15"/>
          <p:cNvSpPr txBox="1">
            <a:spLocks noChangeArrowheads="1"/>
          </p:cNvSpPr>
          <p:nvPr/>
        </p:nvSpPr>
        <p:spPr bwMode="auto">
          <a:xfrm>
            <a:off x="4876800" y="4819650"/>
            <a:ext cx="4191000" cy="460375"/>
          </a:xfrm>
          <a:prstGeom prst="rect">
            <a:avLst/>
          </a:prstGeom>
          <a:noFill/>
          <a:ln w="9525">
            <a:noFill/>
            <a:miter lim="800000"/>
            <a:headEnd/>
            <a:tailEnd/>
          </a:ln>
        </p:spPr>
        <p:txBody>
          <a:bodyPr>
            <a:spAutoFit/>
          </a:bodyPr>
          <a:lstStyle/>
          <a:p>
            <a:pPr>
              <a:spcBef>
                <a:spcPct val="50000"/>
              </a:spcBef>
            </a:pPr>
            <a:r>
              <a:rPr lang="en-US">
                <a:solidFill>
                  <a:srgbClr val="FFFFFF"/>
                </a:solidFill>
              </a:rPr>
              <a:t>‘Upper Works at Coalbrookdale’</a:t>
            </a:r>
          </a:p>
        </p:txBody>
      </p:sp>
      <p:pic>
        <p:nvPicPr>
          <p:cNvPr id="24581" name="Picture 7" descr="http://www.salvoweb.com/images/userimgs/1/Coalbrookdale-horse-drawn-steam-engine-and-charcoal-burning-image-Aga-Rangemaster_57756_3.jpg"/>
          <p:cNvPicPr>
            <a:picLocks noChangeAspect="1" noChangeArrowheads="1"/>
          </p:cNvPicPr>
          <p:nvPr/>
        </p:nvPicPr>
        <p:blipFill>
          <a:blip r:embed="rId5" cstate="print"/>
          <a:srcRect l="7327" t="10811" r="12073"/>
          <a:stretch>
            <a:fillRect/>
          </a:stretch>
        </p:blipFill>
        <p:spPr bwMode="auto">
          <a:xfrm>
            <a:off x="4906963" y="1633538"/>
            <a:ext cx="4114800" cy="3086100"/>
          </a:xfrm>
          <a:prstGeom prst="rect">
            <a:avLst/>
          </a:prstGeom>
          <a:noFill/>
          <a:ln w="9525">
            <a:noFill/>
            <a:miter lim="800000"/>
            <a:headEnd/>
            <a:tailEnd/>
          </a:ln>
        </p:spPr>
      </p:pic>
      <p:cxnSp>
        <p:nvCxnSpPr>
          <p:cNvPr id="3" name="Straight Arrow Connector 2"/>
          <p:cNvCxnSpPr/>
          <p:nvPr/>
        </p:nvCxnSpPr>
        <p:spPr bwMode="auto">
          <a:xfrm>
            <a:off x="6340929" y="2514600"/>
            <a:ext cx="0" cy="914400"/>
          </a:xfrm>
          <a:prstGeom prst="straightConnector1">
            <a:avLst/>
          </a:prstGeom>
          <a:noFill/>
          <a:ln w="76200" cap="flat" cmpd="sng" algn="ctr">
            <a:solidFill>
              <a:srgbClr val="FFFF00"/>
            </a:solidFill>
            <a:prstDash val="solid"/>
            <a:round/>
            <a:headEnd type="none" w="med" len="med"/>
            <a:tailEnd type="triangle"/>
          </a:ln>
          <a:effectLst>
            <a:outerShdw blurRad="50800" dist="76200" dir="5400000" algn="ctr" rotWithShape="0">
              <a:schemeClr val="bg1"/>
            </a:outerShdw>
          </a:effectLst>
        </p:spPr>
      </p:cxnSp>
      <p:cxnSp>
        <p:nvCxnSpPr>
          <p:cNvPr id="9" name="Straight Arrow Connector 8"/>
          <p:cNvCxnSpPr/>
          <p:nvPr/>
        </p:nvCxnSpPr>
        <p:spPr bwMode="auto">
          <a:xfrm>
            <a:off x="2362200" y="1371600"/>
            <a:ext cx="0" cy="914400"/>
          </a:xfrm>
          <a:prstGeom prst="straightConnector1">
            <a:avLst/>
          </a:prstGeom>
          <a:noFill/>
          <a:ln w="76200" cap="flat" cmpd="sng" algn="ctr">
            <a:solidFill>
              <a:srgbClr val="FFFF00"/>
            </a:solidFill>
            <a:prstDash val="solid"/>
            <a:round/>
            <a:headEnd type="none" w="med" len="med"/>
            <a:tailEnd type="triangle"/>
          </a:ln>
          <a:effectLst>
            <a:outerShdw blurRad="50800" dist="76200" dir="5400000" algn="ctr" rotWithShape="0">
              <a:schemeClr val="bg1"/>
            </a:outerShdw>
          </a:effectLst>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2"/>
          </p:nvPr>
        </p:nvSpPr>
        <p:spPr>
          <a:noFill/>
        </p:spPr>
        <p:txBody>
          <a:bodyPr/>
          <a:lstStyle/>
          <a:p>
            <a:fld id="{65180AF1-2879-42AB-BD2D-6761092068FD}" type="slidenum">
              <a:rPr lang="en-US" smtClean="0"/>
              <a:pPr/>
              <a:t>19</a:t>
            </a:fld>
            <a:endParaRPr lang="en-US"/>
          </a:p>
        </p:txBody>
      </p:sp>
      <p:pic>
        <p:nvPicPr>
          <p:cNvPr id="9" name="Picture 14" descr="Picture14">
            <a:extLst>
              <a:ext uri="{FF2B5EF4-FFF2-40B4-BE49-F238E27FC236}">
                <a16:creationId xmlns:a16="http://schemas.microsoft.com/office/drawing/2014/main" id="{849666A4-A8CD-0846-9DBA-9395485877E6}"/>
              </a:ext>
            </a:extLst>
          </p:cNvPr>
          <p:cNvPicPr>
            <a:picLocks noChangeAspect="1" noChangeArrowheads="1"/>
          </p:cNvPicPr>
          <p:nvPr/>
        </p:nvPicPr>
        <p:blipFill rotWithShape="1">
          <a:blip r:embed="rId2" cstate="print">
            <a:lum contrast="60000"/>
            <a:extLst>
              <a:ext uri="{BEBA8EAE-BF5A-486C-A8C5-ECC9F3942E4B}">
                <a14:imgProps xmlns:a14="http://schemas.microsoft.com/office/drawing/2010/main">
                  <a14:imgLayer r:embed="rId3">
                    <a14:imgEffect>
                      <a14:saturation sat="0"/>
                    </a14:imgEffect>
                  </a14:imgLayer>
                </a14:imgProps>
              </a:ext>
            </a:extLst>
          </a:blip>
          <a:srcRect l="3892" t="4445" r="4761" b="8889"/>
          <a:stretch/>
        </p:blipFill>
        <p:spPr bwMode="auto">
          <a:xfrm>
            <a:off x="114300" y="1676400"/>
            <a:ext cx="4699000" cy="2971800"/>
          </a:xfrm>
          <a:prstGeom prst="rect">
            <a:avLst/>
          </a:prstGeom>
          <a:noFill/>
          <a:ln w="9525">
            <a:noFill/>
            <a:miter lim="800000"/>
            <a:headEnd/>
            <a:tailEnd/>
          </a:ln>
        </p:spPr>
      </p:pic>
      <p:pic>
        <p:nvPicPr>
          <p:cNvPr id="10" name="Picture 6" descr="Picture03">
            <a:extLst>
              <a:ext uri="{FF2B5EF4-FFF2-40B4-BE49-F238E27FC236}">
                <a16:creationId xmlns:a16="http://schemas.microsoft.com/office/drawing/2014/main" id="{7BCBBBBD-8515-5744-8186-70566A5218C9}"/>
              </a:ext>
            </a:extLst>
          </p:cNvPr>
          <p:cNvPicPr>
            <a:picLocks noChangeAspect="1" noChangeArrowheads="1"/>
          </p:cNvPicPr>
          <p:nvPr/>
        </p:nvPicPr>
        <p:blipFill>
          <a:blip r:embed="rId4" cstate="print">
            <a:lum bright="-10000" contrast="24000"/>
          </a:blip>
          <a:srcRect l="3572" t="52380" r="13840" b="2380"/>
          <a:stretch>
            <a:fillRect/>
          </a:stretch>
        </p:blipFill>
        <p:spPr bwMode="auto">
          <a:xfrm>
            <a:off x="5327650" y="296863"/>
            <a:ext cx="3357563" cy="2759075"/>
          </a:xfrm>
          <a:prstGeom prst="rect">
            <a:avLst/>
          </a:prstGeom>
          <a:noFill/>
          <a:ln w="9525">
            <a:noFill/>
            <a:miter lim="800000"/>
            <a:headEnd/>
            <a:tailEnd/>
          </a:ln>
        </p:spPr>
      </p:pic>
      <p:sp>
        <p:nvSpPr>
          <p:cNvPr id="11" name="Line 8">
            <a:extLst>
              <a:ext uri="{FF2B5EF4-FFF2-40B4-BE49-F238E27FC236}">
                <a16:creationId xmlns:a16="http://schemas.microsoft.com/office/drawing/2014/main" id="{FC28BC6D-CC06-EE4A-8679-AA65D0BC4830}"/>
              </a:ext>
            </a:extLst>
          </p:cNvPr>
          <p:cNvSpPr>
            <a:spLocks noChangeShapeType="1"/>
          </p:cNvSpPr>
          <p:nvPr/>
        </p:nvSpPr>
        <p:spPr bwMode="auto">
          <a:xfrm>
            <a:off x="6932613" y="1049338"/>
            <a:ext cx="0" cy="182562"/>
          </a:xfrm>
          <a:prstGeom prst="line">
            <a:avLst/>
          </a:prstGeom>
          <a:noFill/>
          <a:ln w="44450">
            <a:solidFill>
              <a:srgbClr val="FF0000"/>
            </a:solidFill>
            <a:round/>
            <a:headEnd/>
            <a:tailEnd/>
          </a:ln>
        </p:spPr>
        <p:txBody>
          <a:bodyPr/>
          <a:lstStyle/>
          <a:p>
            <a:endParaRPr lang="en-US"/>
          </a:p>
        </p:txBody>
      </p:sp>
      <p:sp>
        <p:nvSpPr>
          <p:cNvPr id="12" name="Text Box 11">
            <a:extLst>
              <a:ext uri="{FF2B5EF4-FFF2-40B4-BE49-F238E27FC236}">
                <a16:creationId xmlns:a16="http://schemas.microsoft.com/office/drawing/2014/main" id="{51BBFC0C-FF2A-8546-A1DF-DD1D3497401E}"/>
              </a:ext>
            </a:extLst>
          </p:cNvPr>
          <p:cNvSpPr txBox="1">
            <a:spLocks noChangeArrowheads="1"/>
          </p:cNvSpPr>
          <p:nvPr/>
        </p:nvSpPr>
        <p:spPr bwMode="auto">
          <a:xfrm>
            <a:off x="6911975" y="979488"/>
            <a:ext cx="1008063" cy="304800"/>
          </a:xfrm>
          <a:prstGeom prst="rect">
            <a:avLst/>
          </a:prstGeom>
          <a:noFill/>
          <a:ln w="9525">
            <a:noFill/>
            <a:miter lim="800000"/>
            <a:headEnd/>
            <a:tailEnd/>
          </a:ln>
        </p:spPr>
        <p:txBody>
          <a:bodyPr wrap="none">
            <a:spAutoFit/>
          </a:bodyPr>
          <a:lstStyle/>
          <a:p>
            <a:r>
              <a:rPr lang="en-US" sz="1400">
                <a:solidFill>
                  <a:srgbClr val="FF0000"/>
                </a:solidFill>
              </a:rPr>
              <a:t>Iron Bridge</a:t>
            </a:r>
          </a:p>
        </p:txBody>
      </p:sp>
      <p:sp>
        <p:nvSpPr>
          <p:cNvPr id="13" name="Text Box 13">
            <a:extLst>
              <a:ext uri="{FF2B5EF4-FFF2-40B4-BE49-F238E27FC236}">
                <a16:creationId xmlns:a16="http://schemas.microsoft.com/office/drawing/2014/main" id="{C8C67634-BC22-2E43-91D9-BA451CF2E20D}"/>
              </a:ext>
            </a:extLst>
          </p:cNvPr>
          <p:cNvSpPr txBox="1">
            <a:spLocks noChangeArrowheads="1"/>
          </p:cNvSpPr>
          <p:nvPr/>
        </p:nvSpPr>
        <p:spPr bwMode="auto">
          <a:xfrm>
            <a:off x="5257800" y="3048000"/>
            <a:ext cx="3581400" cy="584200"/>
          </a:xfrm>
          <a:prstGeom prst="rect">
            <a:avLst/>
          </a:prstGeom>
          <a:noFill/>
          <a:ln w="9525">
            <a:noFill/>
            <a:miter lim="800000"/>
            <a:headEnd/>
            <a:tailEnd/>
          </a:ln>
        </p:spPr>
        <p:txBody>
          <a:bodyPr>
            <a:spAutoFit/>
          </a:bodyPr>
          <a:lstStyle/>
          <a:p>
            <a:pPr>
              <a:spcBef>
                <a:spcPct val="50000"/>
              </a:spcBef>
            </a:pPr>
            <a:r>
              <a:rPr lang="en-US" sz="3200" dirty="0">
                <a:solidFill>
                  <a:srgbClr val="FFFFFF"/>
                </a:solidFill>
              </a:rPr>
              <a:t>Great Flood of 1795</a:t>
            </a:r>
          </a:p>
        </p:txBody>
      </p:sp>
      <p:pic>
        <p:nvPicPr>
          <p:cNvPr id="14" name="Picture 2">
            <a:extLst>
              <a:ext uri="{FF2B5EF4-FFF2-40B4-BE49-F238E27FC236}">
                <a16:creationId xmlns:a16="http://schemas.microsoft.com/office/drawing/2014/main" id="{65E82FBF-3856-2B41-856C-A24814CB36C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6667"/>
          <a:stretch/>
        </p:blipFill>
        <p:spPr bwMode="auto">
          <a:xfrm>
            <a:off x="5791200" y="3615167"/>
            <a:ext cx="2281238" cy="30142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A40B27-6EC7-E2C2-E28F-CDC652292194}"/>
              </a:ext>
            </a:extLst>
          </p:cNvPr>
          <p:cNvSpPr>
            <a:spLocks noGrp="1"/>
          </p:cNvSpPr>
          <p:nvPr>
            <p:ph type="sldNum" sz="quarter" idx="12"/>
          </p:nvPr>
        </p:nvSpPr>
        <p:spPr/>
        <p:txBody>
          <a:bodyPr/>
          <a:lstStyle/>
          <a:p>
            <a:pPr>
              <a:defRPr/>
            </a:pPr>
            <a:fld id="{7460E6D6-2652-4978-918B-D974F0E5B9F9}" type="slidenum">
              <a:rPr lang="en-US" smtClean="0"/>
              <a:pPr>
                <a:defRPr/>
              </a:pPr>
              <a:t>2</a:t>
            </a:fld>
            <a:endParaRPr lang="en-US" dirty="0"/>
          </a:p>
        </p:txBody>
      </p:sp>
      <p:pic>
        <p:nvPicPr>
          <p:cNvPr id="13314" name="Picture 2">
            <a:extLst>
              <a:ext uri="{FF2B5EF4-FFF2-40B4-BE49-F238E27FC236}">
                <a16:creationId xmlns:a16="http://schemas.microsoft.com/office/drawing/2014/main" id="{83C63359-7DFF-0722-C926-7B1B2D385D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45325"/>
            <a:ext cx="4038600" cy="566453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a:extLst>
              <a:ext uri="{FF2B5EF4-FFF2-40B4-BE49-F238E27FC236}">
                <a16:creationId xmlns:a16="http://schemas.microsoft.com/office/drawing/2014/main" id="{1DE36E46-D657-DD14-B6C3-6160224EC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81000"/>
            <a:ext cx="4038600" cy="3028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436820A-D4D3-01E4-EC3F-9A48CA7E15C7}"/>
              </a:ext>
            </a:extLst>
          </p:cNvPr>
          <p:cNvSpPr txBox="1"/>
          <p:nvPr/>
        </p:nvSpPr>
        <p:spPr>
          <a:xfrm>
            <a:off x="152400" y="6145070"/>
            <a:ext cx="4343400" cy="584775"/>
          </a:xfrm>
          <a:prstGeom prst="rect">
            <a:avLst/>
          </a:prstGeom>
          <a:noFill/>
        </p:spPr>
        <p:txBody>
          <a:bodyPr wrap="square" rtlCol="0">
            <a:spAutoFit/>
          </a:bodyPr>
          <a:lstStyle/>
          <a:p>
            <a:r>
              <a:rPr lang="en-US" sz="1600" dirty="0"/>
              <a:t>River provides drinking water, and is Nature’s Transportation, Information, Power Network.</a:t>
            </a:r>
          </a:p>
        </p:txBody>
      </p:sp>
      <p:pic>
        <p:nvPicPr>
          <p:cNvPr id="13320" name="Picture 8" descr="undefined">
            <a:extLst>
              <a:ext uri="{FF2B5EF4-FFF2-40B4-BE49-F238E27FC236}">
                <a16:creationId xmlns:a16="http://schemas.microsoft.com/office/drawing/2014/main" id="{D259BDA6-0041-209D-96F8-17AA1DB2AF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5488" y="3581400"/>
            <a:ext cx="4101312" cy="23760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347C40B-26B0-BF51-B95A-DD8A178D91F5}"/>
              </a:ext>
            </a:extLst>
          </p:cNvPr>
          <p:cNvSpPr txBox="1"/>
          <p:nvPr/>
        </p:nvSpPr>
        <p:spPr>
          <a:xfrm>
            <a:off x="4876800" y="457200"/>
            <a:ext cx="2514600" cy="307777"/>
          </a:xfrm>
          <a:prstGeom prst="rect">
            <a:avLst/>
          </a:prstGeom>
          <a:solidFill>
            <a:schemeClr val="bg1"/>
          </a:solidFill>
        </p:spPr>
        <p:txBody>
          <a:bodyPr wrap="square" rtlCol="0">
            <a:spAutoFit/>
          </a:bodyPr>
          <a:lstStyle/>
          <a:p>
            <a:pPr algn="ctr"/>
            <a:r>
              <a:rPr lang="en-US" sz="1400" dirty="0"/>
              <a:t>55 BC – First Bridge over Rhine</a:t>
            </a:r>
          </a:p>
        </p:txBody>
      </p:sp>
      <p:sp>
        <p:nvSpPr>
          <p:cNvPr id="5" name="5-Point Star 4">
            <a:extLst>
              <a:ext uri="{FF2B5EF4-FFF2-40B4-BE49-F238E27FC236}">
                <a16:creationId xmlns:a16="http://schemas.microsoft.com/office/drawing/2014/main" id="{8CC03717-A96F-F565-319C-3B0A08974F16}"/>
              </a:ext>
            </a:extLst>
          </p:cNvPr>
          <p:cNvSpPr/>
          <p:nvPr/>
        </p:nvSpPr>
        <p:spPr bwMode="auto">
          <a:xfrm>
            <a:off x="2743200" y="2888404"/>
            <a:ext cx="228600" cy="229590"/>
          </a:xfrm>
          <a:prstGeom prst="star5">
            <a:avLst/>
          </a:prstGeom>
          <a:solidFill>
            <a:srgbClr val="92D050"/>
          </a:solid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cxnSp>
        <p:nvCxnSpPr>
          <p:cNvPr id="7" name="Straight Arrow Connector 6">
            <a:extLst>
              <a:ext uri="{FF2B5EF4-FFF2-40B4-BE49-F238E27FC236}">
                <a16:creationId xmlns:a16="http://schemas.microsoft.com/office/drawing/2014/main" id="{E138A91D-4B27-B9E4-9945-18F20E19E64A}"/>
              </a:ext>
            </a:extLst>
          </p:cNvPr>
          <p:cNvCxnSpPr>
            <a:cxnSpLocks/>
          </p:cNvCxnSpPr>
          <p:nvPr/>
        </p:nvCxnSpPr>
        <p:spPr bwMode="auto">
          <a:xfrm flipH="1">
            <a:off x="2958312" y="1905000"/>
            <a:ext cx="1613688" cy="1028205"/>
          </a:xfrm>
          <a:prstGeom prst="straightConnector1">
            <a:avLst/>
          </a:prstGeom>
          <a:noFill/>
          <a:ln w="76200" cap="flat" cmpd="sng" algn="ctr">
            <a:solidFill>
              <a:srgbClr val="FF0000"/>
            </a:solidFill>
            <a:prstDash val="solid"/>
            <a:round/>
            <a:headEnd type="none" w="med" len="med"/>
            <a:tailEnd type="stealth"/>
          </a:ln>
          <a:effectLst/>
        </p:spPr>
      </p:cxnSp>
      <p:sp>
        <p:nvSpPr>
          <p:cNvPr id="8" name="TextBox 7">
            <a:extLst>
              <a:ext uri="{FF2B5EF4-FFF2-40B4-BE49-F238E27FC236}">
                <a16:creationId xmlns:a16="http://schemas.microsoft.com/office/drawing/2014/main" id="{D10C55EA-CBB0-2913-A54C-45EA5DEE61A7}"/>
              </a:ext>
            </a:extLst>
          </p:cNvPr>
          <p:cNvSpPr txBox="1"/>
          <p:nvPr/>
        </p:nvSpPr>
        <p:spPr>
          <a:xfrm>
            <a:off x="647700" y="4584412"/>
            <a:ext cx="1676400" cy="584775"/>
          </a:xfrm>
          <a:prstGeom prst="rect">
            <a:avLst/>
          </a:prstGeom>
          <a:noFill/>
        </p:spPr>
        <p:txBody>
          <a:bodyPr wrap="square" rtlCol="0">
            <a:spAutoFit/>
          </a:bodyPr>
          <a:lstStyle/>
          <a:p>
            <a:pPr algn="ctr"/>
            <a:r>
              <a:rPr lang="en-US" sz="1600" dirty="0">
                <a:solidFill>
                  <a:srgbClr val="FF0000"/>
                </a:solidFill>
              </a:rPr>
              <a:t>Rhine source Swiss Alps</a:t>
            </a:r>
          </a:p>
        </p:txBody>
      </p:sp>
      <p:cxnSp>
        <p:nvCxnSpPr>
          <p:cNvPr id="10" name="Straight Arrow Connector 9">
            <a:extLst>
              <a:ext uri="{FF2B5EF4-FFF2-40B4-BE49-F238E27FC236}">
                <a16:creationId xmlns:a16="http://schemas.microsoft.com/office/drawing/2014/main" id="{C4565632-EA59-0ECA-336B-46169DA857FC}"/>
              </a:ext>
            </a:extLst>
          </p:cNvPr>
          <p:cNvCxnSpPr/>
          <p:nvPr/>
        </p:nvCxnSpPr>
        <p:spPr bwMode="auto">
          <a:xfrm>
            <a:off x="2133600" y="4876800"/>
            <a:ext cx="1447800" cy="152400"/>
          </a:xfrm>
          <a:prstGeom prst="straightConnector1">
            <a:avLst/>
          </a:prstGeom>
          <a:noFill/>
          <a:ln w="76200" cap="flat" cmpd="sng" algn="ctr">
            <a:solidFill>
              <a:srgbClr val="FF0000"/>
            </a:solidFill>
            <a:prstDash val="solid"/>
            <a:round/>
            <a:headEnd type="none" w="med" len="med"/>
            <a:tailEnd type="triangle"/>
          </a:ln>
          <a:effectLst/>
        </p:spPr>
      </p:cxnSp>
      <p:sp>
        <p:nvSpPr>
          <p:cNvPr id="11" name="TextBox 10">
            <a:extLst>
              <a:ext uri="{FF2B5EF4-FFF2-40B4-BE49-F238E27FC236}">
                <a16:creationId xmlns:a16="http://schemas.microsoft.com/office/drawing/2014/main" id="{1A0BEFFB-8168-5092-5477-0FABD2F4DCA6}"/>
              </a:ext>
            </a:extLst>
          </p:cNvPr>
          <p:cNvSpPr txBox="1"/>
          <p:nvPr/>
        </p:nvSpPr>
        <p:spPr>
          <a:xfrm>
            <a:off x="4495800" y="5997833"/>
            <a:ext cx="4267200" cy="338554"/>
          </a:xfrm>
          <a:prstGeom prst="rect">
            <a:avLst/>
          </a:prstGeom>
          <a:solidFill>
            <a:schemeClr val="bg1"/>
          </a:solidFill>
        </p:spPr>
        <p:txBody>
          <a:bodyPr wrap="square" rtlCol="0">
            <a:spAutoFit/>
          </a:bodyPr>
          <a:lstStyle/>
          <a:p>
            <a:pPr algn="ctr"/>
            <a:r>
              <a:rPr lang="en-US" sz="1600" dirty="0"/>
              <a:t>Erected in 10 days!  Julius Caesar conquers Gaul.</a:t>
            </a:r>
          </a:p>
        </p:txBody>
      </p:sp>
    </p:spTree>
    <p:extLst>
      <p:ext uri="{BB962C8B-B14F-4D97-AF65-F5344CB8AC3E}">
        <p14:creationId xmlns:p14="http://schemas.microsoft.com/office/powerpoint/2010/main" val="1455571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p:cNvSpPr>
            <a:spLocks noGrp="1"/>
          </p:cNvSpPr>
          <p:nvPr>
            <p:ph type="sldNum" sz="quarter" idx="12"/>
          </p:nvPr>
        </p:nvSpPr>
        <p:spPr>
          <a:noFill/>
        </p:spPr>
        <p:txBody>
          <a:bodyPr/>
          <a:lstStyle/>
          <a:p>
            <a:fld id="{66771488-EFBD-40F2-9F50-1D5494B67125}" type="slidenum">
              <a:rPr lang="en-US" smtClean="0"/>
              <a:pPr/>
              <a:t>20</a:t>
            </a:fld>
            <a:endParaRPr lang="en-US"/>
          </a:p>
        </p:txBody>
      </p:sp>
      <p:pic>
        <p:nvPicPr>
          <p:cNvPr id="26627" name="Picture 6" descr="Picture03"/>
          <p:cNvPicPr>
            <a:picLocks noChangeAspect="1" noChangeArrowheads="1"/>
          </p:cNvPicPr>
          <p:nvPr/>
        </p:nvPicPr>
        <p:blipFill>
          <a:blip r:embed="rId3" cstate="print">
            <a:lum bright="-10000" contrast="24000"/>
          </a:blip>
          <a:srcRect l="3572" t="52380" r="13840" b="2380"/>
          <a:stretch>
            <a:fillRect/>
          </a:stretch>
        </p:blipFill>
        <p:spPr bwMode="auto">
          <a:xfrm>
            <a:off x="5327650" y="296863"/>
            <a:ext cx="3357563" cy="2759075"/>
          </a:xfrm>
          <a:prstGeom prst="rect">
            <a:avLst/>
          </a:prstGeom>
          <a:noFill/>
          <a:ln w="9525">
            <a:noFill/>
            <a:miter lim="800000"/>
            <a:headEnd/>
            <a:tailEnd/>
          </a:ln>
        </p:spPr>
      </p:pic>
      <p:sp>
        <p:nvSpPr>
          <p:cNvPr id="26629" name="Text Box 4"/>
          <p:cNvSpPr txBox="1">
            <a:spLocks noChangeArrowheads="1"/>
          </p:cNvSpPr>
          <p:nvPr/>
        </p:nvSpPr>
        <p:spPr bwMode="auto">
          <a:xfrm>
            <a:off x="381000" y="4732338"/>
            <a:ext cx="4191000" cy="830262"/>
          </a:xfrm>
          <a:prstGeom prst="rect">
            <a:avLst/>
          </a:prstGeom>
          <a:noFill/>
          <a:ln w="9525">
            <a:noFill/>
            <a:miter lim="800000"/>
            <a:headEnd/>
            <a:tailEnd/>
          </a:ln>
        </p:spPr>
        <p:txBody>
          <a:bodyPr>
            <a:spAutoFit/>
          </a:bodyPr>
          <a:lstStyle/>
          <a:p>
            <a:pPr algn="ctr">
              <a:spcBef>
                <a:spcPct val="50000"/>
              </a:spcBef>
            </a:pPr>
            <a:r>
              <a:rPr lang="en-US">
                <a:solidFill>
                  <a:srgbClr val="FFFFFF"/>
                </a:solidFill>
              </a:rPr>
              <a:t>Shropshire County Engineer Thomas Telford</a:t>
            </a:r>
          </a:p>
        </p:txBody>
      </p:sp>
      <p:sp>
        <p:nvSpPr>
          <p:cNvPr id="26630" name="Line 8"/>
          <p:cNvSpPr>
            <a:spLocks noChangeShapeType="1"/>
          </p:cNvSpPr>
          <p:nvPr/>
        </p:nvSpPr>
        <p:spPr bwMode="auto">
          <a:xfrm>
            <a:off x="6932613" y="1049338"/>
            <a:ext cx="0" cy="182562"/>
          </a:xfrm>
          <a:prstGeom prst="line">
            <a:avLst/>
          </a:prstGeom>
          <a:noFill/>
          <a:ln w="44450">
            <a:solidFill>
              <a:srgbClr val="FF0000"/>
            </a:solidFill>
            <a:round/>
            <a:headEnd/>
            <a:tailEnd/>
          </a:ln>
        </p:spPr>
        <p:txBody>
          <a:bodyPr/>
          <a:lstStyle/>
          <a:p>
            <a:endParaRPr lang="en-US"/>
          </a:p>
        </p:txBody>
      </p:sp>
      <p:sp>
        <p:nvSpPr>
          <p:cNvPr id="26631" name="Text Box 11"/>
          <p:cNvSpPr txBox="1">
            <a:spLocks noChangeArrowheads="1"/>
          </p:cNvSpPr>
          <p:nvPr/>
        </p:nvSpPr>
        <p:spPr bwMode="auto">
          <a:xfrm>
            <a:off x="6911975" y="979488"/>
            <a:ext cx="1008063" cy="304800"/>
          </a:xfrm>
          <a:prstGeom prst="rect">
            <a:avLst/>
          </a:prstGeom>
          <a:noFill/>
          <a:ln w="9525">
            <a:noFill/>
            <a:miter lim="800000"/>
            <a:headEnd/>
            <a:tailEnd/>
          </a:ln>
        </p:spPr>
        <p:txBody>
          <a:bodyPr wrap="none">
            <a:spAutoFit/>
          </a:bodyPr>
          <a:lstStyle/>
          <a:p>
            <a:r>
              <a:rPr lang="en-US" sz="1400">
                <a:solidFill>
                  <a:srgbClr val="FF0000"/>
                </a:solidFill>
              </a:rPr>
              <a:t>Iron Bridge</a:t>
            </a:r>
          </a:p>
        </p:txBody>
      </p:sp>
      <p:sp>
        <p:nvSpPr>
          <p:cNvPr id="26632" name="Text Box 13"/>
          <p:cNvSpPr txBox="1">
            <a:spLocks noChangeArrowheads="1"/>
          </p:cNvSpPr>
          <p:nvPr/>
        </p:nvSpPr>
        <p:spPr bwMode="auto">
          <a:xfrm>
            <a:off x="5257800" y="3048000"/>
            <a:ext cx="3581400" cy="584200"/>
          </a:xfrm>
          <a:prstGeom prst="rect">
            <a:avLst/>
          </a:prstGeom>
          <a:noFill/>
          <a:ln w="9525">
            <a:noFill/>
            <a:miter lim="800000"/>
            <a:headEnd/>
            <a:tailEnd/>
          </a:ln>
        </p:spPr>
        <p:txBody>
          <a:bodyPr>
            <a:spAutoFit/>
          </a:bodyPr>
          <a:lstStyle/>
          <a:p>
            <a:pPr>
              <a:spcBef>
                <a:spcPct val="50000"/>
              </a:spcBef>
            </a:pPr>
            <a:r>
              <a:rPr lang="en-US" sz="3200" dirty="0">
                <a:solidFill>
                  <a:srgbClr val="FFFFFF"/>
                </a:solidFill>
              </a:rPr>
              <a:t>Great Flood of 1795</a:t>
            </a:r>
          </a:p>
        </p:txBody>
      </p:sp>
      <p:pic>
        <p:nvPicPr>
          <p:cNvPr id="26633" name="Picture 7"/>
          <p:cNvPicPr>
            <a:picLocks noChangeAspect="1" noChangeArrowheads="1"/>
          </p:cNvPicPr>
          <p:nvPr/>
        </p:nvPicPr>
        <p:blipFill>
          <a:blip r:embed="rId4" cstate="print"/>
          <a:srcRect l="13792" t="7014" r="20689" b="32658"/>
          <a:stretch>
            <a:fillRect/>
          </a:stretch>
        </p:blipFill>
        <p:spPr bwMode="auto">
          <a:xfrm>
            <a:off x="990600" y="1295400"/>
            <a:ext cx="2895600" cy="3276600"/>
          </a:xfrm>
          <a:prstGeom prst="rect">
            <a:avLst/>
          </a:prstGeom>
          <a:noFill/>
          <a:ln w="76200">
            <a:noFill/>
            <a:miter lim="800000"/>
            <a:headEnd/>
            <a:tailEnd/>
          </a:ln>
        </p:spPr>
      </p:pic>
      <p:pic>
        <p:nvPicPr>
          <p:cNvPr id="11" name="Picture 2">
            <a:extLst>
              <a:ext uri="{FF2B5EF4-FFF2-40B4-BE49-F238E27FC236}">
                <a16:creationId xmlns:a16="http://schemas.microsoft.com/office/drawing/2014/main" id="{1CB90705-8E57-C846-9BD4-A7C794BD16C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6667"/>
          <a:stretch/>
        </p:blipFill>
        <p:spPr bwMode="auto">
          <a:xfrm>
            <a:off x="5791200" y="3615167"/>
            <a:ext cx="2281238" cy="30142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2"/>
          </p:nvPr>
        </p:nvSpPr>
        <p:spPr>
          <a:noFill/>
        </p:spPr>
        <p:txBody>
          <a:bodyPr/>
          <a:lstStyle/>
          <a:p>
            <a:fld id="{7911D705-0503-4D37-B1F1-5048068437CE}" type="slidenum">
              <a:rPr lang="en-US" smtClean="0"/>
              <a:pPr/>
              <a:t>21</a:t>
            </a:fld>
            <a:endParaRPr lang="en-US"/>
          </a:p>
        </p:txBody>
      </p:sp>
      <p:pic>
        <p:nvPicPr>
          <p:cNvPr id="27651" name="Picture 6" descr="Picture19"/>
          <p:cNvPicPr>
            <a:picLocks noChangeAspect="1" noChangeArrowheads="1"/>
          </p:cNvPicPr>
          <p:nvPr/>
        </p:nvPicPr>
        <p:blipFill>
          <a:blip r:embed="rId2" cstate="print">
            <a:lum bright="-4000" contrast="26000"/>
          </a:blip>
          <a:srcRect/>
          <a:stretch>
            <a:fillRect/>
          </a:stretch>
        </p:blipFill>
        <p:spPr bwMode="auto">
          <a:xfrm>
            <a:off x="4419600" y="1447800"/>
            <a:ext cx="4343400" cy="2895600"/>
          </a:xfrm>
          <a:prstGeom prst="rect">
            <a:avLst/>
          </a:prstGeom>
          <a:noFill/>
          <a:ln w="9525">
            <a:noFill/>
            <a:miter lim="800000"/>
            <a:headEnd/>
            <a:tailEnd/>
          </a:ln>
        </p:spPr>
      </p:pic>
      <p:sp>
        <p:nvSpPr>
          <p:cNvPr id="27653" name="Text Box 4"/>
          <p:cNvSpPr txBox="1">
            <a:spLocks noChangeArrowheads="1"/>
          </p:cNvSpPr>
          <p:nvPr/>
        </p:nvSpPr>
        <p:spPr bwMode="auto">
          <a:xfrm>
            <a:off x="381000" y="4732338"/>
            <a:ext cx="4191000" cy="830262"/>
          </a:xfrm>
          <a:prstGeom prst="rect">
            <a:avLst/>
          </a:prstGeom>
          <a:noFill/>
          <a:ln w="9525">
            <a:noFill/>
            <a:miter lim="800000"/>
            <a:headEnd/>
            <a:tailEnd/>
          </a:ln>
        </p:spPr>
        <p:txBody>
          <a:bodyPr>
            <a:spAutoFit/>
          </a:bodyPr>
          <a:lstStyle/>
          <a:p>
            <a:pPr algn="ctr">
              <a:spcBef>
                <a:spcPct val="50000"/>
              </a:spcBef>
            </a:pPr>
            <a:r>
              <a:rPr lang="en-US">
                <a:solidFill>
                  <a:srgbClr val="FFFFFF"/>
                </a:solidFill>
              </a:rPr>
              <a:t>Shropshire County Engineer Thomas Telford</a:t>
            </a:r>
          </a:p>
        </p:txBody>
      </p:sp>
      <p:sp>
        <p:nvSpPr>
          <p:cNvPr id="7" name="Text Box 17"/>
          <p:cNvSpPr txBox="1">
            <a:spLocks noChangeArrowheads="1"/>
          </p:cNvSpPr>
          <p:nvPr/>
        </p:nvSpPr>
        <p:spPr bwMode="auto">
          <a:xfrm>
            <a:off x="4343400" y="3657600"/>
            <a:ext cx="4876800" cy="1754326"/>
          </a:xfrm>
          <a:prstGeom prst="rect">
            <a:avLst/>
          </a:prstGeom>
          <a:noFill/>
          <a:ln w="9525">
            <a:noFill/>
            <a:miter lim="800000"/>
            <a:headEnd/>
            <a:tailEnd/>
          </a:ln>
        </p:spPr>
        <p:txBody>
          <a:bodyPr>
            <a:spAutoFit/>
          </a:bodyPr>
          <a:lstStyle/>
          <a:p>
            <a:pPr>
              <a:spcBef>
                <a:spcPct val="50000"/>
              </a:spcBef>
            </a:pPr>
            <a:r>
              <a:rPr lang="en-US" dirty="0" err="1">
                <a:solidFill>
                  <a:srgbClr val="FFFFFF"/>
                </a:solidFill>
              </a:rPr>
              <a:t>Bildwas</a:t>
            </a:r>
            <a:r>
              <a:rPr lang="en-US" dirty="0">
                <a:solidFill>
                  <a:srgbClr val="FFFFFF"/>
                </a:solidFill>
              </a:rPr>
              <a:t> – Telford’s First Iron Bridge     (30% longer using half as much iron)</a:t>
            </a:r>
          </a:p>
          <a:p>
            <a:pPr algn="ctr">
              <a:spcBef>
                <a:spcPct val="50000"/>
              </a:spcBef>
            </a:pPr>
            <a:r>
              <a:rPr lang="en-US" dirty="0">
                <a:solidFill>
                  <a:srgbClr val="FFFFFF"/>
                </a:solidFill>
              </a:rPr>
              <a:t>MORE EFFICIENT BRIDGE      Minimum Materials</a:t>
            </a:r>
          </a:p>
        </p:txBody>
      </p:sp>
      <p:pic>
        <p:nvPicPr>
          <p:cNvPr id="8" name="Picture 7"/>
          <p:cNvPicPr>
            <a:picLocks noChangeAspect="1" noChangeArrowheads="1"/>
          </p:cNvPicPr>
          <p:nvPr/>
        </p:nvPicPr>
        <p:blipFill>
          <a:blip r:embed="rId3" cstate="print"/>
          <a:srcRect l="13792" t="7014" r="20689" b="32658"/>
          <a:stretch>
            <a:fillRect/>
          </a:stretch>
        </p:blipFill>
        <p:spPr bwMode="auto">
          <a:xfrm>
            <a:off x="990600" y="1295400"/>
            <a:ext cx="2895600" cy="3276600"/>
          </a:xfrm>
          <a:prstGeom prst="rect">
            <a:avLst/>
          </a:prstGeom>
          <a:noFill/>
          <a:ln w="76200">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p:cNvSpPr>
            <a:spLocks noGrp="1"/>
          </p:cNvSpPr>
          <p:nvPr>
            <p:ph type="sldNum" sz="quarter" idx="12"/>
          </p:nvPr>
        </p:nvSpPr>
        <p:spPr>
          <a:noFill/>
        </p:spPr>
        <p:txBody>
          <a:bodyPr/>
          <a:lstStyle/>
          <a:p>
            <a:fld id="{59FC013D-C12C-44FF-91EB-F94AB9647539}" type="slidenum">
              <a:rPr lang="en-US" smtClean="0"/>
              <a:pPr/>
              <a:t>22</a:t>
            </a:fld>
            <a:endParaRPr lang="en-US"/>
          </a:p>
        </p:txBody>
      </p:sp>
      <p:pic>
        <p:nvPicPr>
          <p:cNvPr id="28675" name="Picture 3" descr="Picture19"/>
          <p:cNvPicPr>
            <a:picLocks noChangeAspect="1" noChangeArrowheads="1"/>
          </p:cNvPicPr>
          <p:nvPr/>
        </p:nvPicPr>
        <p:blipFill>
          <a:blip r:embed="rId2" cstate="print">
            <a:lum bright="-4000" contrast="26000"/>
          </a:blip>
          <a:srcRect/>
          <a:stretch>
            <a:fillRect/>
          </a:stretch>
        </p:blipFill>
        <p:spPr bwMode="auto">
          <a:xfrm>
            <a:off x="4419600" y="1447800"/>
            <a:ext cx="4343400" cy="2895600"/>
          </a:xfrm>
          <a:prstGeom prst="rect">
            <a:avLst/>
          </a:prstGeom>
          <a:noFill/>
          <a:ln w="9525">
            <a:noFill/>
            <a:miter lim="800000"/>
            <a:headEnd/>
            <a:tailEnd/>
          </a:ln>
        </p:spPr>
      </p:pic>
      <p:grpSp>
        <p:nvGrpSpPr>
          <p:cNvPr id="28678" name="Group 15"/>
          <p:cNvGrpSpPr>
            <a:grpSpLocks/>
          </p:cNvGrpSpPr>
          <p:nvPr/>
        </p:nvGrpSpPr>
        <p:grpSpPr bwMode="auto">
          <a:xfrm>
            <a:off x="76200" y="1600200"/>
            <a:ext cx="4572000" cy="2743200"/>
            <a:chOff x="48" y="1008"/>
            <a:chExt cx="2880" cy="1728"/>
          </a:xfrm>
        </p:grpSpPr>
        <p:sp>
          <p:nvSpPr>
            <p:cNvPr id="28680" name="Text Box 10"/>
            <p:cNvSpPr txBox="1">
              <a:spLocks noChangeArrowheads="1"/>
            </p:cNvSpPr>
            <p:nvPr/>
          </p:nvSpPr>
          <p:spPr bwMode="auto">
            <a:xfrm>
              <a:off x="96" y="1662"/>
              <a:ext cx="2832" cy="978"/>
            </a:xfrm>
            <a:prstGeom prst="rect">
              <a:avLst/>
            </a:prstGeom>
            <a:noFill/>
            <a:ln w="9525">
              <a:noFill/>
              <a:miter lim="800000"/>
              <a:headEnd/>
              <a:tailEnd/>
            </a:ln>
          </p:spPr>
          <p:txBody>
            <a:bodyPr>
              <a:spAutoFit/>
            </a:bodyPr>
            <a:lstStyle/>
            <a:p>
              <a:pPr>
                <a:spcBef>
                  <a:spcPct val="50000"/>
                </a:spcBef>
              </a:pPr>
              <a:r>
                <a:rPr lang="en-US">
                  <a:solidFill>
                    <a:srgbClr val="FFFFFF"/>
                  </a:solidFill>
                </a:rPr>
                <a:t>Stronger than wood and stone</a:t>
              </a:r>
            </a:p>
            <a:p>
              <a:pPr>
                <a:spcBef>
                  <a:spcPct val="50000"/>
                </a:spcBef>
              </a:pPr>
              <a:r>
                <a:rPr lang="en-US">
                  <a:solidFill>
                    <a:srgbClr val="FFFFFF"/>
                  </a:solidFill>
                </a:rPr>
                <a:t>More permanent than wood</a:t>
              </a:r>
            </a:p>
            <a:p>
              <a:pPr>
                <a:spcBef>
                  <a:spcPct val="50000"/>
                </a:spcBef>
              </a:pPr>
              <a:r>
                <a:rPr lang="en-US">
                  <a:solidFill>
                    <a:srgbClr val="FFFFFF"/>
                  </a:solidFill>
                </a:rPr>
                <a:t>Lighter structures than stone</a:t>
              </a:r>
            </a:p>
          </p:txBody>
        </p:sp>
        <p:sp>
          <p:nvSpPr>
            <p:cNvPr id="28681" name="Line 11"/>
            <p:cNvSpPr>
              <a:spLocks noChangeShapeType="1"/>
            </p:cNvSpPr>
            <p:nvPr/>
          </p:nvSpPr>
          <p:spPr bwMode="auto">
            <a:xfrm>
              <a:off x="48" y="1509"/>
              <a:ext cx="2620" cy="0"/>
            </a:xfrm>
            <a:prstGeom prst="line">
              <a:avLst/>
            </a:prstGeom>
            <a:noFill/>
            <a:ln w="38100">
              <a:solidFill>
                <a:srgbClr val="FFFFFF"/>
              </a:solidFill>
              <a:round/>
              <a:headEnd/>
              <a:tailEnd/>
            </a:ln>
          </p:spPr>
          <p:txBody>
            <a:bodyPr/>
            <a:lstStyle/>
            <a:p>
              <a:endParaRPr lang="en-US"/>
            </a:p>
          </p:txBody>
        </p:sp>
        <p:sp>
          <p:nvSpPr>
            <p:cNvPr id="28682" name="Text Box 12"/>
            <p:cNvSpPr txBox="1">
              <a:spLocks noChangeArrowheads="1"/>
            </p:cNvSpPr>
            <p:nvPr/>
          </p:nvSpPr>
          <p:spPr bwMode="auto">
            <a:xfrm>
              <a:off x="960" y="1057"/>
              <a:ext cx="912" cy="365"/>
            </a:xfrm>
            <a:prstGeom prst="rect">
              <a:avLst/>
            </a:prstGeom>
            <a:noFill/>
            <a:ln w="76200">
              <a:noFill/>
              <a:miter lim="800000"/>
              <a:headEnd/>
              <a:tailEnd/>
            </a:ln>
          </p:spPr>
          <p:txBody>
            <a:bodyPr>
              <a:spAutoFit/>
            </a:bodyPr>
            <a:lstStyle/>
            <a:p>
              <a:pPr>
                <a:spcBef>
                  <a:spcPct val="50000"/>
                </a:spcBef>
              </a:pPr>
              <a:r>
                <a:rPr lang="en-US" sz="3200">
                  <a:solidFill>
                    <a:srgbClr val="FFFFFF"/>
                  </a:solidFill>
                </a:rPr>
                <a:t>IRON</a:t>
              </a:r>
            </a:p>
          </p:txBody>
        </p:sp>
        <p:sp>
          <p:nvSpPr>
            <p:cNvPr id="28683" name="Rectangle 14"/>
            <p:cNvSpPr>
              <a:spLocks noChangeArrowheads="1"/>
            </p:cNvSpPr>
            <p:nvPr/>
          </p:nvSpPr>
          <p:spPr bwMode="auto">
            <a:xfrm>
              <a:off x="48" y="1008"/>
              <a:ext cx="2640" cy="1728"/>
            </a:xfrm>
            <a:prstGeom prst="rect">
              <a:avLst/>
            </a:prstGeom>
            <a:noFill/>
            <a:ln w="38100">
              <a:solidFill>
                <a:srgbClr val="FFFFFF"/>
              </a:solidFill>
              <a:miter lim="800000"/>
              <a:headEnd/>
              <a:tailEnd/>
            </a:ln>
          </p:spPr>
          <p:txBody>
            <a:bodyPr wrap="none" anchor="ctr"/>
            <a:lstStyle/>
            <a:p>
              <a:endParaRPr lang="en-US"/>
            </a:p>
          </p:txBody>
        </p:sp>
      </p:grpSp>
      <p:sp>
        <p:nvSpPr>
          <p:cNvPr id="28679" name="Text Box 17"/>
          <p:cNvSpPr txBox="1">
            <a:spLocks noChangeArrowheads="1"/>
          </p:cNvSpPr>
          <p:nvPr/>
        </p:nvSpPr>
        <p:spPr bwMode="auto">
          <a:xfrm>
            <a:off x="4343400" y="3657600"/>
            <a:ext cx="4876800" cy="1754326"/>
          </a:xfrm>
          <a:prstGeom prst="rect">
            <a:avLst/>
          </a:prstGeom>
          <a:noFill/>
          <a:ln w="9525">
            <a:noFill/>
            <a:miter lim="800000"/>
            <a:headEnd/>
            <a:tailEnd/>
          </a:ln>
        </p:spPr>
        <p:txBody>
          <a:bodyPr>
            <a:spAutoFit/>
          </a:bodyPr>
          <a:lstStyle/>
          <a:p>
            <a:pPr>
              <a:spcBef>
                <a:spcPct val="50000"/>
              </a:spcBef>
            </a:pPr>
            <a:r>
              <a:rPr lang="en-US" dirty="0" err="1">
                <a:solidFill>
                  <a:srgbClr val="FFFFFF"/>
                </a:solidFill>
              </a:rPr>
              <a:t>Bildwas</a:t>
            </a:r>
            <a:r>
              <a:rPr lang="en-US" dirty="0">
                <a:solidFill>
                  <a:srgbClr val="FFFFFF"/>
                </a:solidFill>
              </a:rPr>
              <a:t> – Telford’s First Iron Bridge     (30% longer using half as much iron)</a:t>
            </a:r>
          </a:p>
          <a:p>
            <a:pPr algn="ctr">
              <a:spcBef>
                <a:spcPct val="50000"/>
              </a:spcBef>
            </a:pPr>
            <a:r>
              <a:rPr lang="en-US" dirty="0">
                <a:solidFill>
                  <a:srgbClr val="FFFFFF"/>
                </a:solidFill>
              </a:rPr>
              <a:t>MORE EFFICIENT BRIDGE      Minimum Materials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lide Number Placeholder 3"/>
          <p:cNvSpPr>
            <a:spLocks noGrp="1"/>
          </p:cNvSpPr>
          <p:nvPr>
            <p:ph type="sldNum" sz="quarter" idx="12"/>
          </p:nvPr>
        </p:nvSpPr>
        <p:spPr>
          <a:noFill/>
        </p:spPr>
        <p:txBody>
          <a:bodyPr/>
          <a:lstStyle/>
          <a:p>
            <a:fld id="{6B2AC470-C91C-4915-A303-1CF80888ACA0}" type="slidenum">
              <a:rPr lang="en-US" smtClean="0"/>
              <a:pPr/>
              <a:t>23</a:t>
            </a:fld>
            <a:endParaRPr lang="en-US"/>
          </a:p>
        </p:txBody>
      </p:sp>
      <p:sp>
        <p:nvSpPr>
          <p:cNvPr id="4100" name="Text Box 11"/>
          <p:cNvSpPr txBox="1">
            <a:spLocks noChangeArrowheads="1"/>
          </p:cNvSpPr>
          <p:nvPr/>
        </p:nvSpPr>
        <p:spPr bwMode="auto">
          <a:xfrm>
            <a:off x="4724400" y="3886200"/>
            <a:ext cx="3657600" cy="457200"/>
          </a:xfrm>
          <a:prstGeom prst="rect">
            <a:avLst/>
          </a:prstGeom>
          <a:noFill/>
          <a:ln w="9525">
            <a:noFill/>
            <a:miter lim="800000"/>
            <a:headEnd/>
            <a:tailEnd/>
          </a:ln>
        </p:spPr>
        <p:txBody>
          <a:bodyPr>
            <a:spAutoFit/>
          </a:bodyPr>
          <a:lstStyle/>
          <a:p>
            <a:pPr>
              <a:spcBef>
                <a:spcPct val="50000"/>
              </a:spcBef>
            </a:pPr>
            <a:endParaRPr lang="en-US">
              <a:solidFill>
                <a:srgbClr val="FFFFFF"/>
              </a:solidFill>
            </a:endParaRPr>
          </a:p>
        </p:txBody>
      </p:sp>
      <p:sp>
        <p:nvSpPr>
          <p:cNvPr id="4101" name="Text Box 33"/>
          <p:cNvSpPr txBox="1">
            <a:spLocks noChangeArrowheads="1"/>
          </p:cNvSpPr>
          <p:nvPr/>
        </p:nvSpPr>
        <p:spPr bwMode="auto">
          <a:xfrm>
            <a:off x="4876800" y="838200"/>
            <a:ext cx="4267200" cy="701675"/>
          </a:xfrm>
          <a:prstGeom prst="rect">
            <a:avLst/>
          </a:prstGeom>
          <a:noFill/>
          <a:ln w="9525">
            <a:noFill/>
            <a:miter lim="800000"/>
            <a:headEnd/>
            <a:tailEnd/>
          </a:ln>
        </p:spPr>
        <p:txBody>
          <a:bodyPr>
            <a:spAutoFit/>
          </a:bodyPr>
          <a:lstStyle/>
          <a:p>
            <a:pPr>
              <a:spcBef>
                <a:spcPct val="50000"/>
              </a:spcBef>
            </a:pPr>
            <a:r>
              <a:rPr lang="en-US" sz="4000">
                <a:solidFill>
                  <a:srgbClr val="FFFFFF"/>
                </a:solidFill>
              </a:rPr>
              <a:t>Crushing Stress</a:t>
            </a:r>
          </a:p>
        </p:txBody>
      </p:sp>
      <p:grpSp>
        <p:nvGrpSpPr>
          <p:cNvPr id="4104" name="Group 39"/>
          <p:cNvGrpSpPr>
            <a:grpSpLocks/>
          </p:cNvGrpSpPr>
          <p:nvPr/>
        </p:nvGrpSpPr>
        <p:grpSpPr bwMode="auto">
          <a:xfrm>
            <a:off x="76200" y="1600200"/>
            <a:ext cx="4572000" cy="2743200"/>
            <a:chOff x="48" y="1008"/>
            <a:chExt cx="2880" cy="1728"/>
          </a:xfrm>
        </p:grpSpPr>
        <p:sp>
          <p:nvSpPr>
            <p:cNvPr id="4126" name="Text Box 40"/>
            <p:cNvSpPr txBox="1">
              <a:spLocks noChangeArrowheads="1"/>
            </p:cNvSpPr>
            <p:nvPr/>
          </p:nvSpPr>
          <p:spPr bwMode="auto">
            <a:xfrm>
              <a:off x="96" y="1662"/>
              <a:ext cx="2832" cy="978"/>
            </a:xfrm>
            <a:prstGeom prst="rect">
              <a:avLst/>
            </a:prstGeom>
            <a:noFill/>
            <a:ln w="9525">
              <a:noFill/>
              <a:miter lim="800000"/>
              <a:headEnd/>
              <a:tailEnd/>
            </a:ln>
          </p:spPr>
          <p:txBody>
            <a:bodyPr>
              <a:spAutoFit/>
            </a:bodyPr>
            <a:lstStyle/>
            <a:p>
              <a:pPr>
                <a:spcBef>
                  <a:spcPct val="50000"/>
                </a:spcBef>
              </a:pPr>
              <a:r>
                <a:rPr lang="en-US">
                  <a:solidFill>
                    <a:srgbClr val="FFFFFF"/>
                  </a:solidFill>
                </a:rPr>
                <a:t>Stronger than wood and stone</a:t>
              </a:r>
            </a:p>
            <a:p>
              <a:pPr>
                <a:spcBef>
                  <a:spcPct val="50000"/>
                </a:spcBef>
              </a:pPr>
              <a:r>
                <a:rPr lang="en-US">
                  <a:solidFill>
                    <a:srgbClr val="FFFFFF"/>
                  </a:solidFill>
                </a:rPr>
                <a:t>More permanent than wood</a:t>
              </a:r>
            </a:p>
            <a:p>
              <a:pPr>
                <a:spcBef>
                  <a:spcPct val="50000"/>
                </a:spcBef>
              </a:pPr>
              <a:r>
                <a:rPr lang="en-US">
                  <a:solidFill>
                    <a:srgbClr val="FFFFFF"/>
                  </a:solidFill>
                </a:rPr>
                <a:t>Lighter structures than stone</a:t>
              </a:r>
            </a:p>
          </p:txBody>
        </p:sp>
        <p:sp>
          <p:nvSpPr>
            <p:cNvPr id="4127" name="Line 41"/>
            <p:cNvSpPr>
              <a:spLocks noChangeShapeType="1"/>
            </p:cNvSpPr>
            <p:nvPr/>
          </p:nvSpPr>
          <p:spPr bwMode="auto">
            <a:xfrm>
              <a:off x="48" y="1509"/>
              <a:ext cx="2620" cy="0"/>
            </a:xfrm>
            <a:prstGeom prst="line">
              <a:avLst/>
            </a:prstGeom>
            <a:noFill/>
            <a:ln w="38100">
              <a:solidFill>
                <a:srgbClr val="FFFFFF"/>
              </a:solidFill>
              <a:round/>
              <a:headEnd/>
              <a:tailEnd/>
            </a:ln>
          </p:spPr>
          <p:txBody>
            <a:bodyPr/>
            <a:lstStyle/>
            <a:p>
              <a:endParaRPr lang="en-US"/>
            </a:p>
          </p:txBody>
        </p:sp>
        <p:sp>
          <p:nvSpPr>
            <p:cNvPr id="4128" name="Text Box 42"/>
            <p:cNvSpPr txBox="1">
              <a:spLocks noChangeArrowheads="1"/>
            </p:cNvSpPr>
            <p:nvPr/>
          </p:nvSpPr>
          <p:spPr bwMode="auto">
            <a:xfrm>
              <a:off x="960" y="1057"/>
              <a:ext cx="912" cy="365"/>
            </a:xfrm>
            <a:prstGeom prst="rect">
              <a:avLst/>
            </a:prstGeom>
            <a:noFill/>
            <a:ln w="76200">
              <a:noFill/>
              <a:miter lim="800000"/>
              <a:headEnd/>
              <a:tailEnd/>
            </a:ln>
          </p:spPr>
          <p:txBody>
            <a:bodyPr>
              <a:spAutoFit/>
            </a:bodyPr>
            <a:lstStyle/>
            <a:p>
              <a:pPr>
                <a:spcBef>
                  <a:spcPct val="50000"/>
                </a:spcBef>
              </a:pPr>
              <a:r>
                <a:rPr lang="en-US" sz="3200">
                  <a:solidFill>
                    <a:srgbClr val="FFFFFF"/>
                  </a:solidFill>
                </a:rPr>
                <a:t>IRON</a:t>
              </a:r>
            </a:p>
          </p:txBody>
        </p:sp>
        <p:sp>
          <p:nvSpPr>
            <p:cNvPr id="4129" name="Rectangle 43"/>
            <p:cNvSpPr>
              <a:spLocks noChangeArrowheads="1"/>
            </p:cNvSpPr>
            <p:nvPr/>
          </p:nvSpPr>
          <p:spPr bwMode="auto">
            <a:xfrm>
              <a:off x="48" y="1008"/>
              <a:ext cx="2640" cy="1728"/>
            </a:xfrm>
            <a:prstGeom prst="rect">
              <a:avLst/>
            </a:prstGeom>
            <a:noFill/>
            <a:ln w="38100">
              <a:solidFill>
                <a:srgbClr val="FFFFFF"/>
              </a:solidFill>
              <a:miter lim="800000"/>
              <a:headEnd/>
              <a:tailEnd/>
            </a:ln>
          </p:spPr>
          <p:txBody>
            <a:bodyPr wrap="none" anchor="ctr"/>
            <a:lstStyle/>
            <a:p>
              <a:endParaRPr lang="en-US"/>
            </a:p>
          </p:txBody>
        </p:sp>
      </p:grpSp>
      <p:sp>
        <p:nvSpPr>
          <p:cNvPr id="4105" name="Rectangle 8"/>
          <p:cNvSpPr>
            <a:spLocks noChangeAspect="1" noChangeArrowheads="1"/>
          </p:cNvSpPr>
          <p:nvPr/>
        </p:nvSpPr>
        <p:spPr bwMode="auto">
          <a:xfrm>
            <a:off x="7199313" y="3527425"/>
            <a:ext cx="192087"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4106" name="Rectangle 9"/>
          <p:cNvSpPr>
            <a:spLocks noChangeArrowheads="1"/>
          </p:cNvSpPr>
          <p:nvPr/>
        </p:nvSpPr>
        <p:spPr bwMode="auto">
          <a:xfrm>
            <a:off x="5257800" y="3467100"/>
            <a:ext cx="533400" cy="152400"/>
          </a:xfrm>
          <a:prstGeom prst="rect">
            <a:avLst/>
          </a:prstGeom>
          <a:solidFill>
            <a:srgbClr val="FFCC99"/>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CC99"/>
            </a:extrusionClr>
          </a:sp3d>
        </p:spPr>
        <p:txBody>
          <a:bodyPr wrap="none" anchor="ctr">
            <a:flatTx/>
          </a:bodyPr>
          <a:lstStyle/>
          <a:p>
            <a:endParaRPr lang="en-US"/>
          </a:p>
        </p:txBody>
      </p:sp>
      <p:sp>
        <p:nvSpPr>
          <p:cNvPr id="4107" name="Rectangle 10"/>
          <p:cNvSpPr>
            <a:spLocks noChangeArrowheads="1"/>
          </p:cNvSpPr>
          <p:nvPr/>
        </p:nvSpPr>
        <p:spPr bwMode="auto">
          <a:xfrm>
            <a:off x="5257800" y="3290888"/>
            <a:ext cx="533400" cy="152400"/>
          </a:xfrm>
          <a:prstGeom prst="rect">
            <a:avLst/>
          </a:prstGeom>
          <a:solidFill>
            <a:srgbClr val="FFCC99"/>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CC99"/>
            </a:extrusionClr>
          </a:sp3d>
        </p:spPr>
        <p:txBody>
          <a:bodyPr wrap="none" anchor="ctr">
            <a:flatTx/>
          </a:bodyPr>
          <a:lstStyle/>
          <a:p>
            <a:endParaRPr lang="en-US"/>
          </a:p>
        </p:txBody>
      </p:sp>
      <p:sp>
        <p:nvSpPr>
          <p:cNvPr id="4108" name="Rectangle 13"/>
          <p:cNvSpPr>
            <a:spLocks noChangeArrowheads="1"/>
          </p:cNvSpPr>
          <p:nvPr/>
        </p:nvSpPr>
        <p:spPr bwMode="auto">
          <a:xfrm>
            <a:off x="5257800" y="3114675"/>
            <a:ext cx="533400" cy="152400"/>
          </a:xfrm>
          <a:prstGeom prst="rect">
            <a:avLst/>
          </a:prstGeom>
          <a:solidFill>
            <a:srgbClr val="FFCC99"/>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CC99"/>
            </a:extrusionClr>
          </a:sp3d>
        </p:spPr>
        <p:txBody>
          <a:bodyPr wrap="none" anchor="ctr">
            <a:flatTx/>
          </a:bodyPr>
          <a:lstStyle/>
          <a:p>
            <a:endParaRPr lang="en-US"/>
          </a:p>
        </p:txBody>
      </p:sp>
      <p:sp>
        <p:nvSpPr>
          <p:cNvPr id="4109" name="Rectangle 14"/>
          <p:cNvSpPr>
            <a:spLocks noChangeAspect="1" noChangeArrowheads="1"/>
          </p:cNvSpPr>
          <p:nvPr/>
        </p:nvSpPr>
        <p:spPr bwMode="auto">
          <a:xfrm>
            <a:off x="7199313" y="3457575"/>
            <a:ext cx="192087"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4110" name="Rectangle 15"/>
          <p:cNvSpPr>
            <a:spLocks noChangeAspect="1" noChangeArrowheads="1"/>
          </p:cNvSpPr>
          <p:nvPr/>
        </p:nvSpPr>
        <p:spPr bwMode="auto">
          <a:xfrm>
            <a:off x="7199313" y="3390900"/>
            <a:ext cx="192087"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4111" name="Rectangle 16"/>
          <p:cNvSpPr>
            <a:spLocks noChangeAspect="1" noChangeArrowheads="1"/>
          </p:cNvSpPr>
          <p:nvPr/>
        </p:nvSpPr>
        <p:spPr bwMode="auto">
          <a:xfrm>
            <a:off x="7196138" y="3322638"/>
            <a:ext cx="192087"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4112" name="Rectangle 17"/>
          <p:cNvSpPr>
            <a:spLocks noChangeAspect="1" noChangeArrowheads="1"/>
          </p:cNvSpPr>
          <p:nvPr/>
        </p:nvSpPr>
        <p:spPr bwMode="auto">
          <a:xfrm>
            <a:off x="7196138" y="3252788"/>
            <a:ext cx="192087"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4113" name="Rectangle 18"/>
          <p:cNvSpPr>
            <a:spLocks noChangeAspect="1" noChangeArrowheads="1"/>
          </p:cNvSpPr>
          <p:nvPr/>
        </p:nvSpPr>
        <p:spPr bwMode="auto">
          <a:xfrm>
            <a:off x="7196138" y="3186113"/>
            <a:ext cx="192087"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4114" name="Rectangle 19"/>
          <p:cNvSpPr>
            <a:spLocks noChangeAspect="1" noChangeArrowheads="1"/>
          </p:cNvSpPr>
          <p:nvPr/>
        </p:nvSpPr>
        <p:spPr bwMode="auto">
          <a:xfrm>
            <a:off x="7194550" y="3122613"/>
            <a:ext cx="192088"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4115" name="Rectangle 20"/>
          <p:cNvSpPr>
            <a:spLocks noChangeAspect="1" noChangeArrowheads="1"/>
          </p:cNvSpPr>
          <p:nvPr/>
        </p:nvSpPr>
        <p:spPr bwMode="auto">
          <a:xfrm>
            <a:off x="7194550" y="3052763"/>
            <a:ext cx="192088"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4116" name="Rectangle 21"/>
          <p:cNvSpPr>
            <a:spLocks noChangeAspect="1" noChangeArrowheads="1"/>
          </p:cNvSpPr>
          <p:nvPr/>
        </p:nvSpPr>
        <p:spPr bwMode="auto">
          <a:xfrm>
            <a:off x="7194550" y="2986088"/>
            <a:ext cx="192088"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4117" name="Rectangle 22"/>
          <p:cNvSpPr>
            <a:spLocks noChangeAspect="1" noChangeArrowheads="1"/>
          </p:cNvSpPr>
          <p:nvPr/>
        </p:nvSpPr>
        <p:spPr bwMode="auto">
          <a:xfrm>
            <a:off x="7191375" y="2917825"/>
            <a:ext cx="192088"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4118" name="Rectangle 23"/>
          <p:cNvSpPr>
            <a:spLocks noChangeAspect="1" noChangeArrowheads="1"/>
          </p:cNvSpPr>
          <p:nvPr/>
        </p:nvSpPr>
        <p:spPr bwMode="auto">
          <a:xfrm>
            <a:off x="7191375" y="2847975"/>
            <a:ext cx="192088"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4119" name="Rectangle 24"/>
          <p:cNvSpPr>
            <a:spLocks noChangeAspect="1" noChangeArrowheads="1"/>
          </p:cNvSpPr>
          <p:nvPr/>
        </p:nvSpPr>
        <p:spPr bwMode="auto">
          <a:xfrm>
            <a:off x="7191375" y="2781300"/>
            <a:ext cx="192088"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grpSp>
        <p:nvGrpSpPr>
          <p:cNvPr id="3" name="Group 25"/>
          <p:cNvGrpSpPr>
            <a:grpSpLocks/>
          </p:cNvGrpSpPr>
          <p:nvPr/>
        </p:nvGrpSpPr>
        <p:grpSpPr bwMode="auto">
          <a:xfrm>
            <a:off x="6805614" y="2057400"/>
            <a:ext cx="846138" cy="762000"/>
            <a:chOff x="1584" y="864"/>
            <a:chExt cx="533" cy="480"/>
          </a:xfrm>
          <a:solidFill>
            <a:srgbClr val="FFFF00"/>
          </a:solidFill>
        </p:grpSpPr>
        <p:sp>
          <p:nvSpPr>
            <p:cNvPr id="54" name="Rectangle 26"/>
            <p:cNvSpPr>
              <a:spLocks noChangeArrowheads="1"/>
            </p:cNvSpPr>
            <p:nvPr/>
          </p:nvSpPr>
          <p:spPr bwMode="auto">
            <a:xfrm>
              <a:off x="1584" y="864"/>
              <a:ext cx="528" cy="480"/>
            </a:xfrm>
            <a:prstGeom prst="rect">
              <a:avLst/>
            </a:prstGeom>
            <a:grpFill/>
            <a:ln w="9525">
              <a:miter lim="800000"/>
              <a:headEnd/>
              <a:tailEnd/>
            </a:ln>
            <a:scene3d>
              <a:camera prst="legacyPerspectiveTopRight"/>
              <a:lightRig rig="legacyFlat3" dir="b"/>
            </a:scene3d>
            <a:sp3d extrusionH="1801800" prstMaterial="legacyMatte">
              <a:bevelT w="13500" h="13500" prst="angle"/>
              <a:bevelB w="13500" h="13500" prst="angle"/>
              <a:extrusionClr>
                <a:srgbClr val="FFFF00"/>
              </a:extrusionClr>
            </a:sp3d>
          </p:spPr>
          <p:txBody>
            <a:bodyPr wrap="none" anchor="ctr">
              <a:flatTx/>
            </a:bodyPr>
            <a:lstStyle/>
            <a:p>
              <a:pPr>
                <a:defRPr/>
              </a:pPr>
              <a:endParaRPr lang="en-US"/>
            </a:p>
          </p:txBody>
        </p:sp>
        <p:sp>
          <p:nvSpPr>
            <p:cNvPr id="55" name="Text Box 27"/>
            <p:cNvSpPr txBox="1">
              <a:spLocks noChangeArrowheads="1"/>
            </p:cNvSpPr>
            <p:nvPr/>
          </p:nvSpPr>
          <p:spPr bwMode="auto">
            <a:xfrm>
              <a:off x="1589" y="1008"/>
              <a:ext cx="528" cy="173"/>
            </a:xfrm>
            <a:prstGeom prst="rect">
              <a:avLst/>
            </a:prstGeom>
            <a:grpFill/>
            <a:ln w="9525">
              <a:noFill/>
              <a:miter lim="800000"/>
              <a:headEnd/>
              <a:tailEnd/>
            </a:ln>
            <a:scene3d>
              <a:camera prst="orthographicFront"/>
              <a:lightRig rig="threePt" dir="t"/>
            </a:scene3d>
            <a:sp3d extrusionH="76200">
              <a:extrusionClr>
                <a:srgbClr val="FFFF00"/>
              </a:extrusionClr>
            </a:sp3d>
          </p:spPr>
          <p:txBody>
            <a:bodyPr>
              <a:spAutoFit/>
            </a:bodyPr>
            <a:lstStyle/>
            <a:p>
              <a:pPr>
                <a:spcBef>
                  <a:spcPct val="50000"/>
                </a:spcBef>
                <a:defRPr/>
              </a:pPr>
              <a:r>
                <a:rPr lang="en-US" sz="1200" dirty="0">
                  <a:solidFill>
                    <a:schemeClr val="bg1"/>
                  </a:solidFill>
                </a:rPr>
                <a:t>30,000 lbs</a:t>
              </a:r>
            </a:p>
          </p:txBody>
        </p:sp>
      </p:grpSp>
      <p:sp>
        <p:nvSpPr>
          <p:cNvPr id="4121" name="Rectangle 28"/>
          <p:cNvSpPr>
            <a:spLocks noChangeArrowheads="1"/>
          </p:cNvSpPr>
          <p:nvPr/>
        </p:nvSpPr>
        <p:spPr bwMode="auto">
          <a:xfrm>
            <a:off x="5262563" y="2933700"/>
            <a:ext cx="533400" cy="152400"/>
          </a:xfrm>
          <a:prstGeom prst="rect">
            <a:avLst/>
          </a:prstGeom>
          <a:solidFill>
            <a:srgbClr val="FFCC99"/>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CC99"/>
            </a:extrusionClr>
          </a:sp3d>
        </p:spPr>
        <p:txBody>
          <a:bodyPr wrap="none" anchor="ctr">
            <a:flatTx/>
          </a:bodyPr>
          <a:lstStyle/>
          <a:p>
            <a:endParaRPr lang="en-US"/>
          </a:p>
        </p:txBody>
      </p:sp>
      <p:sp>
        <p:nvSpPr>
          <p:cNvPr id="4122" name="Rectangle 29"/>
          <p:cNvSpPr>
            <a:spLocks noChangeArrowheads="1"/>
          </p:cNvSpPr>
          <p:nvPr/>
        </p:nvSpPr>
        <p:spPr bwMode="auto">
          <a:xfrm>
            <a:off x="5262563" y="2757488"/>
            <a:ext cx="533400" cy="152400"/>
          </a:xfrm>
          <a:prstGeom prst="rect">
            <a:avLst/>
          </a:prstGeom>
          <a:solidFill>
            <a:srgbClr val="FFCC99"/>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CC99"/>
            </a:extrusionClr>
          </a:sp3d>
        </p:spPr>
        <p:txBody>
          <a:bodyPr wrap="none" anchor="ctr">
            <a:flatTx/>
          </a:bodyPr>
          <a:lstStyle/>
          <a:p>
            <a:endParaRPr lang="en-US"/>
          </a:p>
        </p:txBody>
      </p:sp>
      <p:grpSp>
        <p:nvGrpSpPr>
          <p:cNvPr id="4" name="Group 30"/>
          <p:cNvGrpSpPr>
            <a:grpSpLocks/>
          </p:cNvGrpSpPr>
          <p:nvPr/>
        </p:nvGrpSpPr>
        <p:grpSpPr bwMode="auto">
          <a:xfrm>
            <a:off x="5067300" y="2085975"/>
            <a:ext cx="838200" cy="762000"/>
            <a:chOff x="480" y="864"/>
            <a:chExt cx="528" cy="480"/>
          </a:xfrm>
          <a:solidFill>
            <a:srgbClr val="FFFF00"/>
          </a:solidFill>
        </p:grpSpPr>
        <p:sp>
          <p:nvSpPr>
            <p:cNvPr id="59" name="Rectangle 31"/>
            <p:cNvSpPr>
              <a:spLocks noChangeArrowheads="1"/>
            </p:cNvSpPr>
            <p:nvPr/>
          </p:nvSpPr>
          <p:spPr bwMode="auto">
            <a:xfrm>
              <a:off x="480" y="864"/>
              <a:ext cx="528" cy="480"/>
            </a:xfrm>
            <a:prstGeom prst="rect">
              <a:avLst/>
            </a:prstGeom>
            <a:grpFill/>
            <a:ln w="9525">
              <a:miter lim="800000"/>
              <a:headEnd/>
              <a:tailEnd/>
            </a:ln>
            <a:scene3d>
              <a:camera prst="legacyPerspectiveTopRight"/>
              <a:lightRig rig="legacyFlat3" dir="b"/>
            </a:scene3d>
            <a:sp3d extrusionH="1801800" prstMaterial="legacyMatte">
              <a:bevelT w="0" h="0" prst="angle"/>
              <a:bevelB w="0" h="0" prst="angle"/>
              <a:extrusionClr>
                <a:srgbClr val="FFFF00"/>
              </a:extrusionClr>
            </a:sp3d>
          </p:spPr>
          <p:txBody>
            <a:bodyPr wrap="none" anchor="ctr">
              <a:flatTx/>
            </a:bodyPr>
            <a:lstStyle/>
            <a:p>
              <a:pPr>
                <a:defRPr/>
              </a:pPr>
              <a:endParaRPr lang="en-US"/>
            </a:p>
          </p:txBody>
        </p:sp>
        <p:sp>
          <p:nvSpPr>
            <p:cNvPr id="60" name="Text Box 32"/>
            <p:cNvSpPr txBox="1">
              <a:spLocks noChangeArrowheads="1"/>
            </p:cNvSpPr>
            <p:nvPr/>
          </p:nvSpPr>
          <p:spPr bwMode="auto">
            <a:xfrm>
              <a:off x="480" y="1008"/>
              <a:ext cx="528" cy="173"/>
            </a:xfrm>
            <a:prstGeom prst="rect">
              <a:avLst/>
            </a:prstGeom>
            <a:grpFill/>
            <a:ln w="9525">
              <a:noFill/>
              <a:miter lim="800000"/>
              <a:headEnd/>
              <a:tailEnd/>
            </a:ln>
            <a:scene3d>
              <a:camera prst="orthographicFront"/>
              <a:lightRig rig="threePt" dir="t"/>
            </a:scene3d>
            <a:sp3d extrusionH="76200">
              <a:bevelT w="0" h="0"/>
              <a:bevelB w="0" h="0"/>
              <a:extrusionClr>
                <a:srgbClr val="FFFF00"/>
              </a:extrusionClr>
            </a:sp3d>
          </p:spPr>
          <p:txBody>
            <a:bodyPr>
              <a:spAutoFit/>
            </a:bodyPr>
            <a:lstStyle/>
            <a:p>
              <a:pPr>
                <a:spcBef>
                  <a:spcPct val="50000"/>
                </a:spcBef>
                <a:defRPr/>
              </a:pPr>
              <a:r>
                <a:rPr lang="en-US" sz="1200">
                  <a:solidFill>
                    <a:schemeClr val="bg1"/>
                  </a:solidFill>
                </a:rPr>
                <a:t>30,000 lbs</a:t>
              </a:r>
            </a:p>
          </p:txBody>
        </p:sp>
      </p:grpSp>
      <p:sp>
        <p:nvSpPr>
          <p:cNvPr id="4124" name="Text Box 34"/>
          <p:cNvSpPr txBox="1">
            <a:spLocks noChangeArrowheads="1"/>
          </p:cNvSpPr>
          <p:nvPr/>
        </p:nvSpPr>
        <p:spPr bwMode="auto">
          <a:xfrm>
            <a:off x="4953000" y="3657600"/>
            <a:ext cx="1600200" cy="304800"/>
          </a:xfrm>
          <a:prstGeom prst="rect">
            <a:avLst/>
          </a:prstGeom>
          <a:noFill/>
          <a:ln w="9525">
            <a:noFill/>
            <a:miter lim="800000"/>
            <a:headEnd/>
            <a:tailEnd/>
          </a:ln>
        </p:spPr>
        <p:txBody>
          <a:bodyPr>
            <a:spAutoFit/>
          </a:bodyPr>
          <a:lstStyle/>
          <a:p>
            <a:pPr>
              <a:spcBef>
                <a:spcPct val="50000"/>
              </a:spcBef>
            </a:pPr>
            <a:r>
              <a:rPr lang="en-US" sz="1400">
                <a:solidFill>
                  <a:srgbClr val="FFFFFF"/>
                </a:solidFill>
              </a:rPr>
              <a:t>10 square-inch</a:t>
            </a:r>
          </a:p>
        </p:txBody>
      </p:sp>
      <p:sp>
        <p:nvSpPr>
          <p:cNvPr id="4125" name="Text Box 35"/>
          <p:cNvSpPr txBox="1">
            <a:spLocks noChangeArrowheads="1"/>
          </p:cNvSpPr>
          <p:nvPr/>
        </p:nvSpPr>
        <p:spPr bwMode="auto">
          <a:xfrm>
            <a:off x="6705600" y="3657600"/>
            <a:ext cx="1600200" cy="304800"/>
          </a:xfrm>
          <a:prstGeom prst="rect">
            <a:avLst/>
          </a:prstGeom>
          <a:noFill/>
          <a:ln w="9525">
            <a:noFill/>
            <a:miter lim="800000"/>
            <a:headEnd/>
            <a:tailEnd/>
          </a:ln>
        </p:spPr>
        <p:txBody>
          <a:bodyPr>
            <a:spAutoFit/>
          </a:bodyPr>
          <a:lstStyle/>
          <a:p>
            <a:pPr>
              <a:spcBef>
                <a:spcPct val="50000"/>
              </a:spcBef>
            </a:pPr>
            <a:r>
              <a:rPr lang="en-US" sz="1400">
                <a:solidFill>
                  <a:srgbClr val="FFFFFF"/>
                </a:solidFill>
              </a:rPr>
              <a:t>1 square-inch</a:t>
            </a:r>
          </a:p>
        </p:txBody>
      </p:sp>
      <p:graphicFrame>
        <p:nvGraphicFramePr>
          <p:cNvPr id="38" name="Object 10"/>
          <p:cNvGraphicFramePr>
            <a:graphicFrameLocks noChangeAspect="1"/>
          </p:cNvGraphicFramePr>
          <p:nvPr/>
        </p:nvGraphicFramePr>
        <p:xfrm>
          <a:off x="4724400" y="4419600"/>
          <a:ext cx="4114800" cy="1763713"/>
        </p:xfrm>
        <a:graphic>
          <a:graphicData uri="http://schemas.openxmlformats.org/presentationml/2006/ole">
            <mc:AlternateContent xmlns:mc="http://schemas.openxmlformats.org/markup-compatibility/2006">
              <mc:Choice xmlns:v="urn:schemas-microsoft-com:vml" Requires="v">
                <p:oleObj name="Equation" r:id="rId3" imgW="1066680" imgH="457200" progId="Equation.3">
                  <p:embed/>
                </p:oleObj>
              </mc:Choice>
              <mc:Fallback>
                <p:oleObj name="Equation" r:id="rId3" imgW="1066680" imgH="457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4419600"/>
                        <a:ext cx="4114800" cy="1763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Slide Number Placeholder 3"/>
          <p:cNvSpPr>
            <a:spLocks noGrp="1"/>
          </p:cNvSpPr>
          <p:nvPr>
            <p:ph type="sldNum" sz="quarter" idx="12"/>
          </p:nvPr>
        </p:nvSpPr>
        <p:spPr>
          <a:noFill/>
        </p:spPr>
        <p:txBody>
          <a:bodyPr/>
          <a:lstStyle/>
          <a:p>
            <a:fld id="{D6A5FC4C-DF7B-4FA9-9C0E-B72A6C99760C}" type="slidenum">
              <a:rPr lang="en-US" smtClean="0"/>
              <a:pPr/>
              <a:t>24</a:t>
            </a:fld>
            <a:endParaRPr lang="en-US"/>
          </a:p>
        </p:txBody>
      </p:sp>
      <p:graphicFrame>
        <p:nvGraphicFramePr>
          <p:cNvPr id="5122" name="Object 10"/>
          <p:cNvGraphicFramePr>
            <a:graphicFrameLocks noChangeAspect="1"/>
          </p:cNvGraphicFramePr>
          <p:nvPr/>
        </p:nvGraphicFramePr>
        <p:xfrm>
          <a:off x="4724400" y="4419600"/>
          <a:ext cx="4114800" cy="1763713"/>
        </p:xfrm>
        <a:graphic>
          <a:graphicData uri="http://schemas.openxmlformats.org/presentationml/2006/ole">
            <mc:AlternateContent xmlns:mc="http://schemas.openxmlformats.org/markup-compatibility/2006">
              <mc:Choice xmlns:v="urn:schemas-microsoft-com:vml" Requires="v">
                <p:oleObj name="Equation" r:id="rId2" imgW="1066680" imgH="457200" progId="Equation.3">
                  <p:embed/>
                </p:oleObj>
              </mc:Choice>
              <mc:Fallback>
                <p:oleObj name="Equation" r:id="rId2" imgW="1066680" imgH="457200" progId="Equation.3">
                  <p:embed/>
                  <p:pic>
                    <p:nvPicPr>
                      <p:cNvPr id="0" name="Object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4419600"/>
                        <a:ext cx="4114800" cy="1763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4" name="Text Box 31"/>
          <p:cNvSpPr txBox="1">
            <a:spLocks noChangeArrowheads="1"/>
          </p:cNvSpPr>
          <p:nvPr/>
        </p:nvSpPr>
        <p:spPr bwMode="auto">
          <a:xfrm>
            <a:off x="4876800" y="838200"/>
            <a:ext cx="4267200" cy="701675"/>
          </a:xfrm>
          <a:prstGeom prst="rect">
            <a:avLst/>
          </a:prstGeom>
          <a:noFill/>
          <a:ln w="9525">
            <a:noFill/>
            <a:miter lim="800000"/>
            <a:headEnd/>
            <a:tailEnd/>
          </a:ln>
        </p:spPr>
        <p:txBody>
          <a:bodyPr>
            <a:spAutoFit/>
          </a:bodyPr>
          <a:lstStyle/>
          <a:p>
            <a:pPr>
              <a:spcBef>
                <a:spcPct val="50000"/>
              </a:spcBef>
            </a:pPr>
            <a:r>
              <a:rPr lang="en-US" sz="4000">
                <a:solidFill>
                  <a:srgbClr val="FFFFFF"/>
                </a:solidFill>
              </a:rPr>
              <a:t>Crushing Stress</a:t>
            </a:r>
          </a:p>
        </p:txBody>
      </p:sp>
      <p:sp>
        <p:nvSpPr>
          <p:cNvPr id="5126" name="Text Box 36"/>
          <p:cNvSpPr txBox="1">
            <a:spLocks noChangeArrowheads="1"/>
          </p:cNvSpPr>
          <p:nvPr/>
        </p:nvSpPr>
        <p:spPr bwMode="auto">
          <a:xfrm>
            <a:off x="397205" y="1744712"/>
            <a:ext cx="3733800" cy="2616101"/>
          </a:xfrm>
          <a:prstGeom prst="rect">
            <a:avLst/>
          </a:prstGeom>
          <a:noFill/>
          <a:ln w="9525">
            <a:noFill/>
            <a:miter lim="800000"/>
            <a:headEnd/>
            <a:tailEnd/>
          </a:ln>
        </p:spPr>
        <p:txBody>
          <a:bodyPr>
            <a:spAutoFit/>
          </a:bodyPr>
          <a:lstStyle/>
          <a:p>
            <a:pPr>
              <a:spcBef>
                <a:spcPct val="50000"/>
              </a:spcBef>
            </a:pPr>
            <a:r>
              <a:rPr lang="en-US" sz="3200" dirty="0">
                <a:solidFill>
                  <a:srgbClr val="FFFFFF"/>
                </a:solidFill>
              </a:rPr>
              <a:t>Where is the load?</a:t>
            </a:r>
          </a:p>
          <a:p>
            <a:pPr>
              <a:spcBef>
                <a:spcPct val="50000"/>
              </a:spcBef>
              <a:buFontTx/>
              <a:buChar char="•"/>
            </a:pPr>
            <a:r>
              <a:rPr lang="en-US" dirty="0">
                <a:solidFill>
                  <a:srgbClr val="FFFFFF"/>
                </a:solidFill>
              </a:rPr>
              <a:t> Gravity load is 30,000 lbs; </a:t>
            </a:r>
          </a:p>
          <a:p>
            <a:pPr>
              <a:spcBef>
                <a:spcPct val="50000"/>
              </a:spcBef>
              <a:buFontTx/>
              <a:buChar char="•"/>
            </a:pPr>
            <a:r>
              <a:rPr lang="en-US" dirty="0">
                <a:solidFill>
                  <a:srgbClr val="FFFFFF"/>
                </a:solidFill>
              </a:rPr>
              <a:t> Stress is force / area (psi);</a:t>
            </a:r>
          </a:p>
          <a:p>
            <a:pPr>
              <a:spcBef>
                <a:spcPct val="50000"/>
              </a:spcBef>
              <a:buFontTx/>
              <a:buChar char="•"/>
            </a:pPr>
            <a:r>
              <a:rPr lang="en-US" dirty="0">
                <a:solidFill>
                  <a:srgbClr val="FFFFFF"/>
                </a:solidFill>
              </a:rPr>
              <a:t> Materials fail when stress    	exceeds limit</a:t>
            </a:r>
          </a:p>
        </p:txBody>
      </p:sp>
      <p:sp>
        <p:nvSpPr>
          <p:cNvPr id="5127" name="Rectangle 8"/>
          <p:cNvSpPr>
            <a:spLocks noChangeAspect="1" noChangeArrowheads="1"/>
          </p:cNvSpPr>
          <p:nvPr/>
        </p:nvSpPr>
        <p:spPr bwMode="auto">
          <a:xfrm>
            <a:off x="7199313" y="3527425"/>
            <a:ext cx="192087"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5128" name="Rectangle 9"/>
          <p:cNvSpPr>
            <a:spLocks noChangeArrowheads="1"/>
          </p:cNvSpPr>
          <p:nvPr/>
        </p:nvSpPr>
        <p:spPr bwMode="auto">
          <a:xfrm>
            <a:off x="5257800" y="3467100"/>
            <a:ext cx="533400" cy="152400"/>
          </a:xfrm>
          <a:prstGeom prst="rect">
            <a:avLst/>
          </a:prstGeom>
          <a:solidFill>
            <a:srgbClr val="FFCC99"/>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CC99"/>
            </a:extrusionClr>
          </a:sp3d>
        </p:spPr>
        <p:txBody>
          <a:bodyPr wrap="none" anchor="ctr">
            <a:flatTx/>
          </a:bodyPr>
          <a:lstStyle/>
          <a:p>
            <a:endParaRPr lang="en-US"/>
          </a:p>
        </p:txBody>
      </p:sp>
      <p:sp>
        <p:nvSpPr>
          <p:cNvPr id="5129" name="Rectangle 10"/>
          <p:cNvSpPr>
            <a:spLocks noChangeArrowheads="1"/>
          </p:cNvSpPr>
          <p:nvPr/>
        </p:nvSpPr>
        <p:spPr bwMode="auto">
          <a:xfrm>
            <a:off x="5257800" y="3290888"/>
            <a:ext cx="533400" cy="152400"/>
          </a:xfrm>
          <a:prstGeom prst="rect">
            <a:avLst/>
          </a:prstGeom>
          <a:solidFill>
            <a:srgbClr val="FFCC99"/>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CC99"/>
            </a:extrusionClr>
          </a:sp3d>
        </p:spPr>
        <p:txBody>
          <a:bodyPr wrap="none" anchor="ctr">
            <a:flatTx/>
          </a:bodyPr>
          <a:lstStyle/>
          <a:p>
            <a:endParaRPr lang="en-US"/>
          </a:p>
        </p:txBody>
      </p:sp>
      <p:sp>
        <p:nvSpPr>
          <p:cNvPr id="5130" name="Rectangle 13"/>
          <p:cNvSpPr>
            <a:spLocks noChangeArrowheads="1"/>
          </p:cNvSpPr>
          <p:nvPr/>
        </p:nvSpPr>
        <p:spPr bwMode="auto">
          <a:xfrm>
            <a:off x="5257800" y="3114675"/>
            <a:ext cx="533400" cy="152400"/>
          </a:xfrm>
          <a:prstGeom prst="rect">
            <a:avLst/>
          </a:prstGeom>
          <a:solidFill>
            <a:srgbClr val="FFCC99"/>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CC99"/>
            </a:extrusionClr>
          </a:sp3d>
        </p:spPr>
        <p:txBody>
          <a:bodyPr wrap="none" anchor="ctr">
            <a:flatTx/>
          </a:bodyPr>
          <a:lstStyle/>
          <a:p>
            <a:endParaRPr lang="en-US"/>
          </a:p>
        </p:txBody>
      </p:sp>
      <p:sp>
        <p:nvSpPr>
          <p:cNvPr id="5131" name="Rectangle 14"/>
          <p:cNvSpPr>
            <a:spLocks noChangeAspect="1" noChangeArrowheads="1"/>
          </p:cNvSpPr>
          <p:nvPr/>
        </p:nvSpPr>
        <p:spPr bwMode="auto">
          <a:xfrm>
            <a:off x="7199313" y="3457575"/>
            <a:ext cx="192087"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5132" name="Rectangle 15"/>
          <p:cNvSpPr>
            <a:spLocks noChangeAspect="1" noChangeArrowheads="1"/>
          </p:cNvSpPr>
          <p:nvPr/>
        </p:nvSpPr>
        <p:spPr bwMode="auto">
          <a:xfrm>
            <a:off x="7199313" y="3390900"/>
            <a:ext cx="192087"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5133" name="Rectangle 16"/>
          <p:cNvSpPr>
            <a:spLocks noChangeAspect="1" noChangeArrowheads="1"/>
          </p:cNvSpPr>
          <p:nvPr/>
        </p:nvSpPr>
        <p:spPr bwMode="auto">
          <a:xfrm>
            <a:off x="7196138" y="3322638"/>
            <a:ext cx="192087"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5134" name="Rectangle 17"/>
          <p:cNvSpPr>
            <a:spLocks noChangeAspect="1" noChangeArrowheads="1"/>
          </p:cNvSpPr>
          <p:nvPr/>
        </p:nvSpPr>
        <p:spPr bwMode="auto">
          <a:xfrm>
            <a:off x="7196138" y="3252788"/>
            <a:ext cx="192087"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5135" name="Rectangle 18"/>
          <p:cNvSpPr>
            <a:spLocks noChangeAspect="1" noChangeArrowheads="1"/>
          </p:cNvSpPr>
          <p:nvPr/>
        </p:nvSpPr>
        <p:spPr bwMode="auto">
          <a:xfrm>
            <a:off x="7196138" y="3186113"/>
            <a:ext cx="192087"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5136" name="Rectangle 19"/>
          <p:cNvSpPr>
            <a:spLocks noChangeAspect="1" noChangeArrowheads="1"/>
          </p:cNvSpPr>
          <p:nvPr/>
        </p:nvSpPr>
        <p:spPr bwMode="auto">
          <a:xfrm>
            <a:off x="7194550" y="3122613"/>
            <a:ext cx="192088"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5137" name="Rectangle 20"/>
          <p:cNvSpPr>
            <a:spLocks noChangeAspect="1" noChangeArrowheads="1"/>
          </p:cNvSpPr>
          <p:nvPr/>
        </p:nvSpPr>
        <p:spPr bwMode="auto">
          <a:xfrm>
            <a:off x="7194550" y="3052763"/>
            <a:ext cx="192088"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5138" name="Rectangle 21"/>
          <p:cNvSpPr>
            <a:spLocks noChangeAspect="1" noChangeArrowheads="1"/>
          </p:cNvSpPr>
          <p:nvPr/>
        </p:nvSpPr>
        <p:spPr bwMode="auto">
          <a:xfrm>
            <a:off x="7194550" y="2986088"/>
            <a:ext cx="192088"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5139" name="Rectangle 22"/>
          <p:cNvSpPr>
            <a:spLocks noChangeAspect="1" noChangeArrowheads="1"/>
          </p:cNvSpPr>
          <p:nvPr/>
        </p:nvSpPr>
        <p:spPr bwMode="auto">
          <a:xfrm>
            <a:off x="7191375" y="2917825"/>
            <a:ext cx="192088"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5140" name="Rectangle 23"/>
          <p:cNvSpPr>
            <a:spLocks noChangeAspect="1" noChangeArrowheads="1"/>
          </p:cNvSpPr>
          <p:nvPr/>
        </p:nvSpPr>
        <p:spPr bwMode="auto">
          <a:xfrm>
            <a:off x="7191375" y="2847975"/>
            <a:ext cx="192088"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5141" name="Rectangle 24"/>
          <p:cNvSpPr>
            <a:spLocks noChangeAspect="1" noChangeArrowheads="1"/>
          </p:cNvSpPr>
          <p:nvPr/>
        </p:nvSpPr>
        <p:spPr bwMode="auto">
          <a:xfrm>
            <a:off x="7191375" y="2781300"/>
            <a:ext cx="192088"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grpSp>
        <p:nvGrpSpPr>
          <p:cNvPr id="2" name="Group 25"/>
          <p:cNvGrpSpPr>
            <a:grpSpLocks/>
          </p:cNvGrpSpPr>
          <p:nvPr/>
        </p:nvGrpSpPr>
        <p:grpSpPr bwMode="auto">
          <a:xfrm>
            <a:off x="6805614" y="2057400"/>
            <a:ext cx="846138" cy="762000"/>
            <a:chOff x="1584" y="864"/>
            <a:chExt cx="533" cy="480"/>
          </a:xfrm>
          <a:solidFill>
            <a:srgbClr val="FFFF00"/>
          </a:solidFill>
        </p:grpSpPr>
        <p:sp>
          <p:nvSpPr>
            <p:cNvPr id="74" name="Rectangle 26"/>
            <p:cNvSpPr>
              <a:spLocks noChangeArrowheads="1"/>
            </p:cNvSpPr>
            <p:nvPr/>
          </p:nvSpPr>
          <p:spPr bwMode="auto">
            <a:xfrm>
              <a:off x="1584" y="864"/>
              <a:ext cx="528" cy="480"/>
            </a:xfrm>
            <a:prstGeom prst="rect">
              <a:avLst/>
            </a:prstGeom>
            <a:grpFill/>
            <a:ln w="9525">
              <a:miter lim="800000"/>
              <a:headEnd/>
              <a:tailEnd/>
            </a:ln>
            <a:scene3d>
              <a:camera prst="legacyPerspectiveTopRight"/>
              <a:lightRig rig="legacyFlat3" dir="b"/>
            </a:scene3d>
            <a:sp3d extrusionH="1801800" prstMaterial="legacyMatte">
              <a:bevelT w="13500" h="13500" prst="angle"/>
              <a:bevelB w="13500" h="13500" prst="angle"/>
              <a:extrusionClr>
                <a:srgbClr val="FFFF00"/>
              </a:extrusionClr>
            </a:sp3d>
          </p:spPr>
          <p:txBody>
            <a:bodyPr wrap="none" anchor="ctr">
              <a:flatTx/>
            </a:bodyPr>
            <a:lstStyle/>
            <a:p>
              <a:pPr>
                <a:defRPr/>
              </a:pPr>
              <a:endParaRPr lang="en-US"/>
            </a:p>
          </p:txBody>
        </p:sp>
        <p:sp>
          <p:nvSpPr>
            <p:cNvPr id="75" name="Text Box 27"/>
            <p:cNvSpPr txBox="1">
              <a:spLocks noChangeArrowheads="1"/>
            </p:cNvSpPr>
            <p:nvPr/>
          </p:nvSpPr>
          <p:spPr bwMode="auto">
            <a:xfrm>
              <a:off x="1589" y="1008"/>
              <a:ext cx="528" cy="173"/>
            </a:xfrm>
            <a:prstGeom prst="rect">
              <a:avLst/>
            </a:prstGeom>
            <a:grpFill/>
            <a:ln w="9525">
              <a:noFill/>
              <a:miter lim="800000"/>
              <a:headEnd/>
              <a:tailEnd/>
            </a:ln>
            <a:scene3d>
              <a:camera prst="orthographicFront"/>
              <a:lightRig rig="threePt" dir="t"/>
            </a:scene3d>
            <a:sp3d extrusionH="76200">
              <a:extrusionClr>
                <a:srgbClr val="FFFF00"/>
              </a:extrusionClr>
            </a:sp3d>
          </p:spPr>
          <p:txBody>
            <a:bodyPr>
              <a:spAutoFit/>
            </a:bodyPr>
            <a:lstStyle/>
            <a:p>
              <a:pPr>
                <a:spcBef>
                  <a:spcPct val="50000"/>
                </a:spcBef>
                <a:defRPr/>
              </a:pPr>
              <a:r>
                <a:rPr lang="en-US" sz="1200" dirty="0">
                  <a:solidFill>
                    <a:schemeClr val="bg1"/>
                  </a:solidFill>
                </a:rPr>
                <a:t>30,000 lbs</a:t>
              </a:r>
            </a:p>
          </p:txBody>
        </p:sp>
      </p:grpSp>
      <p:sp>
        <p:nvSpPr>
          <p:cNvPr id="5143" name="Rectangle 28"/>
          <p:cNvSpPr>
            <a:spLocks noChangeArrowheads="1"/>
          </p:cNvSpPr>
          <p:nvPr/>
        </p:nvSpPr>
        <p:spPr bwMode="auto">
          <a:xfrm>
            <a:off x="5262563" y="2933700"/>
            <a:ext cx="533400" cy="152400"/>
          </a:xfrm>
          <a:prstGeom prst="rect">
            <a:avLst/>
          </a:prstGeom>
          <a:solidFill>
            <a:srgbClr val="FFCC99"/>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CC99"/>
            </a:extrusionClr>
          </a:sp3d>
        </p:spPr>
        <p:txBody>
          <a:bodyPr wrap="none" anchor="ctr">
            <a:flatTx/>
          </a:bodyPr>
          <a:lstStyle/>
          <a:p>
            <a:endParaRPr lang="en-US"/>
          </a:p>
        </p:txBody>
      </p:sp>
      <p:sp>
        <p:nvSpPr>
          <p:cNvPr id="5144" name="Rectangle 29"/>
          <p:cNvSpPr>
            <a:spLocks noChangeArrowheads="1"/>
          </p:cNvSpPr>
          <p:nvPr/>
        </p:nvSpPr>
        <p:spPr bwMode="auto">
          <a:xfrm>
            <a:off x="5262563" y="2757488"/>
            <a:ext cx="533400" cy="152400"/>
          </a:xfrm>
          <a:prstGeom prst="rect">
            <a:avLst/>
          </a:prstGeom>
          <a:solidFill>
            <a:srgbClr val="FFCC99"/>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CC99"/>
            </a:extrusionClr>
          </a:sp3d>
        </p:spPr>
        <p:txBody>
          <a:bodyPr wrap="none" anchor="ctr">
            <a:flatTx/>
          </a:bodyPr>
          <a:lstStyle/>
          <a:p>
            <a:endParaRPr lang="en-US"/>
          </a:p>
        </p:txBody>
      </p:sp>
      <p:grpSp>
        <p:nvGrpSpPr>
          <p:cNvPr id="3" name="Group 30"/>
          <p:cNvGrpSpPr>
            <a:grpSpLocks/>
          </p:cNvGrpSpPr>
          <p:nvPr/>
        </p:nvGrpSpPr>
        <p:grpSpPr bwMode="auto">
          <a:xfrm>
            <a:off x="5067300" y="2085975"/>
            <a:ext cx="838200" cy="762000"/>
            <a:chOff x="480" y="864"/>
            <a:chExt cx="528" cy="480"/>
          </a:xfrm>
          <a:solidFill>
            <a:srgbClr val="FFFF00"/>
          </a:solidFill>
        </p:grpSpPr>
        <p:sp>
          <p:nvSpPr>
            <p:cNvPr id="79" name="Rectangle 31"/>
            <p:cNvSpPr>
              <a:spLocks noChangeArrowheads="1"/>
            </p:cNvSpPr>
            <p:nvPr/>
          </p:nvSpPr>
          <p:spPr bwMode="auto">
            <a:xfrm>
              <a:off x="480" y="864"/>
              <a:ext cx="528" cy="480"/>
            </a:xfrm>
            <a:prstGeom prst="rect">
              <a:avLst/>
            </a:prstGeom>
            <a:grpFill/>
            <a:ln w="9525">
              <a:miter lim="800000"/>
              <a:headEnd/>
              <a:tailEnd/>
            </a:ln>
            <a:scene3d>
              <a:camera prst="legacyPerspectiveTopRight"/>
              <a:lightRig rig="legacyFlat3" dir="b"/>
            </a:scene3d>
            <a:sp3d extrusionH="1801800" prstMaterial="legacyMatte">
              <a:bevelT w="13500" h="13500" prst="angle"/>
              <a:bevelB w="13500" h="13500" prst="angle"/>
              <a:extrusionClr>
                <a:srgbClr val="FFFF00"/>
              </a:extrusionClr>
            </a:sp3d>
          </p:spPr>
          <p:txBody>
            <a:bodyPr wrap="none" anchor="ctr">
              <a:flatTx/>
            </a:bodyPr>
            <a:lstStyle/>
            <a:p>
              <a:pPr>
                <a:defRPr/>
              </a:pPr>
              <a:endParaRPr lang="en-US"/>
            </a:p>
          </p:txBody>
        </p:sp>
        <p:sp>
          <p:nvSpPr>
            <p:cNvPr id="80" name="Text Box 32"/>
            <p:cNvSpPr txBox="1">
              <a:spLocks noChangeArrowheads="1"/>
            </p:cNvSpPr>
            <p:nvPr/>
          </p:nvSpPr>
          <p:spPr bwMode="auto">
            <a:xfrm>
              <a:off x="480" y="1008"/>
              <a:ext cx="528" cy="173"/>
            </a:xfrm>
            <a:prstGeom prst="rect">
              <a:avLst/>
            </a:prstGeom>
            <a:grpFill/>
            <a:ln w="9525">
              <a:noFill/>
              <a:miter lim="800000"/>
              <a:headEnd/>
              <a:tailEnd/>
            </a:ln>
            <a:scene3d>
              <a:camera prst="orthographicFront"/>
              <a:lightRig rig="threePt" dir="t"/>
            </a:scene3d>
            <a:sp3d extrusionH="76200">
              <a:extrusionClr>
                <a:srgbClr val="FFFF00"/>
              </a:extrusionClr>
            </a:sp3d>
          </p:spPr>
          <p:txBody>
            <a:bodyPr>
              <a:spAutoFit/>
            </a:bodyPr>
            <a:lstStyle/>
            <a:p>
              <a:pPr>
                <a:spcBef>
                  <a:spcPct val="50000"/>
                </a:spcBef>
                <a:defRPr/>
              </a:pPr>
              <a:r>
                <a:rPr lang="en-US" sz="1200">
                  <a:solidFill>
                    <a:schemeClr val="bg1"/>
                  </a:solidFill>
                </a:rPr>
                <a:t>30,000 lbs</a:t>
              </a:r>
            </a:p>
          </p:txBody>
        </p:sp>
      </p:grpSp>
      <p:sp>
        <p:nvSpPr>
          <p:cNvPr id="5146" name="Text Box 34"/>
          <p:cNvSpPr txBox="1">
            <a:spLocks noChangeArrowheads="1"/>
          </p:cNvSpPr>
          <p:nvPr/>
        </p:nvSpPr>
        <p:spPr bwMode="auto">
          <a:xfrm>
            <a:off x="4953000" y="3657600"/>
            <a:ext cx="1600200" cy="304800"/>
          </a:xfrm>
          <a:prstGeom prst="rect">
            <a:avLst/>
          </a:prstGeom>
          <a:noFill/>
          <a:ln w="9525">
            <a:noFill/>
            <a:miter lim="800000"/>
            <a:headEnd/>
            <a:tailEnd/>
          </a:ln>
        </p:spPr>
        <p:txBody>
          <a:bodyPr>
            <a:spAutoFit/>
          </a:bodyPr>
          <a:lstStyle/>
          <a:p>
            <a:pPr>
              <a:spcBef>
                <a:spcPct val="50000"/>
              </a:spcBef>
            </a:pPr>
            <a:r>
              <a:rPr lang="en-US" sz="1400">
                <a:solidFill>
                  <a:srgbClr val="FFFFFF"/>
                </a:solidFill>
              </a:rPr>
              <a:t>10 square-inch</a:t>
            </a:r>
          </a:p>
        </p:txBody>
      </p:sp>
      <p:sp>
        <p:nvSpPr>
          <p:cNvPr id="5147" name="Text Box 35"/>
          <p:cNvSpPr txBox="1">
            <a:spLocks noChangeArrowheads="1"/>
          </p:cNvSpPr>
          <p:nvPr/>
        </p:nvSpPr>
        <p:spPr bwMode="auto">
          <a:xfrm>
            <a:off x="6705600" y="3657600"/>
            <a:ext cx="1600200" cy="304800"/>
          </a:xfrm>
          <a:prstGeom prst="rect">
            <a:avLst/>
          </a:prstGeom>
          <a:noFill/>
          <a:ln w="9525">
            <a:noFill/>
            <a:miter lim="800000"/>
            <a:headEnd/>
            <a:tailEnd/>
          </a:ln>
        </p:spPr>
        <p:txBody>
          <a:bodyPr>
            <a:spAutoFit/>
          </a:bodyPr>
          <a:lstStyle/>
          <a:p>
            <a:pPr>
              <a:spcBef>
                <a:spcPct val="50000"/>
              </a:spcBef>
            </a:pPr>
            <a:r>
              <a:rPr lang="en-US" sz="1400">
                <a:solidFill>
                  <a:srgbClr val="FFFFFF"/>
                </a:solidFill>
              </a:rPr>
              <a:t>1 square-inch</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3"/>
          <p:cNvSpPr>
            <a:spLocks noGrp="1"/>
          </p:cNvSpPr>
          <p:nvPr>
            <p:ph type="sldNum" sz="quarter" idx="12"/>
          </p:nvPr>
        </p:nvSpPr>
        <p:spPr>
          <a:noFill/>
        </p:spPr>
        <p:txBody>
          <a:bodyPr/>
          <a:lstStyle/>
          <a:p>
            <a:fld id="{9F171B6F-C5CE-4E7A-9802-B043893990C1}" type="slidenum">
              <a:rPr lang="en-US" smtClean="0"/>
              <a:pPr/>
              <a:t>25</a:t>
            </a:fld>
            <a:endParaRPr lang="en-US"/>
          </a:p>
        </p:txBody>
      </p:sp>
      <p:graphicFrame>
        <p:nvGraphicFramePr>
          <p:cNvPr id="6146" name="Object 6"/>
          <p:cNvGraphicFramePr>
            <a:graphicFrameLocks noChangeAspect="1"/>
          </p:cNvGraphicFramePr>
          <p:nvPr/>
        </p:nvGraphicFramePr>
        <p:xfrm>
          <a:off x="4724400" y="4419600"/>
          <a:ext cx="4114800" cy="1763713"/>
        </p:xfrm>
        <a:graphic>
          <a:graphicData uri="http://schemas.openxmlformats.org/presentationml/2006/ole">
            <mc:AlternateContent xmlns:mc="http://schemas.openxmlformats.org/markup-compatibility/2006">
              <mc:Choice xmlns:v="urn:schemas-microsoft-com:vml" Requires="v">
                <p:oleObj name="Equation" r:id="rId2" imgW="1066680" imgH="457200" progId="Equation.3">
                  <p:embed/>
                </p:oleObj>
              </mc:Choice>
              <mc:Fallback>
                <p:oleObj name="Equation" r:id="rId2" imgW="1066680" imgH="457200" progId="Equation.3">
                  <p:embed/>
                  <p:pic>
                    <p:nvPicPr>
                      <p:cNvPr id="0"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4419600"/>
                        <a:ext cx="4114800" cy="1763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8" name="Text Box 27"/>
          <p:cNvSpPr txBox="1">
            <a:spLocks noChangeArrowheads="1"/>
          </p:cNvSpPr>
          <p:nvPr/>
        </p:nvSpPr>
        <p:spPr bwMode="auto">
          <a:xfrm>
            <a:off x="4876800" y="838200"/>
            <a:ext cx="4267200" cy="701675"/>
          </a:xfrm>
          <a:prstGeom prst="rect">
            <a:avLst/>
          </a:prstGeom>
          <a:noFill/>
          <a:ln w="9525">
            <a:noFill/>
            <a:miter lim="800000"/>
            <a:headEnd/>
            <a:tailEnd/>
          </a:ln>
        </p:spPr>
        <p:txBody>
          <a:bodyPr>
            <a:spAutoFit/>
          </a:bodyPr>
          <a:lstStyle/>
          <a:p>
            <a:pPr>
              <a:spcBef>
                <a:spcPct val="50000"/>
              </a:spcBef>
            </a:pPr>
            <a:r>
              <a:rPr lang="en-US" sz="4000">
                <a:solidFill>
                  <a:srgbClr val="FFFFFF"/>
                </a:solidFill>
              </a:rPr>
              <a:t>Crushing Stress</a:t>
            </a:r>
          </a:p>
        </p:txBody>
      </p:sp>
      <p:pic>
        <p:nvPicPr>
          <p:cNvPr id="6150" name="Picture 34" descr="Picture19"/>
          <p:cNvPicPr>
            <a:picLocks noChangeAspect="1" noChangeArrowheads="1"/>
          </p:cNvPicPr>
          <p:nvPr/>
        </p:nvPicPr>
        <p:blipFill>
          <a:blip r:embed="rId4" cstate="print">
            <a:lum bright="-4000" contrast="26000"/>
          </a:blip>
          <a:srcRect t="13158" b="28947"/>
          <a:stretch>
            <a:fillRect/>
          </a:stretch>
        </p:blipFill>
        <p:spPr bwMode="auto">
          <a:xfrm>
            <a:off x="152400" y="152400"/>
            <a:ext cx="4343400" cy="1676400"/>
          </a:xfrm>
          <a:prstGeom prst="rect">
            <a:avLst/>
          </a:prstGeom>
          <a:noFill/>
          <a:ln w="9525">
            <a:noFill/>
            <a:miter lim="800000"/>
            <a:headEnd/>
            <a:tailEnd/>
          </a:ln>
        </p:spPr>
      </p:pic>
      <p:sp>
        <p:nvSpPr>
          <p:cNvPr id="6151" name="Rectangle 8"/>
          <p:cNvSpPr>
            <a:spLocks noChangeAspect="1" noChangeArrowheads="1"/>
          </p:cNvSpPr>
          <p:nvPr/>
        </p:nvSpPr>
        <p:spPr bwMode="auto">
          <a:xfrm>
            <a:off x="7199313" y="3527425"/>
            <a:ext cx="192087"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6152" name="Rectangle 9"/>
          <p:cNvSpPr>
            <a:spLocks noChangeArrowheads="1"/>
          </p:cNvSpPr>
          <p:nvPr/>
        </p:nvSpPr>
        <p:spPr bwMode="auto">
          <a:xfrm>
            <a:off x="5257800" y="3467100"/>
            <a:ext cx="533400" cy="152400"/>
          </a:xfrm>
          <a:prstGeom prst="rect">
            <a:avLst/>
          </a:prstGeom>
          <a:solidFill>
            <a:srgbClr val="FFCC99"/>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CC99"/>
            </a:extrusionClr>
          </a:sp3d>
        </p:spPr>
        <p:txBody>
          <a:bodyPr wrap="none" anchor="ctr">
            <a:flatTx/>
          </a:bodyPr>
          <a:lstStyle/>
          <a:p>
            <a:endParaRPr lang="en-US"/>
          </a:p>
        </p:txBody>
      </p:sp>
      <p:sp>
        <p:nvSpPr>
          <p:cNvPr id="6153" name="Rectangle 10"/>
          <p:cNvSpPr>
            <a:spLocks noChangeArrowheads="1"/>
          </p:cNvSpPr>
          <p:nvPr/>
        </p:nvSpPr>
        <p:spPr bwMode="auto">
          <a:xfrm>
            <a:off x="5257800" y="3290888"/>
            <a:ext cx="533400" cy="152400"/>
          </a:xfrm>
          <a:prstGeom prst="rect">
            <a:avLst/>
          </a:prstGeom>
          <a:solidFill>
            <a:srgbClr val="FFCC99"/>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CC99"/>
            </a:extrusionClr>
          </a:sp3d>
        </p:spPr>
        <p:txBody>
          <a:bodyPr wrap="none" anchor="ctr">
            <a:flatTx/>
          </a:bodyPr>
          <a:lstStyle/>
          <a:p>
            <a:endParaRPr lang="en-US"/>
          </a:p>
        </p:txBody>
      </p:sp>
      <p:sp>
        <p:nvSpPr>
          <p:cNvPr id="6154" name="Rectangle 13"/>
          <p:cNvSpPr>
            <a:spLocks noChangeArrowheads="1"/>
          </p:cNvSpPr>
          <p:nvPr/>
        </p:nvSpPr>
        <p:spPr bwMode="auto">
          <a:xfrm>
            <a:off x="5257800" y="3114675"/>
            <a:ext cx="533400" cy="152400"/>
          </a:xfrm>
          <a:prstGeom prst="rect">
            <a:avLst/>
          </a:prstGeom>
          <a:solidFill>
            <a:srgbClr val="FFCC99"/>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CC99"/>
            </a:extrusionClr>
          </a:sp3d>
        </p:spPr>
        <p:txBody>
          <a:bodyPr wrap="none" anchor="ctr">
            <a:flatTx/>
          </a:bodyPr>
          <a:lstStyle/>
          <a:p>
            <a:endParaRPr lang="en-US"/>
          </a:p>
        </p:txBody>
      </p:sp>
      <p:sp>
        <p:nvSpPr>
          <p:cNvPr id="6155" name="Rectangle 14"/>
          <p:cNvSpPr>
            <a:spLocks noChangeAspect="1" noChangeArrowheads="1"/>
          </p:cNvSpPr>
          <p:nvPr/>
        </p:nvSpPr>
        <p:spPr bwMode="auto">
          <a:xfrm>
            <a:off x="7199313" y="3457575"/>
            <a:ext cx="192087"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6156" name="Rectangle 15"/>
          <p:cNvSpPr>
            <a:spLocks noChangeAspect="1" noChangeArrowheads="1"/>
          </p:cNvSpPr>
          <p:nvPr/>
        </p:nvSpPr>
        <p:spPr bwMode="auto">
          <a:xfrm>
            <a:off x="7199313" y="3390900"/>
            <a:ext cx="192087"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6157" name="Rectangle 16"/>
          <p:cNvSpPr>
            <a:spLocks noChangeAspect="1" noChangeArrowheads="1"/>
          </p:cNvSpPr>
          <p:nvPr/>
        </p:nvSpPr>
        <p:spPr bwMode="auto">
          <a:xfrm>
            <a:off x="7196138" y="3322638"/>
            <a:ext cx="192087"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6158" name="Rectangle 17"/>
          <p:cNvSpPr>
            <a:spLocks noChangeAspect="1" noChangeArrowheads="1"/>
          </p:cNvSpPr>
          <p:nvPr/>
        </p:nvSpPr>
        <p:spPr bwMode="auto">
          <a:xfrm>
            <a:off x="7196138" y="3252788"/>
            <a:ext cx="192087"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6159" name="Rectangle 18"/>
          <p:cNvSpPr>
            <a:spLocks noChangeAspect="1" noChangeArrowheads="1"/>
          </p:cNvSpPr>
          <p:nvPr/>
        </p:nvSpPr>
        <p:spPr bwMode="auto">
          <a:xfrm>
            <a:off x="7196138" y="3186113"/>
            <a:ext cx="192087"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6160" name="Rectangle 19"/>
          <p:cNvSpPr>
            <a:spLocks noChangeAspect="1" noChangeArrowheads="1"/>
          </p:cNvSpPr>
          <p:nvPr/>
        </p:nvSpPr>
        <p:spPr bwMode="auto">
          <a:xfrm>
            <a:off x="7194550" y="3122613"/>
            <a:ext cx="192088"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6161" name="Rectangle 20"/>
          <p:cNvSpPr>
            <a:spLocks noChangeAspect="1" noChangeArrowheads="1"/>
          </p:cNvSpPr>
          <p:nvPr/>
        </p:nvSpPr>
        <p:spPr bwMode="auto">
          <a:xfrm>
            <a:off x="7194550" y="3052763"/>
            <a:ext cx="192088"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6162" name="Rectangle 21"/>
          <p:cNvSpPr>
            <a:spLocks noChangeAspect="1" noChangeArrowheads="1"/>
          </p:cNvSpPr>
          <p:nvPr/>
        </p:nvSpPr>
        <p:spPr bwMode="auto">
          <a:xfrm>
            <a:off x="7194550" y="2986088"/>
            <a:ext cx="192088"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6163" name="Rectangle 22"/>
          <p:cNvSpPr>
            <a:spLocks noChangeAspect="1" noChangeArrowheads="1"/>
          </p:cNvSpPr>
          <p:nvPr/>
        </p:nvSpPr>
        <p:spPr bwMode="auto">
          <a:xfrm>
            <a:off x="7191375" y="2917825"/>
            <a:ext cx="192088"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6164" name="Rectangle 23"/>
          <p:cNvSpPr>
            <a:spLocks noChangeAspect="1" noChangeArrowheads="1"/>
          </p:cNvSpPr>
          <p:nvPr/>
        </p:nvSpPr>
        <p:spPr bwMode="auto">
          <a:xfrm>
            <a:off x="7191375" y="2847975"/>
            <a:ext cx="192088"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6165" name="Rectangle 24"/>
          <p:cNvSpPr>
            <a:spLocks noChangeAspect="1" noChangeArrowheads="1"/>
          </p:cNvSpPr>
          <p:nvPr/>
        </p:nvSpPr>
        <p:spPr bwMode="auto">
          <a:xfrm>
            <a:off x="7191375" y="2781300"/>
            <a:ext cx="192088"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grpSp>
        <p:nvGrpSpPr>
          <p:cNvPr id="2" name="Group 25"/>
          <p:cNvGrpSpPr>
            <a:grpSpLocks/>
          </p:cNvGrpSpPr>
          <p:nvPr/>
        </p:nvGrpSpPr>
        <p:grpSpPr bwMode="auto">
          <a:xfrm>
            <a:off x="6805614" y="2057400"/>
            <a:ext cx="846138" cy="762000"/>
            <a:chOff x="1584" y="864"/>
            <a:chExt cx="533" cy="480"/>
          </a:xfrm>
          <a:solidFill>
            <a:srgbClr val="FFFF00"/>
          </a:solidFill>
        </p:grpSpPr>
        <p:sp>
          <p:nvSpPr>
            <p:cNvPr id="74" name="Rectangle 26"/>
            <p:cNvSpPr>
              <a:spLocks noChangeArrowheads="1"/>
            </p:cNvSpPr>
            <p:nvPr/>
          </p:nvSpPr>
          <p:spPr bwMode="auto">
            <a:xfrm>
              <a:off x="1584" y="864"/>
              <a:ext cx="528" cy="480"/>
            </a:xfrm>
            <a:prstGeom prst="rect">
              <a:avLst/>
            </a:prstGeom>
            <a:grpFill/>
            <a:ln w="9525">
              <a:miter lim="800000"/>
              <a:headEnd/>
              <a:tailEnd/>
            </a:ln>
            <a:scene3d>
              <a:camera prst="legacyPerspectiveTopRight"/>
              <a:lightRig rig="legacyFlat3" dir="b"/>
            </a:scene3d>
            <a:sp3d extrusionH="1801800" prstMaterial="legacyMatte">
              <a:bevelT w="13500" h="13500" prst="angle"/>
              <a:bevelB w="13500" h="13500" prst="angle"/>
              <a:extrusionClr>
                <a:srgbClr val="FFFF00"/>
              </a:extrusionClr>
            </a:sp3d>
          </p:spPr>
          <p:txBody>
            <a:bodyPr wrap="none" anchor="ctr">
              <a:flatTx/>
            </a:bodyPr>
            <a:lstStyle/>
            <a:p>
              <a:pPr>
                <a:defRPr/>
              </a:pPr>
              <a:endParaRPr lang="en-US"/>
            </a:p>
          </p:txBody>
        </p:sp>
        <p:sp>
          <p:nvSpPr>
            <p:cNvPr id="75" name="Text Box 27"/>
            <p:cNvSpPr txBox="1">
              <a:spLocks noChangeArrowheads="1"/>
            </p:cNvSpPr>
            <p:nvPr/>
          </p:nvSpPr>
          <p:spPr bwMode="auto">
            <a:xfrm>
              <a:off x="1589" y="1008"/>
              <a:ext cx="528" cy="173"/>
            </a:xfrm>
            <a:prstGeom prst="rect">
              <a:avLst/>
            </a:prstGeom>
            <a:grpFill/>
            <a:ln w="9525">
              <a:noFill/>
              <a:miter lim="800000"/>
              <a:headEnd/>
              <a:tailEnd/>
            </a:ln>
            <a:scene3d>
              <a:camera prst="orthographicFront"/>
              <a:lightRig rig="threePt" dir="t"/>
            </a:scene3d>
            <a:sp3d extrusionH="76200">
              <a:extrusionClr>
                <a:srgbClr val="FFFF00"/>
              </a:extrusionClr>
            </a:sp3d>
          </p:spPr>
          <p:txBody>
            <a:bodyPr>
              <a:spAutoFit/>
            </a:bodyPr>
            <a:lstStyle/>
            <a:p>
              <a:pPr>
                <a:spcBef>
                  <a:spcPct val="50000"/>
                </a:spcBef>
                <a:defRPr/>
              </a:pPr>
              <a:r>
                <a:rPr lang="en-US" sz="1200" dirty="0">
                  <a:solidFill>
                    <a:schemeClr val="bg1"/>
                  </a:solidFill>
                </a:rPr>
                <a:t>30,000 lbs</a:t>
              </a:r>
            </a:p>
          </p:txBody>
        </p:sp>
      </p:grpSp>
      <p:sp>
        <p:nvSpPr>
          <p:cNvPr id="6167" name="Rectangle 28"/>
          <p:cNvSpPr>
            <a:spLocks noChangeArrowheads="1"/>
          </p:cNvSpPr>
          <p:nvPr/>
        </p:nvSpPr>
        <p:spPr bwMode="auto">
          <a:xfrm>
            <a:off x="5262563" y="2933700"/>
            <a:ext cx="533400" cy="152400"/>
          </a:xfrm>
          <a:prstGeom prst="rect">
            <a:avLst/>
          </a:prstGeom>
          <a:solidFill>
            <a:srgbClr val="FFCC99"/>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CC99"/>
            </a:extrusionClr>
          </a:sp3d>
        </p:spPr>
        <p:txBody>
          <a:bodyPr wrap="none" anchor="ctr">
            <a:flatTx/>
          </a:bodyPr>
          <a:lstStyle/>
          <a:p>
            <a:endParaRPr lang="en-US"/>
          </a:p>
        </p:txBody>
      </p:sp>
      <p:sp>
        <p:nvSpPr>
          <p:cNvPr id="6168" name="Rectangle 29"/>
          <p:cNvSpPr>
            <a:spLocks noChangeArrowheads="1"/>
          </p:cNvSpPr>
          <p:nvPr/>
        </p:nvSpPr>
        <p:spPr bwMode="auto">
          <a:xfrm>
            <a:off x="5262563" y="2757488"/>
            <a:ext cx="533400" cy="152400"/>
          </a:xfrm>
          <a:prstGeom prst="rect">
            <a:avLst/>
          </a:prstGeom>
          <a:solidFill>
            <a:srgbClr val="FFCC99"/>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CC99"/>
            </a:extrusionClr>
          </a:sp3d>
        </p:spPr>
        <p:txBody>
          <a:bodyPr wrap="none" anchor="ctr">
            <a:flatTx/>
          </a:bodyPr>
          <a:lstStyle/>
          <a:p>
            <a:endParaRPr lang="en-US"/>
          </a:p>
        </p:txBody>
      </p:sp>
      <p:grpSp>
        <p:nvGrpSpPr>
          <p:cNvPr id="3" name="Group 30"/>
          <p:cNvGrpSpPr>
            <a:grpSpLocks/>
          </p:cNvGrpSpPr>
          <p:nvPr/>
        </p:nvGrpSpPr>
        <p:grpSpPr bwMode="auto">
          <a:xfrm>
            <a:off x="5067300" y="2085975"/>
            <a:ext cx="838200" cy="762000"/>
            <a:chOff x="480" y="864"/>
            <a:chExt cx="528" cy="480"/>
          </a:xfrm>
          <a:solidFill>
            <a:srgbClr val="FFFF00"/>
          </a:solidFill>
        </p:grpSpPr>
        <p:sp>
          <p:nvSpPr>
            <p:cNvPr id="79" name="Rectangle 31"/>
            <p:cNvSpPr>
              <a:spLocks noChangeArrowheads="1"/>
            </p:cNvSpPr>
            <p:nvPr/>
          </p:nvSpPr>
          <p:spPr bwMode="auto">
            <a:xfrm>
              <a:off x="480" y="864"/>
              <a:ext cx="528" cy="480"/>
            </a:xfrm>
            <a:prstGeom prst="rect">
              <a:avLst/>
            </a:prstGeom>
            <a:grpFill/>
            <a:ln w="9525">
              <a:miter lim="800000"/>
              <a:headEnd/>
              <a:tailEnd/>
            </a:ln>
            <a:scene3d>
              <a:camera prst="legacyPerspectiveTopRight"/>
              <a:lightRig rig="legacyFlat3" dir="b"/>
            </a:scene3d>
            <a:sp3d extrusionH="1801800" prstMaterial="legacyMatte">
              <a:bevelT w="13500" h="13500" prst="angle"/>
              <a:bevelB w="13500" h="13500" prst="angle"/>
              <a:extrusionClr>
                <a:srgbClr val="FFFF00"/>
              </a:extrusionClr>
            </a:sp3d>
          </p:spPr>
          <p:txBody>
            <a:bodyPr wrap="none" anchor="ctr">
              <a:flatTx/>
            </a:bodyPr>
            <a:lstStyle/>
            <a:p>
              <a:pPr>
                <a:defRPr/>
              </a:pPr>
              <a:endParaRPr lang="en-US"/>
            </a:p>
          </p:txBody>
        </p:sp>
        <p:sp>
          <p:nvSpPr>
            <p:cNvPr id="80" name="Text Box 32"/>
            <p:cNvSpPr txBox="1">
              <a:spLocks noChangeArrowheads="1"/>
            </p:cNvSpPr>
            <p:nvPr/>
          </p:nvSpPr>
          <p:spPr bwMode="auto">
            <a:xfrm>
              <a:off x="480" y="1008"/>
              <a:ext cx="528" cy="173"/>
            </a:xfrm>
            <a:prstGeom prst="rect">
              <a:avLst/>
            </a:prstGeom>
            <a:grpFill/>
            <a:ln w="9525">
              <a:noFill/>
              <a:miter lim="800000"/>
              <a:headEnd/>
              <a:tailEnd/>
            </a:ln>
            <a:scene3d>
              <a:camera prst="orthographicFront"/>
              <a:lightRig rig="threePt" dir="t"/>
            </a:scene3d>
            <a:sp3d extrusionH="76200">
              <a:extrusionClr>
                <a:srgbClr val="FFFF00"/>
              </a:extrusionClr>
            </a:sp3d>
          </p:spPr>
          <p:txBody>
            <a:bodyPr>
              <a:spAutoFit/>
            </a:bodyPr>
            <a:lstStyle/>
            <a:p>
              <a:pPr>
                <a:spcBef>
                  <a:spcPct val="50000"/>
                </a:spcBef>
                <a:defRPr/>
              </a:pPr>
              <a:r>
                <a:rPr lang="en-US" sz="1200">
                  <a:solidFill>
                    <a:schemeClr val="bg1"/>
                  </a:solidFill>
                </a:rPr>
                <a:t>30,000 lbs</a:t>
              </a:r>
            </a:p>
          </p:txBody>
        </p:sp>
      </p:grpSp>
      <p:sp>
        <p:nvSpPr>
          <p:cNvPr id="6170" name="Text Box 34"/>
          <p:cNvSpPr txBox="1">
            <a:spLocks noChangeArrowheads="1"/>
          </p:cNvSpPr>
          <p:nvPr/>
        </p:nvSpPr>
        <p:spPr bwMode="auto">
          <a:xfrm>
            <a:off x="4953000" y="3657600"/>
            <a:ext cx="1600200" cy="304800"/>
          </a:xfrm>
          <a:prstGeom prst="rect">
            <a:avLst/>
          </a:prstGeom>
          <a:noFill/>
          <a:ln w="9525">
            <a:noFill/>
            <a:miter lim="800000"/>
            <a:headEnd/>
            <a:tailEnd/>
          </a:ln>
        </p:spPr>
        <p:txBody>
          <a:bodyPr>
            <a:spAutoFit/>
          </a:bodyPr>
          <a:lstStyle/>
          <a:p>
            <a:pPr>
              <a:spcBef>
                <a:spcPct val="50000"/>
              </a:spcBef>
            </a:pPr>
            <a:r>
              <a:rPr lang="en-US" sz="1400">
                <a:solidFill>
                  <a:srgbClr val="FFFFFF"/>
                </a:solidFill>
              </a:rPr>
              <a:t>10 square-inch</a:t>
            </a:r>
          </a:p>
        </p:txBody>
      </p:sp>
      <p:sp>
        <p:nvSpPr>
          <p:cNvPr id="6171" name="Text Box 35"/>
          <p:cNvSpPr txBox="1">
            <a:spLocks noChangeArrowheads="1"/>
          </p:cNvSpPr>
          <p:nvPr/>
        </p:nvSpPr>
        <p:spPr bwMode="auto">
          <a:xfrm>
            <a:off x="6705600" y="3657600"/>
            <a:ext cx="1600200" cy="304800"/>
          </a:xfrm>
          <a:prstGeom prst="rect">
            <a:avLst/>
          </a:prstGeom>
          <a:noFill/>
          <a:ln w="9525">
            <a:noFill/>
            <a:miter lim="800000"/>
            <a:headEnd/>
            <a:tailEnd/>
          </a:ln>
        </p:spPr>
        <p:txBody>
          <a:bodyPr>
            <a:spAutoFit/>
          </a:bodyPr>
          <a:lstStyle/>
          <a:p>
            <a:pPr>
              <a:spcBef>
                <a:spcPct val="50000"/>
              </a:spcBef>
            </a:pPr>
            <a:r>
              <a:rPr lang="en-US" sz="1400">
                <a:solidFill>
                  <a:srgbClr val="FFFFFF"/>
                </a:solidFill>
              </a:rPr>
              <a:t>1 square-inch</a:t>
            </a:r>
          </a:p>
        </p:txBody>
      </p:sp>
      <p:sp>
        <p:nvSpPr>
          <p:cNvPr id="32" name="Text Box 35"/>
          <p:cNvSpPr txBox="1">
            <a:spLocks noChangeArrowheads="1"/>
          </p:cNvSpPr>
          <p:nvPr/>
        </p:nvSpPr>
        <p:spPr bwMode="auto">
          <a:xfrm>
            <a:off x="609600" y="1828800"/>
            <a:ext cx="3352800" cy="461665"/>
          </a:xfrm>
          <a:prstGeom prst="rect">
            <a:avLst/>
          </a:prstGeom>
          <a:noFill/>
          <a:ln w="9525">
            <a:noFill/>
            <a:miter lim="800000"/>
            <a:headEnd/>
            <a:tailEnd/>
          </a:ln>
        </p:spPr>
        <p:txBody>
          <a:bodyPr wrap="square">
            <a:spAutoFit/>
          </a:bodyPr>
          <a:lstStyle/>
          <a:p>
            <a:pPr algn="ctr">
              <a:spcBef>
                <a:spcPct val="50000"/>
              </a:spcBef>
            </a:pPr>
            <a:r>
              <a:rPr lang="en-US" dirty="0">
                <a:solidFill>
                  <a:srgbClr val="FFFFFF"/>
                </a:solidFill>
              </a:rPr>
              <a:t>Where is the load?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3"/>
          <p:cNvSpPr>
            <a:spLocks noGrp="1"/>
          </p:cNvSpPr>
          <p:nvPr>
            <p:ph type="sldNum" sz="quarter" idx="12"/>
          </p:nvPr>
        </p:nvSpPr>
        <p:spPr>
          <a:noFill/>
        </p:spPr>
        <p:txBody>
          <a:bodyPr/>
          <a:lstStyle/>
          <a:p>
            <a:fld id="{9CFF1E49-4164-4147-BFCA-6711AB951D13}" type="slidenum">
              <a:rPr lang="en-US" smtClean="0"/>
              <a:pPr/>
              <a:t>26</a:t>
            </a:fld>
            <a:endParaRPr lang="en-US"/>
          </a:p>
        </p:txBody>
      </p:sp>
      <p:graphicFrame>
        <p:nvGraphicFramePr>
          <p:cNvPr id="7170" name="Object 6"/>
          <p:cNvGraphicFramePr>
            <a:graphicFrameLocks noChangeAspect="1"/>
          </p:cNvGraphicFramePr>
          <p:nvPr/>
        </p:nvGraphicFramePr>
        <p:xfrm>
          <a:off x="4724400" y="4419600"/>
          <a:ext cx="4114800" cy="1763713"/>
        </p:xfrm>
        <a:graphic>
          <a:graphicData uri="http://schemas.openxmlformats.org/presentationml/2006/ole">
            <mc:AlternateContent xmlns:mc="http://schemas.openxmlformats.org/markup-compatibility/2006">
              <mc:Choice xmlns:v="urn:schemas-microsoft-com:vml" Requires="v">
                <p:oleObj name="Equation" r:id="rId2" imgW="1066680" imgH="457200" progId="Equation.3">
                  <p:embed/>
                </p:oleObj>
              </mc:Choice>
              <mc:Fallback>
                <p:oleObj name="Equation" r:id="rId2" imgW="1066680" imgH="457200" progId="Equation.3">
                  <p:embed/>
                  <p:pic>
                    <p:nvPicPr>
                      <p:cNvPr id="0"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4419600"/>
                        <a:ext cx="4114800" cy="1763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72" name="Text Box 27"/>
          <p:cNvSpPr txBox="1">
            <a:spLocks noChangeArrowheads="1"/>
          </p:cNvSpPr>
          <p:nvPr/>
        </p:nvSpPr>
        <p:spPr bwMode="auto">
          <a:xfrm>
            <a:off x="4876800" y="838200"/>
            <a:ext cx="4267200" cy="701675"/>
          </a:xfrm>
          <a:prstGeom prst="rect">
            <a:avLst/>
          </a:prstGeom>
          <a:noFill/>
          <a:ln w="9525">
            <a:noFill/>
            <a:miter lim="800000"/>
            <a:headEnd/>
            <a:tailEnd/>
          </a:ln>
        </p:spPr>
        <p:txBody>
          <a:bodyPr>
            <a:spAutoFit/>
          </a:bodyPr>
          <a:lstStyle/>
          <a:p>
            <a:pPr>
              <a:spcBef>
                <a:spcPct val="50000"/>
              </a:spcBef>
            </a:pPr>
            <a:r>
              <a:rPr lang="en-US" sz="4000">
                <a:solidFill>
                  <a:srgbClr val="FFFFFF"/>
                </a:solidFill>
              </a:rPr>
              <a:t>Crushing Stress</a:t>
            </a:r>
          </a:p>
        </p:txBody>
      </p:sp>
      <p:pic>
        <p:nvPicPr>
          <p:cNvPr id="7173" name="Picture 34" descr="Picture19"/>
          <p:cNvPicPr>
            <a:picLocks noChangeAspect="1" noChangeArrowheads="1"/>
          </p:cNvPicPr>
          <p:nvPr/>
        </p:nvPicPr>
        <p:blipFill>
          <a:blip r:embed="rId4" cstate="print">
            <a:lum bright="-4000" contrast="26000"/>
          </a:blip>
          <a:srcRect t="13158" b="28947"/>
          <a:stretch>
            <a:fillRect/>
          </a:stretch>
        </p:blipFill>
        <p:spPr bwMode="auto">
          <a:xfrm>
            <a:off x="152400" y="152400"/>
            <a:ext cx="4343400" cy="1676400"/>
          </a:xfrm>
          <a:prstGeom prst="rect">
            <a:avLst/>
          </a:prstGeom>
          <a:noFill/>
          <a:ln w="9525">
            <a:noFill/>
            <a:miter lim="800000"/>
            <a:headEnd/>
            <a:tailEnd/>
          </a:ln>
        </p:spPr>
      </p:pic>
      <p:sp>
        <p:nvSpPr>
          <p:cNvPr id="7174" name="Arc 33"/>
          <p:cNvSpPr>
            <a:spLocks/>
          </p:cNvSpPr>
          <p:nvPr/>
        </p:nvSpPr>
        <p:spPr bwMode="auto">
          <a:xfrm rot="10756648" flipV="1">
            <a:off x="347663" y="617538"/>
            <a:ext cx="4035425" cy="2263775"/>
          </a:xfrm>
          <a:custGeom>
            <a:avLst/>
            <a:gdLst>
              <a:gd name="T0" fmla="*/ 0 w 12025"/>
              <a:gd name="T1" fmla="*/ 0 h 21600"/>
              <a:gd name="T2" fmla="*/ 2147483647 w 12025"/>
              <a:gd name="T3" fmla="*/ 2147483647 h 21600"/>
              <a:gd name="T4" fmla="*/ 0 w 12025"/>
              <a:gd name="T5" fmla="*/ 2147483647 h 21600"/>
              <a:gd name="T6" fmla="*/ 0 60000 65536"/>
              <a:gd name="T7" fmla="*/ 0 60000 65536"/>
              <a:gd name="T8" fmla="*/ 0 60000 65536"/>
              <a:gd name="T9" fmla="*/ 0 w 12025"/>
              <a:gd name="T10" fmla="*/ 0 h 21600"/>
              <a:gd name="T11" fmla="*/ 12025 w 12025"/>
              <a:gd name="T12" fmla="*/ 21600 h 21600"/>
            </a:gdLst>
            <a:ahLst/>
            <a:cxnLst>
              <a:cxn ang="T6">
                <a:pos x="T0" y="T1"/>
              </a:cxn>
              <a:cxn ang="T7">
                <a:pos x="T2" y="T3"/>
              </a:cxn>
              <a:cxn ang="T8">
                <a:pos x="T4" y="T5"/>
              </a:cxn>
            </a:cxnLst>
            <a:rect l="T9" t="T10" r="T11" b="T12"/>
            <a:pathLst>
              <a:path w="12025" h="21600" fill="none" extrusionOk="0">
                <a:moveTo>
                  <a:pt x="-1" y="0"/>
                </a:moveTo>
                <a:cubicBezTo>
                  <a:pt x="4282" y="0"/>
                  <a:pt x="8467" y="1272"/>
                  <a:pt x="12025" y="3656"/>
                </a:cubicBezTo>
              </a:path>
              <a:path w="12025" h="21600" stroke="0" extrusionOk="0">
                <a:moveTo>
                  <a:pt x="-1" y="0"/>
                </a:moveTo>
                <a:cubicBezTo>
                  <a:pt x="4282" y="0"/>
                  <a:pt x="8467" y="1272"/>
                  <a:pt x="12025" y="3656"/>
                </a:cubicBezTo>
                <a:lnTo>
                  <a:pt x="0" y="21600"/>
                </a:lnTo>
                <a:close/>
              </a:path>
            </a:pathLst>
          </a:custGeom>
          <a:noFill/>
          <a:ln w="76200">
            <a:solidFill>
              <a:srgbClr val="FF0000"/>
            </a:solidFill>
            <a:round/>
            <a:headEnd/>
            <a:tailEnd/>
          </a:ln>
        </p:spPr>
        <p:txBody>
          <a:bodyPr wrap="none" anchor="ctr"/>
          <a:lstStyle/>
          <a:p>
            <a:endParaRPr lang="en-US"/>
          </a:p>
        </p:txBody>
      </p:sp>
      <p:sp>
        <p:nvSpPr>
          <p:cNvPr id="7178" name="Line 38"/>
          <p:cNvSpPr>
            <a:spLocks noChangeShapeType="1"/>
          </p:cNvSpPr>
          <p:nvPr/>
        </p:nvSpPr>
        <p:spPr bwMode="auto">
          <a:xfrm>
            <a:off x="1219200" y="855740"/>
            <a:ext cx="0" cy="374650"/>
          </a:xfrm>
          <a:prstGeom prst="line">
            <a:avLst/>
          </a:prstGeom>
          <a:noFill/>
          <a:ln w="28575">
            <a:solidFill>
              <a:srgbClr val="FF0000"/>
            </a:solidFill>
            <a:round/>
            <a:headEnd/>
            <a:tailEnd type="triangle" w="lg" len="lg"/>
          </a:ln>
        </p:spPr>
        <p:txBody>
          <a:bodyPr/>
          <a:lstStyle/>
          <a:p>
            <a:endParaRPr lang="en-US"/>
          </a:p>
        </p:txBody>
      </p:sp>
      <p:sp>
        <p:nvSpPr>
          <p:cNvPr id="7183" name="Line 43"/>
          <p:cNvSpPr>
            <a:spLocks noChangeShapeType="1"/>
          </p:cNvSpPr>
          <p:nvPr/>
        </p:nvSpPr>
        <p:spPr bwMode="auto">
          <a:xfrm>
            <a:off x="3352800" y="625514"/>
            <a:ext cx="0" cy="374650"/>
          </a:xfrm>
          <a:prstGeom prst="line">
            <a:avLst/>
          </a:prstGeom>
          <a:noFill/>
          <a:ln w="28575">
            <a:solidFill>
              <a:srgbClr val="FF0000"/>
            </a:solidFill>
            <a:round/>
            <a:headEnd/>
            <a:tailEnd type="triangle" w="lg" len="lg"/>
          </a:ln>
        </p:spPr>
        <p:txBody>
          <a:bodyPr/>
          <a:lstStyle/>
          <a:p>
            <a:endParaRPr lang="en-US"/>
          </a:p>
        </p:txBody>
      </p:sp>
      <p:sp>
        <p:nvSpPr>
          <p:cNvPr id="7184" name="Line 44"/>
          <p:cNvSpPr>
            <a:spLocks noChangeShapeType="1"/>
          </p:cNvSpPr>
          <p:nvPr/>
        </p:nvSpPr>
        <p:spPr bwMode="auto">
          <a:xfrm>
            <a:off x="3860877" y="608090"/>
            <a:ext cx="0" cy="374650"/>
          </a:xfrm>
          <a:prstGeom prst="line">
            <a:avLst/>
          </a:prstGeom>
          <a:noFill/>
          <a:ln w="28575">
            <a:solidFill>
              <a:srgbClr val="FF0000"/>
            </a:solidFill>
            <a:round/>
            <a:headEnd/>
            <a:tailEnd type="triangle" w="lg" len="lg"/>
          </a:ln>
        </p:spPr>
        <p:txBody>
          <a:bodyPr/>
          <a:lstStyle/>
          <a:p>
            <a:endParaRPr lang="en-US"/>
          </a:p>
        </p:txBody>
      </p:sp>
      <p:sp>
        <p:nvSpPr>
          <p:cNvPr id="7185" name="Line 47"/>
          <p:cNvSpPr>
            <a:spLocks noChangeShapeType="1"/>
          </p:cNvSpPr>
          <p:nvPr/>
        </p:nvSpPr>
        <p:spPr bwMode="auto">
          <a:xfrm>
            <a:off x="685800" y="956060"/>
            <a:ext cx="0" cy="374650"/>
          </a:xfrm>
          <a:prstGeom prst="line">
            <a:avLst/>
          </a:prstGeom>
          <a:noFill/>
          <a:ln w="28575">
            <a:solidFill>
              <a:srgbClr val="FF0000"/>
            </a:solidFill>
            <a:round/>
            <a:headEnd/>
            <a:tailEnd type="triangle" w="lg" len="lg"/>
          </a:ln>
        </p:spPr>
        <p:txBody>
          <a:bodyPr/>
          <a:lstStyle/>
          <a:p>
            <a:endParaRPr lang="en-US"/>
          </a:p>
        </p:txBody>
      </p:sp>
      <p:sp>
        <p:nvSpPr>
          <p:cNvPr id="7186" name="Rectangle 8"/>
          <p:cNvSpPr>
            <a:spLocks noChangeAspect="1" noChangeArrowheads="1"/>
          </p:cNvSpPr>
          <p:nvPr/>
        </p:nvSpPr>
        <p:spPr bwMode="auto">
          <a:xfrm>
            <a:off x="7199313" y="3527425"/>
            <a:ext cx="192087"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7187" name="Rectangle 9"/>
          <p:cNvSpPr>
            <a:spLocks noChangeArrowheads="1"/>
          </p:cNvSpPr>
          <p:nvPr/>
        </p:nvSpPr>
        <p:spPr bwMode="auto">
          <a:xfrm>
            <a:off x="5257800" y="3467100"/>
            <a:ext cx="533400" cy="152400"/>
          </a:xfrm>
          <a:prstGeom prst="rect">
            <a:avLst/>
          </a:prstGeom>
          <a:solidFill>
            <a:srgbClr val="FFCC99"/>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CC99"/>
            </a:extrusionClr>
          </a:sp3d>
        </p:spPr>
        <p:txBody>
          <a:bodyPr wrap="none" anchor="ctr">
            <a:flatTx/>
          </a:bodyPr>
          <a:lstStyle/>
          <a:p>
            <a:endParaRPr lang="en-US"/>
          </a:p>
        </p:txBody>
      </p:sp>
      <p:sp>
        <p:nvSpPr>
          <p:cNvPr id="7188" name="Rectangle 10"/>
          <p:cNvSpPr>
            <a:spLocks noChangeArrowheads="1"/>
          </p:cNvSpPr>
          <p:nvPr/>
        </p:nvSpPr>
        <p:spPr bwMode="auto">
          <a:xfrm>
            <a:off x="5257800" y="3290888"/>
            <a:ext cx="533400" cy="152400"/>
          </a:xfrm>
          <a:prstGeom prst="rect">
            <a:avLst/>
          </a:prstGeom>
          <a:solidFill>
            <a:srgbClr val="FFCC99"/>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CC99"/>
            </a:extrusionClr>
          </a:sp3d>
        </p:spPr>
        <p:txBody>
          <a:bodyPr wrap="none" anchor="ctr">
            <a:flatTx/>
          </a:bodyPr>
          <a:lstStyle/>
          <a:p>
            <a:endParaRPr lang="en-US"/>
          </a:p>
        </p:txBody>
      </p:sp>
      <p:sp>
        <p:nvSpPr>
          <p:cNvPr id="7189" name="Rectangle 13"/>
          <p:cNvSpPr>
            <a:spLocks noChangeArrowheads="1"/>
          </p:cNvSpPr>
          <p:nvPr/>
        </p:nvSpPr>
        <p:spPr bwMode="auto">
          <a:xfrm>
            <a:off x="5257800" y="3114675"/>
            <a:ext cx="533400" cy="152400"/>
          </a:xfrm>
          <a:prstGeom prst="rect">
            <a:avLst/>
          </a:prstGeom>
          <a:solidFill>
            <a:srgbClr val="FFCC99"/>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CC99"/>
            </a:extrusionClr>
          </a:sp3d>
        </p:spPr>
        <p:txBody>
          <a:bodyPr wrap="none" anchor="ctr">
            <a:flatTx/>
          </a:bodyPr>
          <a:lstStyle/>
          <a:p>
            <a:endParaRPr lang="en-US"/>
          </a:p>
        </p:txBody>
      </p:sp>
      <p:sp>
        <p:nvSpPr>
          <p:cNvPr id="7190" name="Rectangle 14"/>
          <p:cNvSpPr>
            <a:spLocks noChangeAspect="1" noChangeArrowheads="1"/>
          </p:cNvSpPr>
          <p:nvPr/>
        </p:nvSpPr>
        <p:spPr bwMode="auto">
          <a:xfrm>
            <a:off x="7199313" y="3457575"/>
            <a:ext cx="192087"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7191" name="Rectangle 15"/>
          <p:cNvSpPr>
            <a:spLocks noChangeAspect="1" noChangeArrowheads="1"/>
          </p:cNvSpPr>
          <p:nvPr/>
        </p:nvSpPr>
        <p:spPr bwMode="auto">
          <a:xfrm>
            <a:off x="7199313" y="3390900"/>
            <a:ext cx="192087"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7192" name="Rectangle 16"/>
          <p:cNvSpPr>
            <a:spLocks noChangeAspect="1" noChangeArrowheads="1"/>
          </p:cNvSpPr>
          <p:nvPr/>
        </p:nvSpPr>
        <p:spPr bwMode="auto">
          <a:xfrm>
            <a:off x="7196138" y="3322638"/>
            <a:ext cx="192087"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7193" name="Rectangle 17"/>
          <p:cNvSpPr>
            <a:spLocks noChangeAspect="1" noChangeArrowheads="1"/>
          </p:cNvSpPr>
          <p:nvPr/>
        </p:nvSpPr>
        <p:spPr bwMode="auto">
          <a:xfrm>
            <a:off x="7196138" y="3252788"/>
            <a:ext cx="192087"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7194" name="Rectangle 18"/>
          <p:cNvSpPr>
            <a:spLocks noChangeAspect="1" noChangeArrowheads="1"/>
          </p:cNvSpPr>
          <p:nvPr/>
        </p:nvSpPr>
        <p:spPr bwMode="auto">
          <a:xfrm>
            <a:off x="7196138" y="3186113"/>
            <a:ext cx="192087"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7195" name="Rectangle 19"/>
          <p:cNvSpPr>
            <a:spLocks noChangeAspect="1" noChangeArrowheads="1"/>
          </p:cNvSpPr>
          <p:nvPr/>
        </p:nvSpPr>
        <p:spPr bwMode="auto">
          <a:xfrm>
            <a:off x="7194550" y="3122613"/>
            <a:ext cx="192088"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7196" name="Rectangle 20"/>
          <p:cNvSpPr>
            <a:spLocks noChangeAspect="1" noChangeArrowheads="1"/>
          </p:cNvSpPr>
          <p:nvPr/>
        </p:nvSpPr>
        <p:spPr bwMode="auto">
          <a:xfrm>
            <a:off x="7194550" y="3052763"/>
            <a:ext cx="192088"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7197" name="Rectangle 21"/>
          <p:cNvSpPr>
            <a:spLocks noChangeAspect="1" noChangeArrowheads="1"/>
          </p:cNvSpPr>
          <p:nvPr/>
        </p:nvSpPr>
        <p:spPr bwMode="auto">
          <a:xfrm>
            <a:off x="7194550" y="2986088"/>
            <a:ext cx="192088"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7198" name="Rectangle 22"/>
          <p:cNvSpPr>
            <a:spLocks noChangeAspect="1" noChangeArrowheads="1"/>
          </p:cNvSpPr>
          <p:nvPr/>
        </p:nvSpPr>
        <p:spPr bwMode="auto">
          <a:xfrm>
            <a:off x="7191375" y="2917825"/>
            <a:ext cx="192088"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7199" name="Rectangle 23"/>
          <p:cNvSpPr>
            <a:spLocks noChangeAspect="1" noChangeArrowheads="1"/>
          </p:cNvSpPr>
          <p:nvPr/>
        </p:nvSpPr>
        <p:spPr bwMode="auto">
          <a:xfrm>
            <a:off x="7191375" y="2847975"/>
            <a:ext cx="192088"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sp>
        <p:nvSpPr>
          <p:cNvPr id="7200" name="Rectangle 24"/>
          <p:cNvSpPr>
            <a:spLocks noChangeAspect="1" noChangeArrowheads="1"/>
          </p:cNvSpPr>
          <p:nvPr/>
        </p:nvSpPr>
        <p:spPr bwMode="auto">
          <a:xfrm>
            <a:off x="7191375" y="2781300"/>
            <a:ext cx="192088" cy="53975"/>
          </a:xfrm>
          <a:prstGeom prst="rect">
            <a:avLst/>
          </a:prstGeom>
          <a:solidFill>
            <a:srgbClr val="FF6600"/>
          </a:solidFill>
          <a:ln w="9525">
            <a:miter lim="800000"/>
            <a:headEnd/>
            <a:tailEnd/>
          </a:ln>
          <a:scene3d>
            <a:camera prst="legacyPerspectiveTopRight"/>
            <a:lightRig rig="legacyFlat3" dir="b"/>
          </a:scene3d>
          <a:sp3d extrusionH="277800" prstMaterial="legacyMatte">
            <a:bevelT w="13500" h="13500" prst="angle"/>
            <a:bevelB w="13500" h="13500" prst="angle"/>
            <a:extrusionClr>
              <a:srgbClr val="FF6600"/>
            </a:extrusionClr>
          </a:sp3d>
        </p:spPr>
        <p:txBody>
          <a:bodyPr wrap="none" anchor="ctr">
            <a:flatTx/>
          </a:bodyPr>
          <a:lstStyle/>
          <a:p>
            <a:endParaRPr lang="en-US"/>
          </a:p>
        </p:txBody>
      </p:sp>
      <p:grpSp>
        <p:nvGrpSpPr>
          <p:cNvPr id="2" name="Group 25"/>
          <p:cNvGrpSpPr>
            <a:grpSpLocks/>
          </p:cNvGrpSpPr>
          <p:nvPr/>
        </p:nvGrpSpPr>
        <p:grpSpPr bwMode="auto">
          <a:xfrm>
            <a:off x="6805614" y="2057400"/>
            <a:ext cx="846138" cy="762000"/>
            <a:chOff x="1584" y="864"/>
            <a:chExt cx="533" cy="480"/>
          </a:xfrm>
          <a:solidFill>
            <a:srgbClr val="FFFF00"/>
          </a:solidFill>
        </p:grpSpPr>
        <p:sp>
          <p:nvSpPr>
            <p:cNvPr id="85" name="Rectangle 26"/>
            <p:cNvSpPr>
              <a:spLocks noChangeArrowheads="1"/>
            </p:cNvSpPr>
            <p:nvPr/>
          </p:nvSpPr>
          <p:spPr bwMode="auto">
            <a:xfrm>
              <a:off x="1584" y="864"/>
              <a:ext cx="528" cy="480"/>
            </a:xfrm>
            <a:prstGeom prst="rect">
              <a:avLst/>
            </a:prstGeom>
            <a:grpFill/>
            <a:ln w="9525">
              <a:miter lim="800000"/>
              <a:headEnd/>
              <a:tailEnd/>
            </a:ln>
            <a:scene3d>
              <a:camera prst="legacyPerspectiveTopRight"/>
              <a:lightRig rig="legacyFlat3" dir="b"/>
            </a:scene3d>
            <a:sp3d extrusionH="1801800" prstMaterial="legacyMatte">
              <a:bevelT w="13500" h="13500" prst="angle"/>
              <a:bevelB w="13500" h="13500" prst="angle"/>
              <a:extrusionClr>
                <a:srgbClr val="FFFF00"/>
              </a:extrusionClr>
            </a:sp3d>
          </p:spPr>
          <p:txBody>
            <a:bodyPr wrap="none" anchor="ctr">
              <a:flatTx/>
            </a:bodyPr>
            <a:lstStyle/>
            <a:p>
              <a:pPr>
                <a:defRPr/>
              </a:pPr>
              <a:endParaRPr lang="en-US"/>
            </a:p>
          </p:txBody>
        </p:sp>
        <p:sp>
          <p:nvSpPr>
            <p:cNvPr id="86" name="Text Box 27"/>
            <p:cNvSpPr txBox="1">
              <a:spLocks noChangeArrowheads="1"/>
            </p:cNvSpPr>
            <p:nvPr/>
          </p:nvSpPr>
          <p:spPr bwMode="auto">
            <a:xfrm>
              <a:off x="1589" y="1008"/>
              <a:ext cx="528" cy="173"/>
            </a:xfrm>
            <a:prstGeom prst="rect">
              <a:avLst/>
            </a:prstGeom>
            <a:grpFill/>
            <a:ln w="9525">
              <a:noFill/>
              <a:miter lim="800000"/>
              <a:headEnd/>
              <a:tailEnd/>
            </a:ln>
            <a:scene3d>
              <a:camera prst="orthographicFront"/>
              <a:lightRig rig="threePt" dir="t"/>
            </a:scene3d>
            <a:sp3d extrusionH="76200">
              <a:extrusionClr>
                <a:srgbClr val="FFFF00"/>
              </a:extrusionClr>
            </a:sp3d>
          </p:spPr>
          <p:txBody>
            <a:bodyPr>
              <a:spAutoFit/>
            </a:bodyPr>
            <a:lstStyle/>
            <a:p>
              <a:pPr>
                <a:spcBef>
                  <a:spcPct val="50000"/>
                </a:spcBef>
                <a:defRPr/>
              </a:pPr>
              <a:r>
                <a:rPr lang="en-US" sz="1200" dirty="0">
                  <a:solidFill>
                    <a:schemeClr val="bg1"/>
                  </a:solidFill>
                </a:rPr>
                <a:t>30,000 lbs</a:t>
              </a:r>
            </a:p>
          </p:txBody>
        </p:sp>
      </p:grpSp>
      <p:sp>
        <p:nvSpPr>
          <p:cNvPr id="7202" name="Rectangle 28"/>
          <p:cNvSpPr>
            <a:spLocks noChangeArrowheads="1"/>
          </p:cNvSpPr>
          <p:nvPr/>
        </p:nvSpPr>
        <p:spPr bwMode="auto">
          <a:xfrm>
            <a:off x="5262563" y="2933700"/>
            <a:ext cx="533400" cy="152400"/>
          </a:xfrm>
          <a:prstGeom prst="rect">
            <a:avLst/>
          </a:prstGeom>
          <a:solidFill>
            <a:srgbClr val="FFCC99"/>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CC99"/>
            </a:extrusionClr>
          </a:sp3d>
        </p:spPr>
        <p:txBody>
          <a:bodyPr wrap="none" anchor="ctr">
            <a:flatTx/>
          </a:bodyPr>
          <a:lstStyle/>
          <a:p>
            <a:endParaRPr lang="en-US"/>
          </a:p>
        </p:txBody>
      </p:sp>
      <p:sp>
        <p:nvSpPr>
          <p:cNvPr id="7203" name="Rectangle 29"/>
          <p:cNvSpPr>
            <a:spLocks noChangeArrowheads="1"/>
          </p:cNvSpPr>
          <p:nvPr/>
        </p:nvSpPr>
        <p:spPr bwMode="auto">
          <a:xfrm>
            <a:off x="5262563" y="2757488"/>
            <a:ext cx="533400" cy="152400"/>
          </a:xfrm>
          <a:prstGeom prst="rect">
            <a:avLst/>
          </a:prstGeom>
          <a:solidFill>
            <a:srgbClr val="FFCC99"/>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CC99"/>
            </a:extrusionClr>
          </a:sp3d>
        </p:spPr>
        <p:txBody>
          <a:bodyPr wrap="none" anchor="ctr">
            <a:flatTx/>
          </a:bodyPr>
          <a:lstStyle/>
          <a:p>
            <a:endParaRPr lang="en-US"/>
          </a:p>
        </p:txBody>
      </p:sp>
      <p:grpSp>
        <p:nvGrpSpPr>
          <p:cNvPr id="3" name="Group 30"/>
          <p:cNvGrpSpPr>
            <a:grpSpLocks/>
          </p:cNvGrpSpPr>
          <p:nvPr/>
        </p:nvGrpSpPr>
        <p:grpSpPr bwMode="auto">
          <a:xfrm>
            <a:off x="5067300" y="2085975"/>
            <a:ext cx="838200" cy="762000"/>
            <a:chOff x="480" y="864"/>
            <a:chExt cx="528" cy="480"/>
          </a:xfrm>
          <a:solidFill>
            <a:srgbClr val="FFFF00"/>
          </a:solidFill>
        </p:grpSpPr>
        <p:sp>
          <p:nvSpPr>
            <p:cNvPr id="90" name="Rectangle 31"/>
            <p:cNvSpPr>
              <a:spLocks noChangeArrowheads="1"/>
            </p:cNvSpPr>
            <p:nvPr/>
          </p:nvSpPr>
          <p:spPr bwMode="auto">
            <a:xfrm>
              <a:off x="480" y="864"/>
              <a:ext cx="528" cy="480"/>
            </a:xfrm>
            <a:prstGeom prst="rect">
              <a:avLst/>
            </a:prstGeom>
            <a:grpFill/>
            <a:ln w="9525">
              <a:miter lim="800000"/>
              <a:headEnd/>
              <a:tailEnd/>
            </a:ln>
            <a:scene3d>
              <a:camera prst="legacyPerspectiveTopRight"/>
              <a:lightRig rig="legacyFlat3" dir="b"/>
            </a:scene3d>
            <a:sp3d extrusionH="1801800" prstMaterial="legacyMatte">
              <a:bevelT w="13500" h="13500" prst="angle"/>
              <a:bevelB w="13500" h="13500" prst="angle"/>
              <a:extrusionClr>
                <a:srgbClr val="FFFF00"/>
              </a:extrusionClr>
            </a:sp3d>
          </p:spPr>
          <p:txBody>
            <a:bodyPr wrap="none" anchor="ctr">
              <a:flatTx/>
            </a:bodyPr>
            <a:lstStyle/>
            <a:p>
              <a:pPr>
                <a:defRPr/>
              </a:pPr>
              <a:endParaRPr lang="en-US"/>
            </a:p>
          </p:txBody>
        </p:sp>
        <p:sp>
          <p:nvSpPr>
            <p:cNvPr id="91" name="Text Box 32"/>
            <p:cNvSpPr txBox="1">
              <a:spLocks noChangeArrowheads="1"/>
            </p:cNvSpPr>
            <p:nvPr/>
          </p:nvSpPr>
          <p:spPr bwMode="auto">
            <a:xfrm>
              <a:off x="480" y="1008"/>
              <a:ext cx="528" cy="173"/>
            </a:xfrm>
            <a:prstGeom prst="rect">
              <a:avLst/>
            </a:prstGeom>
            <a:grpFill/>
            <a:ln w="9525">
              <a:noFill/>
              <a:miter lim="800000"/>
              <a:headEnd/>
              <a:tailEnd/>
            </a:ln>
            <a:scene3d>
              <a:camera prst="orthographicFront"/>
              <a:lightRig rig="threePt" dir="t"/>
            </a:scene3d>
            <a:sp3d extrusionH="76200">
              <a:extrusionClr>
                <a:srgbClr val="FFFF00"/>
              </a:extrusionClr>
            </a:sp3d>
          </p:spPr>
          <p:txBody>
            <a:bodyPr>
              <a:spAutoFit/>
            </a:bodyPr>
            <a:lstStyle/>
            <a:p>
              <a:pPr>
                <a:spcBef>
                  <a:spcPct val="50000"/>
                </a:spcBef>
                <a:defRPr/>
              </a:pPr>
              <a:r>
                <a:rPr lang="en-US" sz="1200">
                  <a:solidFill>
                    <a:schemeClr val="bg1"/>
                  </a:solidFill>
                </a:rPr>
                <a:t>30,000 lbs</a:t>
              </a:r>
            </a:p>
          </p:txBody>
        </p:sp>
      </p:grpSp>
      <p:sp>
        <p:nvSpPr>
          <p:cNvPr id="7205" name="Text Box 34"/>
          <p:cNvSpPr txBox="1">
            <a:spLocks noChangeArrowheads="1"/>
          </p:cNvSpPr>
          <p:nvPr/>
        </p:nvSpPr>
        <p:spPr bwMode="auto">
          <a:xfrm>
            <a:off x="4953000" y="3657600"/>
            <a:ext cx="1600200" cy="304800"/>
          </a:xfrm>
          <a:prstGeom prst="rect">
            <a:avLst/>
          </a:prstGeom>
          <a:noFill/>
          <a:ln w="9525">
            <a:noFill/>
            <a:miter lim="800000"/>
            <a:headEnd/>
            <a:tailEnd/>
          </a:ln>
        </p:spPr>
        <p:txBody>
          <a:bodyPr>
            <a:spAutoFit/>
          </a:bodyPr>
          <a:lstStyle/>
          <a:p>
            <a:pPr>
              <a:spcBef>
                <a:spcPct val="50000"/>
              </a:spcBef>
            </a:pPr>
            <a:r>
              <a:rPr lang="en-US" sz="1400">
                <a:solidFill>
                  <a:srgbClr val="FFFFFF"/>
                </a:solidFill>
              </a:rPr>
              <a:t>10 square-inch</a:t>
            </a:r>
          </a:p>
        </p:txBody>
      </p:sp>
      <p:sp>
        <p:nvSpPr>
          <p:cNvPr id="7206" name="Text Box 35"/>
          <p:cNvSpPr txBox="1">
            <a:spLocks noChangeArrowheads="1"/>
          </p:cNvSpPr>
          <p:nvPr/>
        </p:nvSpPr>
        <p:spPr bwMode="auto">
          <a:xfrm>
            <a:off x="6705600" y="3657600"/>
            <a:ext cx="1600200" cy="304800"/>
          </a:xfrm>
          <a:prstGeom prst="rect">
            <a:avLst/>
          </a:prstGeom>
          <a:noFill/>
          <a:ln w="9525">
            <a:noFill/>
            <a:miter lim="800000"/>
            <a:headEnd/>
            <a:tailEnd/>
          </a:ln>
        </p:spPr>
        <p:txBody>
          <a:bodyPr>
            <a:spAutoFit/>
          </a:bodyPr>
          <a:lstStyle/>
          <a:p>
            <a:pPr>
              <a:spcBef>
                <a:spcPct val="50000"/>
              </a:spcBef>
            </a:pPr>
            <a:r>
              <a:rPr lang="en-US" sz="1400">
                <a:solidFill>
                  <a:srgbClr val="FFFFFF"/>
                </a:solidFill>
              </a:rPr>
              <a:t>1 square-inch</a:t>
            </a:r>
          </a:p>
        </p:txBody>
      </p:sp>
      <p:sp>
        <p:nvSpPr>
          <p:cNvPr id="43" name="Line 44"/>
          <p:cNvSpPr>
            <a:spLocks noChangeShapeType="1"/>
          </p:cNvSpPr>
          <p:nvPr/>
        </p:nvSpPr>
        <p:spPr bwMode="auto">
          <a:xfrm>
            <a:off x="2819400" y="665355"/>
            <a:ext cx="0" cy="374650"/>
          </a:xfrm>
          <a:prstGeom prst="line">
            <a:avLst/>
          </a:prstGeom>
          <a:noFill/>
          <a:ln w="28575">
            <a:solidFill>
              <a:srgbClr val="FF0000"/>
            </a:solidFill>
            <a:round/>
            <a:headEnd/>
            <a:tailEnd type="triangle" w="lg" len="lg"/>
          </a:ln>
        </p:spPr>
        <p:txBody>
          <a:bodyPr/>
          <a:lstStyle/>
          <a:p>
            <a:endParaRPr lang="en-US"/>
          </a:p>
        </p:txBody>
      </p:sp>
      <p:sp>
        <p:nvSpPr>
          <p:cNvPr id="44" name="Line 44"/>
          <p:cNvSpPr>
            <a:spLocks noChangeShapeType="1"/>
          </p:cNvSpPr>
          <p:nvPr/>
        </p:nvSpPr>
        <p:spPr bwMode="auto">
          <a:xfrm>
            <a:off x="2286000" y="714452"/>
            <a:ext cx="0" cy="374650"/>
          </a:xfrm>
          <a:prstGeom prst="line">
            <a:avLst/>
          </a:prstGeom>
          <a:noFill/>
          <a:ln w="28575">
            <a:solidFill>
              <a:srgbClr val="FF0000"/>
            </a:solidFill>
            <a:round/>
            <a:headEnd/>
            <a:tailEnd type="triangle" w="lg" len="lg"/>
          </a:ln>
        </p:spPr>
        <p:txBody>
          <a:bodyPr/>
          <a:lstStyle/>
          <a:p>
            <a:endParaRPr lang="en-US"/>
          </a:p>
        </p:txBody>
      </p:sp>
      <p:sp>
        <p:nvSpPr>
          <p:cNvPr id="45" name="Line 44"/>
          <p:cNvSpPr>
            <a:spLocks noChangeShapeType="1"/>
          </p:cNvSpPr>
          <p:nvPr/>
        </p:nvSpPr>
        <p:spPr bwMode="auto">
          <a:xfrm>
            <a:off x="1752600" y="779501"/>
            <a:ext cx="0" cy="374650"/>
          </a:xfrm>
          <a:prstGeom prst="line">
            <a:avLst/>
          </a:prstGeom>
          <a:noFill/>
          <a:ln w="28575">
            <a:solidFill>
              <a:srgbClr val="FF0000"/>
            </a:solidFill>
            <a:round/>
            <a:headEnd/>
            <a:tailEnd type="triangle" w="lg" len="lg"/>
          </a:ln>
        </p:spPr>
        <p:txBody>
          <a:bodyPr/>
          <a:lstStyle/>
          <a:p>
            <a:endParaRPr lang="en-US"/>
          </a:p>
        </p:txBody>
      </p:sp>
      <p:sp>
        <p:nvSpPr>
          <p:cNvPr id="40" name="Text Box 35"/>
          <p:cNvSpPr txBox="1">
            <a:spLocks noChangeArrowheads="1"/>
          </p:cNvSpPr>
          <p:nvPr/>
        </p:nvSpPr>
        <p:spPr bwMode="auto">
          <a:xfrm>
            <a:off x="609600" y="1828800"/>
            <a:ext cx="3352800" cy="461665"/>
          </a:xfrm>
          <a:prstGeom prst="rect">
            <a:avLst/>
          </a:prstGeom>
          <a:noFill/>
          <a:ln w="9525">
            <a:noFill/>
            <a:miter lim="800000"/>
            <a:headEnd/>
            <a:tailEnd/>
          </a:ln>
        </p:spPr>
        <p:txBody>
          <a:bodyPr wrap="square">
            <a:spAutoFit/>
          </a:bodyPr>
          <a:lstStyle/>
          <a:p>
            <a:pPr algn="ctr">
              <a:spcBef>
                <a:spcPct val="50000"/>
              </a:spcBef>
            </a:pPr>
            <a:r>
              <a:rPr lang="en-US" dirty="0">
                <a:solidFill>
                  <a:srgbClr val="FFFFFF"/>
                </a:solidFill>
              </a:rPr>
              <a:t>Where is the load?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p:cNvSpPr>
            <a:spLocks noGrp="1"/>
          </p:cNvSpPr>
          <p:nvPr>
            <p:ph type="sldNum" sz="quarter" idx="12"/>
          </p:nvPr>
        </p:nvSpPr>
        <p:spPr>
          <a:noFill/>
        </p:spPr>
        <p:txBody>
          <a:bodyPr/>
          <a:lstStyle/>
          <a:p>
            <a:fld id="{9E728BDC-53A3-4F7E-BAFF-BA33ACF58E44}" type="slidenum">
              <a:rPr lang="en-US" smtClean="0"/>
              <a:pPr/>
              <a:t>27</a:t>
            </a:fld>
            <a:endParaRPr lang="en-US"/>
          </a:p>
        </p:txBody>
      </p:sp>
      <p:pic>
        <p:nvPicPr>
          <p:cNvPr id="45" name="Picture 34" descr="Picture19"/>
          <p:cNvPicPr>
            <a:picLocks noChangeAspect="1" noChangeArrowheads="1"/>
          </p:cNvPicPr>
          <p:nvPr/>
        </p:nvPicPr>
        <p:blipFill>
          <a:blip r:embed="rId3" cstate="print">
            <a:lum bright="-4000" contrast="26000"/>
          </a:blip>
          <a:srcRect t="13158" b="28947"/>
          <a:stretch>
            <a:fillRect/>
          </a:stretch>
        </p:blipFill>
        <p:spPr bwMode="auto">
          <a:xfrm>
            <a:off x="152400" y="152400"/>
            <a:ext cx="4343400" cy="1676400"/>
          </a:xfrm>
          <a:prstGeom prst="rect">
            <a:avLst/>
          </a:prstGeom>
          <a:noFill/>
          <a:ln w="9525">
            <a:noFill/>
            <a:miter lim="800000"/>
            <a:headEnd/>
            <a:tailEnd/>
          </a:ln>
        </p:spPr>
      </p:pic>
      <p:sp>
        <p:nvSpPr>
          <p:cNvPr id="46" name="Text Box 35"/>
          <p:cNvSpPr txBox="1">
            <a:spLocks noChangeArrowheads="1"/>
          </p:cNvSpPr>
          <p:nvPr/>
        </p:nvSpPr>
        <p:spPr bwMode="auto">
          <a:xfrm>
            <a:off x="609600" y="1828800"/>
            <a:ext cx="3352800" cy="1015663"/>
          </a:xfrm>
          <a:prstGeom prst="rect">
            <a:avLst/>
          </a:prstGeom>
          <a:noFill/>
          <a:ln w="9525">
            <a:noFill/>
            <a:miter lim="800000"/>
            <a:headEnd/>
            <a:tailEnd/>
          </a:ln>
        </p:spPr>
        <p:txBody>
          <a:bodyPr wrap="square">
            <a:spAutoFit/>
          </a:bodyPr>
          <a:lstStyle/>
          <a:p>
            <a:pPr algn="ctr">
              <a:spcBef>
                <a:spcPct val="50000"/>
              </a:spcBef>
            </a:pPr>
            <a:r>
              <a:rPr lang="en-US" dirty="0">
                <a:solidFill>
                  <a:srgbClr val="FFFFFF"/>
                </a:solidFill>
              </a:rPr>
              <a:t>Where is the load?</a:t>
            </a:r>
          </a:p>
          <a:p>
            <a:pPr algn="ctr">
              <a:spcBef>
                <a:spcPct val="50000"/>
              </a:spcBef>
            </a:pPr>
            <a:r>
              <a:rPr lang="en-US" dirty="0">
                <a:solidFill>
                  <a:srgbClr val="FFFFFF"/>
                </a:solidFill>
              </a:rPr>
              <a:t>Two arches hold it up</a:t>
            </a:r>
          </a:p>
        </p:txBody>
      </p:sp>
      <p:sp>
        <p:nvSpPr>
          <p:cNvPr id="47" name="Line 38"/>
          <p:cNvSpPr>
            <a:spLocks noChangeShapeType="1"/>
          </p:cNvSpPr>
          <p:nvPr/>
        </p:nvSpPr>
        <p:spPr bwMode="auto">
          <a:xfrm>
            <a:off x="1219200" y="855740"/>
            <a:ext cx="0" cy="374650"/>
          </a:xfrm>
          <a:prstGeom prst="line">
            <a:avLst/>
          </a:prstGeom>
          <a:noFill/>
          <a:ln w="28575">
            <a:solidFill>
              <a:srgbClr val="FF0000"/>
            </a:solidFill>
            <a:round/>
            <a:headEnd/>
            <a:tailEnd type="triangle" w="lg" len="lg"/>
          </a:ln>
        </p:spPr>
        <p:txBody>
          <a:bodyPr/>
          <a:lstStyle/>
          <a:p>
            <a:endParaRPr lang="en-US"/>
          </a:p>
        </p:txBody>
      </p:sp>
      <p:sp>
        <p:nvSpPr>
          <p:cNvPr id="48" name="Line 43"/>
          <p:cNvSpPr>
            <a:spLocks noChangeShapeType="1"/>
          </p:cNvSpPr>
          <p:nvPr/>
        </p:nvSpPr>
        <p:spPr bwMode="auto">
          <a:xfrm>
            <a:off x="3352800" y="625514"/>
            <a:ext cx="0" cy="374650"/>
          </a:xfrm>
          <a:prstGeom prst="line">
            <a:avLst/>
          </a:prstGeom>
          <a:noFill/>
          <a:ln w="28575">
            <a:solidFill>
              <a:srgbClr val="FF0000"/>
            </a:solidFill>
            <a:round/>
            <a:headEnd/>
            <a:tailEnd type="triangle" w="lg" len="lg"/>
          </a:ln>
        </p:spPr>
        <p:txBody>
          <a:bodyPr/>
          <a:lstStyle/>
          <a:p>
            <a:endParaRPr lang="en-US"/>
          </a:p>
        </p:txBody>
      </p:sp>
      <p:sp>
        <p:nvSpPr>
          <p:cNvPr id="49" name="Line 44"/>
          <p:cNvSpPr>
            <a:spLocks noChangeShapeType="1"/>
          </p:cNvSpPr>
          <p:nvPr/>
        </p:nvSpPr>
        <p:spPr bwMode="auto">
          <a:xfrm>
            <a:off x="3860877" y="608090"/>
            <a:ext cx="0" cy="374650"/>
          </a:xfrm>
          <a:prstGeom prst="line">
            <a:avLst/>
          </a:prstGeom>
          <a:noFill/>
          <a:ln w="28575">
            <a:solidFill>
              <a:srgbClr val="FF0000"/>
            </a:solidFill>
            <a:round/>
            <a:headEnd/>
            <a:tailEnd type="triangle" w="lg" len="lg"/>
          </a:ln>
        </p:spPr>
        <p:txBody>
          <a:bodyPr/>
          <a:lstStyle/>
          <a:p>
            <a:endParaRPr lang="en-US"/>
          </a:p>
        </p:txBody>
      </p:sp>
      <p:sp>
        <p:nvSpPr>
          <p:cNvPr id="50" name="Line 47"/>
          <p:cNvSpPr>
            <a:spLocks noChangeShapeType="1"/>
          </p:cNvSpPr>
          <p:nvPr/>
        </p:nvSpPr>
        <p:spPr bwMode="auto">
          <a:xfrm>
            <a:off x="685800" y="956060"/>
            <a:ext cx="0" cy="374650"/>
          </a:xfrm>
          <a:prstGeom prst="line">
            <a:avLst/>
          </a:prstGeom>
          <a:noFill/>
          <a:ln w="28575">
            <a:solidFill>
              <a:srgbClr val="FF0000"/>
            </a:solidFill>
            <a:round/>
            <a:headEnd/>
            <a:tailEnd type="triangle" w="lg" len="lg"/>
          </a:ln>
        </p:spPr>
        <p:txBody>
          <a:bodyPr/>
          <a:lstStyle/>
          <a:p>
            <a:endParaRPr lang="en-US"/>
          </a:p>
        </p:txBody>
      </p:sp>
      <p:sp>
        <p:nvSpPr>
          <p:cNvPr id="51" name="Line 44"/>
          <p:cNvSpPr>
            <a:spLocks noChangeShapeType="1"/>
          </p:cNvSpPr>
          <p:nvPr/>
        </p:nvSpPr>
        <p:spPr bwMode="auto">
          <a:xfrm>
            <a:off x="2819400" y="665355"/>
            <a:ext cx="0" cy="374650"/>
          </a:xfrm>
          <a:prstGeom prst="line">
            <a:avLst/>
          </a:prstGeom>
          <a:noFill/>
          <a:ln w="28575">
            <a:solidFill>
              <a:srgbClr val="FF0000"/>
            </a:solidFill>
            <a:round/>
            <a:headEnd/>
            <a:tailEnd type="triangle" w="lg" len="lg"/>
          </a:ln>
        </p:spPr>
        <p:txBody>
          <a:bodyPr/>
          <a:lstStyle/>
          <a:p>
            <a:endParaRPr lang="en-US"/>
          </a:p>
        </p:txBody>
      </p:sp>
      <p:sp>
        <p:nvSpPr>
          <p:cNvPr id="52" name="Line 44"/>
          <p:cNvSpPr>
            <a:spLocks noChangeShapeType="1"/>
          </p:cNvSpPr>
          <p:nvPr/>
        </p:nvSpPr>
        <p:spPr bwMode="auto">
          <a:xfrm>
            <a:off x="2286000" y="714452"/>
            <a:ext cx="0" cy="374650"/>
          </a:xfrm>
          <a:prstGeom prst="line">
            <a:avLst/>
          </a:prstGeom>
          <a:noFill/>
          <a:ln w="28575">
            <a:solidFill>
              <a:srgbClr val="FF0000"/>
            </a:solidFill>
            <a:round/>
            <a:headEnd/>
            <a:tailEnd type="triangle" w="lg" len="lg"/>
          </a:ln>
        </p:spPr>
        <p:txBody>
          <a:bodyPr/>
          <a:lstStyle/>
          <a:p>
            <a:endParaRPr lang="en-US"/>
          </a:p>
        </p:txBody>
      </p:sp>
      <p:sp>
        <p:nvSpPr>
          <p:cNvPr id="53" name="Line 44"/>
          <p:cNvSpPr>
            <a:spLocks noChangeShapeType="1"/>
          </p:cNvSpPr>
          <p:nvPr/>
        </p:nvSpPr>
        <p:spPr bwMode="auto">
          <a:xfrm>
            <a:off x="1752600" y="779501"/>
            <a:ext cx="0" cy="374650"/>
          </a:xfrm>
          <a:prstGeom prst="line">
            <a:avLst/>
          </a:prstGeom>
          <a:noFill/>
          <a:ln w="28575">
            <a:solidFill>
              <a:srgbClr val="FF0000"/>
            </a:solidFill>
            <a:round/>
            <a:headEnd/>
            <a:tailEnd type="triangle" w="lg" len="lg"/>
          </a:ln>
        </p:spPr>
        <p:txBody>
          <a:bodyPr/>
          <a:lstStyle/>
          <a:p>
            <a:endParaRPr lang="en-US"/>
          </a:p>
        </p:txBody>
      </p:sp>
      <p:sp>
        <p:nvSpPr>
          <p:cNvPr id="54" name="Arc 14"/>
          <p:cNvSpPr>
            <a:spLocks/>
          </p:cNvSpPr>
          <p:nvPr/>
        </p:nvSpPr>
        <p:spPr bwMode="auto">
          <a:xfrm rot="10756648" flipV="1">
            <a:off x="347663" y="617538"/>
            <a:ext cx="4035425" cy="2263775"/>
          </a:xfrm>
          <a:custGeom>
            <a:avLst/>
            <a:gdLst>
              <a:gd name="T0" fmla="*/ 0 w 12025"/>
              <a:gd name="T1" fmla="*/ 0 h 21600"/>
              <a:gd name="T2" fmla="*/ 2147483647 w 12025"/>
              <a:gd name="T3" fmla="*/ 2147483647 h 21600"/>
              <a:gd name="T4" fmla="*/ 0 w 12025"/>
              <a:gd name="T5" fmla="*/ 2147483647 h 21600"/>
              <a:gd name="T6" fmla="*/ 0 60000 65536"/>
              <a:gd name="T7" fmla="*/ 0 60000 65536"/>
              <a:gd name="T8" fmla="*/ 0 60000 65536"/>
              <a:gd name="T9" fmla="*/ 0 w 12025"/>
              <a:gd name="T10" fmla="*/ 0 h 21600"/>
              <a:gd name="T11" fmla="*/ 12025 w 12025"/>
              <a:gd name="T12" fmla="*/ 21600 h 21600"/>
            </a:gdLst>
            <a:ahLst/>
            <a:cxnLst>
              <a:cxn ang="T6">
                <a:pos x="T0" y="T1"/>
              </a:cxn>
              <a:cxn ang="T7">
                <a:pos x="T2" y="T3"/>
              </a:cxn>
              <a:cxn ang="T8">
                <a:pos x="T4" y="T5"/>
              </a:cxn>
            </a:cxnLst>
            <a:rect l="T9" t="T10" r="T11" b="T12"/>
            <a:pathLst>
              <a:path w="12025" h="21600" fill="none" extrusionOk="0">
                <a:moveTo>
                  <a:pt x="-1" y="0"/>
                </a:moveTo>
                <a:cubicBezTo>
                  <a:pt x="4282" y="0"/>
                  <a:pt x="8467" y="1272"/>
                  <a:pt x="12025" y="3656"/>
                </a:cubicBezTo>
              </a:path>
              <a:path w="12025" h="21600" stroke="0" extrusionOk="0">
                <a:moveTo>
                  <a:pt x="-1" y="0"/>
                </a:moveTo>
                <a:cubicBezTo>
                  <a:pt x="4282" y="0"/>
                  <a:pt x="8467" y="1272"/>
                  <a:pt x="12025" y="3656"/>
                </a:cubicBezTo>
                <a:lnTo>
                  <a:pt x="0" y="21600"/>
                </a:lnTo>
                <a:close/>
              </a:path>
            </a:pathLst>
          </a:custGeom>
          <a:noFill/>
          <a:ln w="76200">
            <a:solidFill>
              <a:srgbClr val="FF0000"/>
            </a:solidFill>
            <a:round/>
            <a:headEnd/>
            <a:tailEnd/>
          </a:ln>
        </p:spPr>
        <p:txBody>
          <a:bodyPr wrap="none" anchor="ctr"/>
          <a:lstStyle/>
          <a:p>
            <a:endParaRPr lang="en-US"/>
          </a:p>
        </p:txBody>
      </p:sp>
      <p:sp>
        <p:nvSpPr>
          <p:cNvPr id="39" name="Freeform 38"/>
          <p:cNvSpPr/>
          <p:nvPr/>
        </p:nvSpPr>
        <p:spPr bwMode="auto">
          <a:xfrm>
            <a:off x="333375" y="553244"/>
            <a:ext cx="3876675" cy="1132681"/>
          </a:xfrm>
          <a:custGeom>
            <a:avLst/>
            <a:gdLst>
              <a:gd name="connsiteX0" fmla="*/ 3876675 w 3876675"/>
              <a:gd name="connsiteY0" fmla="*/ 1132681 h 1132681"/>
              <a:gd name="connsiteX1" fmla="*/ 3719513 w 3876675"/>
              <a:gd name="connsiteY1" fmla="*/ 994569 h 1132681"/>
              <a:gd name="connsiteX2" fmla="*/ 3562350 w 3876675"/>
              <a:gd name="connsiteY2" fmla="*/ 851694 h 1132681"/>
              <a:gd name="connsiteX3" fmla="*/ 3419475 w 3876675"/>
              <a:gd name="connsiteY3" fmla="*/ 732631 h 1132681"/>
              <a:gd name="connsiteX4" fmla="*/ 3252788 w 3876675"/>
              <a:gd name="connsiteY4" fmla="*/ 594519 h 1132681"/>
              <a:gd name="connsiteX5" fmla="*/ 3038475 w 3876675"/>
              <a:gd name="connsiteY5" fmla="*/ 456406 h 1132681"/>
              <a:gd name="connsiteX6" fmla="*/ 2786063 w 3876675"/>
              <a:gd name="connsiteY6" fmla="*/ 313531 h 1132681"/>
              <a:gd name="connsiteX7" fmla="*/ 2543175 w 3876675"/>
              <a:gd name="connsiteY7" fmla="*/ 199231 h 1132681"/>
              <a:gd name="connsiteX8" fmla="*/ 2257425 w 3876675"/>
              <a:gd name="connsiteY8" fmla="*/ 89694 h 1132681"/>
              <a:gd name="connsiteX9" fmla="*/ 2024063 w 3876675"/>
              <a:gd name="connsiteY9" fmla="*/ 37306 h 1132681"/>
              <a:gd name="connsiteX10" fmla="*/ 1785938 w 3876675"/>
              <a:gd name="connsiteY10" fmla="*/ 3969 h 1132681"/>
              <a:gd name="connsiteX11" fmla="*/ 1519238 w 3876675"/>
              <a:gd name="connsiteY11" fmla="*/ 13494 h 1132681"/>
              <a:gd name="connsiteX12" fmla="*/ 1252538 w 3876675"/>
              <a:gd name="connsiteY12" fmla="*/ 51594 h 1132681"/>
              <a:gd name="connsiteX13" fmla="*/ 1076325 w 3876675"/>
              <a:gd name="connsiteY13" fmla="*/ 103981 h 1132681"/>
              <a:gd name="connsiteX14" fmla="*/ 881063 w 3876675"/>
              <a:gd name="connsiteY14" fmla="*/ 170656 h 1132681"/>
              <a:gd name="connsiteX15" fmla="*/ 847725 w 3876675"/>
              <a:gd name="connsiteY15" fmla="*/ 184944 h 1132681"/>
              <a:gd name="connsiteX16" fmla="*/ 671513 w 3876675"/>
              <a:gd name="connsiteY16" fmla="*/ 294481 h 1132681"/>
              <a:gd name="connsiteX17" fmla="*/ 466725 w 3876675"/>
              <a:gd name="connsiteY17" fmla="*/ 418306 h 1132681"/>
              <a:gd name="connsiteX18" fmla="*/ 290513 w 3876675"/>
              <a:gd name="connsiteY18" fmla="*/ 584994 h 1132681"/>
              <a:gd name="connsiteX19" fmla="*/ 185738 w 3876675"/>
              <a:gd name="connsiteY19" fmla="*/ 665956 h 1132681"/>
              <a:gd name="connsiteX20" fmla="*/ 66675 w 3876675"/>
              <a:gd name="connsiteY20" fmla="*/ 789781 h 1132681"/>
              <a:gd name="connsiteX21" fmla="*/ 0 w 3876675"/>
              <a:gd name="connsiteY21" fmla="*/ 861219 h 1132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675" h="1132681">
                <a:moveTo>
                  <a:pt x="3876675" y="1132681"/>
                </a:moveTo>
                <a:lnTo>
                  <a:pt x="3719513" y="994569"/>
                </a:lnTo>
                <a:cubicBezTo>
                  <a:pt x="3667126" y="947738"/>
                  <a:pt x="3612356" y="895350"/>
                  <a:pt x="3562350" y="851694"/>
                </a:cubicBezTo>
                <a:cubicBezTo>
                  <a:pt x="3512344" y="808038"/>
                  <a:pt x="3419475" y="732631"/>
                  <a:pt x="3419475" y="732631"/>
                </a:cubicBezTo>
                <a:cubicBezTo>
                  <a:pt x="3367881" y="689768"/>
                  <a:pt x="3316288" y="640556"/>
                  <a:pt x="3252788" y="594519"/>
                </a:cubicBezTo>
                <a:cubicBezTo>
                  <a:pt x="3189288" y="548482"/>
                  <a:pt x="3116262" y="503237"/>
                  <a:pt x="3038475" y="456406"/>
                </a:cubicBezTo>
                <a:cubicBezTo>
                  <a:pt x="2960688" y="409575"/>
                  <a:pt x="2868613" y="356393"/>
                  <a:pt x="2786063" y="313531"/>
                </a:cubicBezTo>
                <a:cubicBezTo>
                  <a:pt x="2703513" y="270669"/>
                  <a:pt x="2631281" y="236537"/>
                  <a:pt x="2543175" y="199231"/>
                </a:cubicBezTo>
                <a:cubicBezTo>
                  <a:pt x="2455069" y="161925"/>
                  <a:pt x="2343944" y="116682"/>
                  <a:pt x="2257425" y="89694"/>
                </a:cubicBezTo>
                <a:cubicBezTo>
                  <a:pt x="2170906" y="62706"/>
                  <a:pt x="2102644" y="51593"/>
                  <a:pt x="2024063" y="37306"/>
                </a:cubicBezTo>
                <a:cubicBezTo>
                  <a:pt x="1945482" y="23019"/>
                  <a:pt x="1870076" y="7938"/>
                  <a:pt x="1785938" y="3969"/>
                </a:cubicBezTo>
                <a:cubicBezTo>
                  <a:pt x="1701801" y="0"/>
                  <a:pt x="1608138" y="5557"/>
                  <a:pt x="1519238" y="13494"/>
                </a:cubicBezTo>
                <a:cubicBezTo>
                  <a:pt x="1430338" y="21431"/>
                  <a:pt x="1326357" y="36513"/>
                  <a:pt x="1252538" y="51594"/>
                </a:cubicBezTo>
                <a:cubicBezTo>
                  <a:pt x="1178719" y="66675"/>
                  <a:pt x="1138238" y="84137"/>
                  <a:pt x="1076325" y="103981"/>
                </a:cubicBezTo>
                <a:cubicBezTo>
                  <a:pt x="1014413" y="123825"/>
                  <a:pt x="919163" y="157162"/>
                  <a:pt x="881063" y="170656"/>
                </a:cubicBezTo>
                <a:cubicBezTo>
                  <a:pt x="842963" y="184150"/>
                  <a:pt x="882650" y="164306"/>
                  <a:pt x="847725" y="184944"/>
                </a:cubicBezTo>
                <a:cubicBezTo>
                  <a:pt x="812800" y="205582"/>
                  <a:pt x="671513" y="294481"/>
                  <a:pt x="671513" y="294481"/>
                </a:cubicBezTo>
                <a:cubicBezTo>
                  <a:pt x="608013" y="333375"/>
                  <a:pt x="530225" y="369887"/>
                  <a:pt x="466725" y="418306"/>
                </a:cubicBezTo>
                <a:cubicBezTo>
                  <a:pt x="403225" y="466725"/>
                  <a:pt x="337344" y="543719"/>
                  <a:pt x="290513" y="584994"/>
                </a:cubicBezTo>
                <a:cubicBezTo>
                  <a:pt x="243682" y="626269"/>
                  <a:pt x="223044" y="631825"/>
                  <a:pt x="185738" y="665956"/>
                </a:cubicBezTo>
                <a:cubicBezTo>
                  <a:pt x="148432" y="700087"/>
                  <a:pt x="97631" y="757237"/>
                  <a:pt x="66675" y="789781"/>
                </a:cubicBezTo>
                <a:cubicBezTo>
                  <a:pt x="35719" y="822325"/>
                  <a:pt x="17859" y="841772"/>
                  <a:pt x="0" y="861219"/>
                </a:cubicBezTo>
              </a:path>
            </a:pathLst>
          </a:custGeom>
          <a:noFill/>
          <a:ln w="25400" cap="flat" cmpd="sng" algn="ctr">
            <a:solidFill>
              <a:srgbClr val="FFFF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41" name="Freeform 40"/>
          <p:cNvSpPr/>
          <p:nvPr/>
        </p:nvSpPr>
        <p:spPr bwMode="auto">
          <a:xfrm>
            <a:off x="347663" y="865188"/>
            <a:ext cx="3976687" cy="511175"/>
          </a:xfrm>
          <a:custGeom>
            <a:avLst/>
            <a:gdLst>
              <a:gd name="connsiteX0" fmla="*/ 3976687 w 3976687"/>
              <a:gd name="connsiteY0" fmla="*/ 511175 h 511175"/>
              <a:gd name="connsiteX1" fmla="*/ 3629025 w 3976687"/>
              <a:gd name="connsiteY1" fmla="*/ 392112 h 511175"/>
              <a:gd name="connsiteX2" fmla="*/ 3209925 w 3976687"/>
              <a:gd name="connsiteY2" fmla="*/ 239712 h 511175"/>
              <a:gd name="connsiteX3" fmla="*/ 2757487 w 3976687"/>
              <a:gd name="connsiteY3" fmla="*/ 125412 h 511175"/>
              <a:gd name="connsiteX4" fmla="*/ 2414587 w 3976687"/>
              <a:gd name="connsiteY4" fmla="*/ 68262 h 511175"/>
              <a:gd name="connsiteX5" fmla="*/ 2033587 w 3976687"/>
              <a:gd name="connsiteY5" fmla="*/ 15875 h 511175"/>
              <a:gd name="connsiteX6" fmla="*/ 1671637 w 3976687"/>
              <a:gd name="connsiteY6" fmla="*/ 1587 h 511175"/>
              <a:gd name="connsiteX7" fmla="*/ 1328737 w 3976687"/>
              <a:gd name="connsiteY7" fmla="*/ 25400 h 511175"/>
              <a:gd name="connsiteX8" fmla="*/ 990600 w 3976687"/>
              <a:gd name="connsiteY8" fmla="*/ 92075 h 511175"/>
              <a:gd name="connsiteX9" fmla="*/ 671512 w 3976687"/>
              <a:gd name="connsiteY9" fmla="*/ 182562 h 511175"/>
              <a:gd name="connsiteX10" fmla="*/ 438150 w 3976687"/>
              <a:gd name="connsiteY10" fmla="*/ 277812 h 511175"/>
              <a:gd name="connsiteX11" fmla="*/ 233362 w 3976687"/>
              <a:gd name="connsiteY11" fmla="*/ 358775 h 511175"/>
              <a:gd name="connsiteX12" fmla="*/ 57150 w 3976687"/>
              <a:gd name="connsiteY12" fmla="*/ 420687 h 511175"/>
              <a:gd name="connsiteX13" fmla="*/ 0 w 3976687"/>
              <a:gd name="connsiteY13" fmla="*/ 444500 h 51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76687" h="511175">
                <a:moveTo>
                  <a:pt x="3976687" y="511175"/>
                </a:moveTo>
                <a:lnTo>
                  <a:pt x="3629025" y="392112"/>
                </a:lnTo>
                <a:cubicBezTo>
                  <a:pt x="3501231" y="346868"/>
                  <a:pt x="3355181" y="284162"/>
                  <a:pt x="3209925" y="239712"/>
                </a:cubicBezTo>
                <a:cubicBezTo>
                  <a:pt x="3064669" y="195262"/>
                  <a:pt x="2890043" y="153987"/>
                  <a:pt x="2757487" y="125412"/>
                </a:cubicBezTo>
                <a:cubicBezTo>
                  <a:pt x="2624931" y="96837"/>
                  <a:pt x="2535237" y="86518"/>
                  <a:pt x="2414587" y="68262"/>
                </a:cubicBezTo>
                <a:cubicBezTo>
                  <a:pt x="2293937" y="50006"/>
                  <a:pt x="2157412" y="26988"/>
                  <a:pt x="2033587" y="15875"/>
                </a:cubicBezTo>
                <a:cubicBezTo>
                  <a:pt x="1909762" y="4762"/>
                  <a:pt x="1789112" y="0"/>
                  <a:pt x="1671637" y="1587"/>
                </a:cubicBezTo>
                <a:cubicBezTo>
                  <a:pt x="1554162" y="3175"/>
                  <a:pt x="1442243" y="10319"/>
                  <a:pt x="1328737" y="25400"/>
                </a:cubicBezTo>
                <a:cubicBezTo>
                  <a:pt x="1215231" y="40481"/>
                  <a:pt x="1100137" y="65881"/>
                  <a:pt x="990600" y="92075"/>
                </a:cubicBezTo>
                <a:cubicBezTo>
                  <a:pt x="881063" y="118269"/>
                  <a:pt x="763587" y="151606"/>
                  <a:pt x="671512" y="182562"/>
                </a:cubicBezTo>
                <a:cubicBezTo>
                  <a:pt x="579437" y="213518"/>
                  <a:pt x="438150" y="277812"/>
                  <a:pt x="438150" y="277812"/>
                </a:cubicBezTo>
                <a:lnTo>
                  <a:pt x="233362" y="358775"/>
                </a:lnTo>
                <a:cubicBezTo>
                  <a:pt x="169862" y="382587"/>
                  <a:pt x="96044" y="406400"/>
                  <a:pt x="57150" y="420687"/>
                </a:cubicBezTo>
                <a:cubicBezTo>
                  <a:pt x="18256" y="434975"/>
                  <a:pt x="9128" y="439737"/>
                  <a:pt x="0" y="444500"/>
                </a:cubicBezTo>
              </a:path>
            </a:pathLst>
          </a:custGeom>
          <a:noFill/>
          <a:ln w="25400" cap="flat" cmpd="sng" algn="ctr">
            <a:solidFill>
              <a:srgbClr val="FFFF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nvGrpSpPr>
          <p:cNvPr id="3" name="Group 2"/>
          <p:cNvGrpSpPr/>
          <p:nvPr/>
        </p:nvGrpSpPr>
        <p:grpSpPr>
          <a:xfrm>
            <a:off x="281499" y="2743200"/>
            <a:ext cx="4519101" cy="3201412"/>
            <a:chOff x="304800" y="3352800"/>
            <a:chExt cx="4519101" cy="3201412"/>
          </a:xfrm>
        </p:grpSpPr>
        <p:sp>
          <p:nvSpPr>
            <p:cNvPr id="29713" name="Text Box 43"/>
            <p:cNvSpPr txBox="1">
              <a:spLocks noChangeArrowheads="1"/>
            </p:cNvSpPr>
            <p:nvPr/>
          </p:nvSpPr>
          <p:spPr bwMode="auto">
            <a:xfrm>
              <a:off x="304800" y="3352800"/>
              <a:ext cx="4267200" cy="3046988"/>
            </a:xfrm>
            <a:prstGeom prst="rect">
              <a:avLst/>
            </a:prstGeom>
            <a:noFill/>
            <a:ln w="9525">
              <a:noFill/>
              <a:miter lim="800000"/>
              <a:headEnd/>
              <a:tailEnd/>
            </a:ln>
          </p:spPr>
          <p:txBody>
            <a:bodyPr>
              <a:spAutoFit/>
            </a:bodyPr>
            <a:lstStyle/>
            <a:p>
              <a:pPr>
                <a:spcBef>
                  <a:spcPct val="50000"/>
                </a:spcBef>
              </a:pPr>
              <a:endParaRPr lang="en-US" sz="3600" dirty="0">
                <a:solidFill>
                  <a:srgbClr val="FFFFFF"/>
                </a:solidFill>
              </a:endParaRPr>
            </a:p>
            <a:p>
              <a:pPr>
                <a:spcBef>
                  <a:spcPct val="50000"/>
                </a:spcBef>
              </a:pPr>
              <a:r>
                <a:rPr lang="en-US" dirty="0">
                  <a:solidFill>
                    <a:srgbClr val="FFFFFF"/>
                  </a:solidFill>
                </a:rPr>
                <a:t>ARCH versus CABLE</a:t>
              </a:r>
            </a:p>
            <a:p>
              <a:pPr>
                <a:spcBef>
                  <a:spcPct val="50000"/>
                </a:spcBef>
              </a:pPr>
              <a:r>
                <a:rPr lang="en-US" dirty="0">
                  <a:solidFill>
                    <a:srgbClr val="FFFFFF"/>
                  </a:solidFill>
                </a:rPr>
                <a:t>Arch –                                  compression</a:t>
              </a:r>
            </a:p>
            <a:p>
              <a:pPr>
                <a:spcBef>
                  <a:spcPct val="50000"/>
                </a:spcBef>
              </a:pPr>
              <a:r>
                <a:rPr lang="en-US" dirty="0">
                  <a:solidFill>
                    <a:srgbClr val="FFFFFF"/>
                  </a:solidFill>
                </a:rPr>
                <a:t>Cable –                              tension </a:t>
              </a:r>
            </a:p>
          </p:txBody>
        </p:sp>
        <p:pic>
          <p:nvPicPr>
            <p:cNvPr id="36" name="Picture 35"/>
            <p:cNvPicPr>
              <a:picLocks noChangeAspect="1"/>
            </p:cNvPicPr>
            <p:nvPr/>
          </p:nvPicPr>
          <p:blipFill>
            <a:blip r:embed="rId4"/>
            <a:stretch>
              <a:fillRect/>
            </a:stretch>
          </p:blipFill>
          <p:spPr>
            <a:xfrm>
              <a:off x="2057400" y="4724400"/>
              <a:ext cx="2766501" cy="1829812"/>
            </a:xfrm>
            <a:prstGeom prst="rect">
              <a:avLst/>
            </a:prstGeom>
          </p:spPr>
        </p:pic>
      </p:grpSp>
      <p:pic>
        <p:nvPicPr>
          <p:cNvPr id="2" name="Picture 1"/>
          <p:cNvPicPr>
            <a:picLocks noChangeAspect="1"/>
          </p:cNvPicPr>
          <p:nvPr/>
        </p:nvPicPr>
        <p:blipFill>
          <a:blip r:embed="rId5"/>
          <a:stretch>
            <a:fillRect/>
          </a:stretch>
        </p:blipFill>
        <p:spPr>
          <a:xfrm>
            <a:off x="5486400" y="2743200"/>
            <a:ext cx="2831987" cy="3571875"/>
          </a:xfrm>
          <a:prstGeom prst="rect">
            <a:avLst/>
          </a:prstGeom>
        </p:spPr>
      </p:pic>
      <p:pic>
        <p:nvPicPr>
          <p:cNvPr id="4" name="Picture 2" descr="Blue Hour over Eads Bridge Panorama">
            <a:extLst>
              <a:ext uri="{FF2B5EF4-FFF2-40B4-BE49-F238E27FC236}">
                <a16:creationId xmlns:a16="http://schemas.microsoft.com/office/drawing/2014/main" id="{855537BA-42FC-CB89-024D-39FB6A57B08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230" t="16954" r="3148" b="20604"/>
          <a:stretch/>
        </p:blipFill>
        <p:spPr bwMode="auto">
          <a:xfrm>
            <a:off x="4495800" y="304800"/>
            <a:ext cx="4529954" cy="19726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outdoor, building, arch, sky&#10;&#10;Description automatically generated">
            <a:extLst>
              <a:ext uri="{FF2B5EF4-FFF2-40B4-BE49-F238E27FC236}">
                <a16:creationId xmlns:a16="http://schemas.microsoft.com/office/drawing/2014/main" id="{9CF6BC27-347C-7E37-4493-ED402E46C48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6000"/>
                    </a14:imgEffect>
                  </a14:imgLayer>
                </a14:imgProps>
              </a:ext>
              <a:ext uri="{28A0092B-C50C-407E-A947-70E740481C1C}">
                <a14:useLocalDpi xmlns:a14="http://schemas.microsoft.com/office/drawing/2010/main" val="0"/>
              </a:ext>
            </a:extLst>
          </a:blip>
          <a:srcRect l="11333" t="6353"/>
          <a:stretch/>
        </p:blipFill>
        <p:spPr>
          <a:xfrm>
            <a:off x="333374" y="1856732"/>
            <a:ext cx="3800475" cy="4467868"/>
          </a:xfrm>
          <a:prstGeom prst="rect">
            <a:avLst/>
          </a:prstGeom>
        </p:spPr>
      </p:pic>
      <p:sp>
        <p:nvSpPr>
          <p:cNvPr id="2" name="Slide Number Placeholder 1">
            <a:extLst>
              <a:ext uri="{FF2B5EF4-FFF2-40B4-BE49-F238E27FC236}">
                <a16:creationId xmlns:a16="http://schemas.microsoft.com/office/drawing/2014/main" id="{CCDCC194-A613-C104-E5F9-D68F45FC396B}"/>
              </a:ext>
            </a:extLst>
          </p:cNvPr>
          <p:cNvSpPr>
            <a:spLocks noGrp="1"/>
          </p:cNvSpPr>
          <p:nvPr>
            <p:ph type="sldNum" sz="quarter" idx="12"/>
          </p:nvPr>
        </p:nvSpPr>
        <p:spPr/>
        <p:txBody>
          <a:bodyPr/>
          <a:lstStyle/>
          <a:p>
            <a:pPr>
              <a:defRPr/>
            </a:pPr>
            <a:fld id="{7460E6D6-2652-4978-918B-D974F0E5B9F9}" type="slidenum">
              <a:rPr lang="en-US" smtClean="0"/>
              <a:pPr>
                <a:defRPr/>
              </a:pPr>
              <a:t>28</a:t>
            </a:fld>
            <a:endParaRPr lang="en-US"/>
          </a:p>
        </p:txBody>
      </p:sp>
      <p:pic>
        <p:nvPicPr>
          <p:cNvPr id="4" name="Picture 34" descr="Picture19">
            <a:extLst>
              <a:ext uri="{FF2B5EF4-FFF2-40B4-BE49-F238E27FC236}">
                <a16:creationId xmlns:a16="http://schemas.microsoft.com/office/drawing/2014/main" id="{40EF9816-1D24-7560-9FD3-CFAA464E02F4}"/>
              </a:ext>
            </a:extLst>
          </p:cNvPr>
          <p:cNvPicPr>
            <a:picLocks noChangeAspect="1" noChangeArrowheads="1"/>
          </p:cNvPicPr>
          <p:nvPr/>
        </p:nvPicPr>
        <p:blipFill>
          <a:blip r:embed="rId4" cstate="print">
            <a:lum bright="-4000" contrast="26000"/>
          </a:blip>
          <a:srcRect t="13158" b="28947"/>
          <a:stretch>
            <a:fillRect/>
          </a:stretch>
        </p:blipFill>
        <p:spPr bwMode="auto">
          <a:xfrm>
            <a:off x="152400" y="152400"/>
            <a:ext cx="4343400" cy="1676400"/>
          </a:xfrm>
          <a:prstGeom prst="rect">
            <a:avLst/>
          </a:prstGeom>
          <a:noFill/>
          <a:ln w="9525">
            <a:noFill/>
            <a:miter lim="800000"/>
            <a:headEnd/>
            <a:tailEnd/>
          </a:ln>
        </p:spPr>
      </p:pic>
      <p:sp>
        <p:nvSpPr>
          <p:cNvPr id="5" name="Line 38">
            <a:extLst>
              <a:ext uri="{FF2B5EF4-FFF2-40B4-BE49-F238E27FC236}">
                <a16:creationId xmlns:a16="http://schemas.microsoft.com/office/drawing/2014/main" id="{618379F3-880B-8638-43C9-01BFA5A043C7}"/>
              </a:ext>
            </a:extLst>
          </p:cNvPr>
          <p:cNvSpPr>
            <a:spLocks noChangeShapeType="1"/>
          </p:cNvSpPr>
          <p:nvPr/>
        </p:nvSpPr>
        <p:spPr bwMode="auto">
          <a:xfrm>
            <a:off x="1219200" y="855740"/>
            <a:ext cx="0" cy="374650"/>
          </a:xfrm>
          <a:prstGeom prst="line">
            <a:avLst/>
          </a:prstGeom>
          <a:noFill/>
          <a:ln w="28575">
            <a:solidFill>
              <a:srgbClr val="FF0000"/>
            </a:solidFill>
            <a:round/>
            <a:headEnd/>
            <a:tailEnd type="triangle" w="lg" len="lg"/>
          </a:ln>
        </p:spPr>
        <p:txBody>
          <a:bodyPr/>
          <a:lstStyle/>
          <a:p>
            <a:endParaRPr lang="en-US"/>
          </a:p>
        </p:txBody>
      </p:sp>
      <p:sp>
        <p:nvSpPr>
          <p:cNvPr id="6" name="Line 43">
            <a:extLst>
              <a:ext uri="{FF2B5EF4-FFF2-40B4-BE49-F238E27FC236}">
                <a16:creationId xmlns:a16="http://schemas.microsoft.com/office/drawing/2014/main" id="{3B4D2D0A-9B0D-1C0D-AAB0-790FFF13D158}"/>
              </a:ext>
            </a:extLst>
          </p:cNvPr>
          <p:cNvSpPr>
            <a:spLocks noChangeShapeType="1"/>
          </p:cNvSpPr>
          <p:nvPr/>
        </p:nvSpPr>
        <p:spPr bwMode="auto">
          <a:xfrm>
            <a:off x="3352800" y="625514"/>
            <a:ext cx="0" cy="374650"/>
          </a:xfrm>
          <a:prstGeom prst="line">
            <a:avLst/>
          </a:prstGeom>
          <a:noFill/>
          <a:ln w="28575">
            <a:solidFill>
              <a:srgbClr val="FF0000"/>
            </a:solidFill>
            <a:round/>
            <a:headEnd/>
            <a:tailEnd type="triangle" w="lg" len="lg"/>
          </a:ln>
        </p:spPr>
        <p:txBody>
          <a:bodyPr/>
          <a:lstStyle/>
          <a:p>
            <a:endParaRPr lang="en-US"/>
          </a:p>
        </p:txBody>
      </p:sp>
      <p:sp>
        <p:nvSpPr>
          <p:cNvPr id="7" name="Line 44">
            <a:extLst>
              <a:ext uri="{FF2B5EF4-FFF2-40B4-BE49-F238E27FC236}">
                <a16:creationId xmlns:a16="http://schemas.microsoft.com/office/drawing/2014/main" id="{831870CA-DE4D-51DB-6926-2E84226D74EE}"/>
              </a:ext>
            </a:extLst>
          </p:cNvPr>
          <p:cNvSpPr>
            <a:spLocks noChangeShapeType="1"/>
          </p:cNvSpPr>
          <p:nvPr/>
        </p:nvSpPr>
        <p:spPr bwMode="auto">
          <a:xfrm>
            <a:off x="3860877" y="608090"/>
            <a:ext cx="0" cy="374650"/>
          </a:xfrm>
          <a:prstGeom prst="line">
            <a:avLst/>
          </a:prstGeom>
          <a:noFill/>
          <a:ln w="28575">
            <a:solidFill>
              <a:srgbClr val="FF0000"/>
            </a:solidFill>
            <a:round/>
            <a:headEnd/>
            <a:tailEnd type="triangle" w="lg" len="lg"/>
          </a:ln>
        </p:spPr>
        <p:txBody>
          <a:bodyPr/>
          <a:lstStyle/>
          <a:p>
            <a:endParaRPr lang="en-US"/>
          </a:p>
        </p:txBody>
      </p:sp>
      <p:sp>
        <p:nvSpPr>
          <p:cNvPr id="8" name="Line 47">
            <a:extLst>
              <a:ext uri="{FF2B5EF4-FFF2-40B4-BE49-F238E27FC236}">
                <a16:creationId xmlns:a16="http://schemas.microsoft.com/office/drawing/2014/main" id="{681785B4-F33C-6B3F-4C8D-1FCD2D597A45}"/>
              </a:ext>
            </a:extLst>
          </p:cNvPr>
          <p:cNvSpPr>
            <a:spLocks noChangeShapeType="1"/>
          </p:cNvSpPr>
          <p:nvPr/>
        </p:nvSpPr>
        <p:spPr bwMode="auto">
          <a:xfrm>
            <a:off x="685800" y="956060"/>
            <a:ext cx="0" cy="374650"/>
          </a:xfrm>
          <a:prstGeom prst="line">
            <a:avLst/>
          </a:prstGeom>
          <a:noFill/>
          <a:ln w="28575">
            <a:solidFill>
              <a:srgbClr val="FF0000"/>
            </a:solidFill>
            <a:round/>
            <a:headEnd/>
            <a:tailEnd type="triangle" w="lg" len="lg"/>
          </a:ln>
        </p:spPr>
        <p:txBody>
          <a:bodyPr/>
          <a:lstStyle/>
          <a:p>
            <a:endParaRPr lang="en-US"/>
          </a:p>
        </p:txBody>
      </p:sp>
      <p:sp>
        <p:nvSpPr>
          <p:cNvPr id="9" name="Line 44">
            <a:extLst>
              <a:ext uri="{FF2B5EF4-FFF2-40B4-BE49-F238E27FC236}">
                <a16:creationId xmlns:a16="http://schemas.microsoft.com/office/drawing/2014/main" id="{07113CB6-B3DC-7818-8C9B-71A7F4276034}"/>
              </a:ext>
            </a:extLst>
          </p:cNvPr>
          <p:cNvSpPr>
            <a:spLocks noChangeShapeType="1"/>
          </p:cNvSpPr>
          <p:nvPr/>
        </p:nvSpPr>
        <p:spPr bwMode="auto">
          <a:xfrm>
            <a:off x="2819400" y="665355"/>
            <a:ext cx="0" cy="374650"/>
          </a:xfrm>
          <a:prstGeom prst="line">
            <a:avLst/>
          </a:prstGeom>
          <a:noFill/>
          <a:ln w="28575">
            <a:solidFill>
              <a:srgbClr val="FF0000"/>
            </a:solidFill>
            <a:round/>
            <a:headEnd/>
            <a:tailEnd type="triangle" w="lg" len="lg"/>
          </a:ln>
        </p:spPr>
        <p:txBody>
          <a:bodyPr/>
          <a:lstStyle/>
          <a:p>
            <a:endParaRPr lang="en-US"/>
          </a:p>
        </p:txBody>
      </p:sp>
      <p:sp>
        <p:nvSpPr>
          <p:cNvPr id="10" name="Line 44">
            <a:extLst>
              <a:ext uri="{FF2B5EF4-FFF2-40B4-BE49-F238E27FC236}">
                <a16:creationId xmlns:a16="http://schemas.microsoft.com/office/drawing/2014/main" id="{B2BE4407-CE40-2222-17EC-5606847AA471}"/>
              </a:ext>
            </a:extLst>
          </p:cNvPr>
          <p:cNvSpPr>
            <a:spLocks noChangeShapeType="1"/>
          </p:cNvSpPr>
          <p:nvPr/>
        </p:nvSpPr>
        <p:spPr bwMode="auto">
          <a:xfrm>
            <a:off x="2286000" y="714452"/>
            <a:ext cx="0" cy="374650"/>
          </a:xfrm>
          <a:prstGeom prst="line">
            <a:avLst/>
          </a:prstGeom>
          <a:noFill/>
          <a:ln w="28575">
            <a:solidFill>
              <a:srgbClr val="FF0000"/>
            </a:solidFill>
            <a:round/>
            <a:headEnd/>
            <a:tailEnd type="triangle" w="lg" len="lg"/>
          </a:ln>
        </p:spPr>
        <p:txBody>
          <a:bodyPr/>
          <a:lstStyle/>
          <a:p>
            <a:endParaRPr lang="en-US"/>
          </a:p>
        </p:txBody>
      </p:sp>
      <p:sp>
        <p:nvSpPr>
          <p:cNvPr id="11" name="Line 44">
            <a:extLst>
              <a:ext uri="{FF2B5EF4-FFF2-40B4-BE49-F238E27FC236}">
                <a16:creationId xmlns:a16="http://schemas.microsoft.com/office/drawing/2014/main" id="{8F108D5B-E9D7-5CFB-4311-FC9B6DEB34C5}"/>
              </a:ext>
            </a:extLst>
          </p:cNvPr>
          <p:cNvSpPr>
            <a:spLocks noChangeShapeType="1"/>
          </p:cNvSpPr>
          <p:nvPr/>
        </p:nvSpPr>
        <p:spPr bwMode="auto">
          <a:xfrm>
            <a:off x="1752600" y="779501"/>
            <a:ext cx="0" cy="374650"/>
          </a:xfrm>
          <a:prstGeom prst="line">
            <a:avLst/>
          </a:prstGeom>
          <a:noFill/>
          <a:ln w="28575">
            <a:solidFill>
              <a:srgbClr val="FF0000"/>
            </a:solidFill>
            <a:round/>
            <a:headEnd/>
            <a:tailEnd type="triangle" w="lg" len="lg"/>
          </a:ln>
        </p:spPr>
        <p:txBody>
          <a:bodyPr/>
          <a:lstStyle/>
          <a:p>
            <a:endParaRPr lang="en-US"/>
          </a:p>
        </p:txBody>
      </p:sp>
      <p:sp>
        <p:nvSpPr>
          <p:cNvPr id="12" name="Freeform 11">
            <a:extLst>
              <a:ext uri="{FF2B5EF4-FFF2-40B4-BE49-F238E27FC236}">
                <a16:creationId xmlns:a16="http://schemas.microsoft.com/office/drawing/2014/main" id="{075C0C12-125C-DE40-7F24-23256A9EBEC3}"/>
              </a:ext>
            </a:extLst>
          </p:cNvPr>
          <p:cNvSpPr/>
          <p:nvPr/>
        </p:nvSpPr>
        <p:spPr bwMode="auto">
          <a:xfrm>
            <a:off x="333375" y="553244"/>
            <a:ext cx="3876675" cy="1132681"/>
          </a:xfrm>
          <a:custGeom>
            <a:avLst/>
            <a:gdLst>
              <a:gd name="connsiteX0" fmla="*/ 3876675 w 3876675"/>
              <a:gd name="connsiteY0" fmla="*/ 1132681 h 1132681"/>
              <a:gd name="connsiteX1" fmla="*/ 3719513 w 3876675"/>
              <a:gd name="connsiteY1" fmla="*/ 994569 h 1132681"/>
              <a:gd name="connsiteX2" fmla="*/ 3562350 w 3876675"/>
              <a:gd name="connsiteY2" fmla="*/ 851694 h 1132681"/>
              <a:gd name="connsiteX3" fmla="*/ 3419475 w 3876675"/>
              <a:gd name="connsiteY3" fmla="*/ 732631 h 1132681"/>
              <a:gd name="connsiteX4" fmla="*/ 3252788 w 3876675"/>
              <a:gd name="connsiteY4" fmla="*/ 594519 h 1132681"/>
              <a:gd name="connsiteX5" fmla="*/ 3038475 w 3876675"/>
              <a:gd name="connsiteY5" fmla="*/ 456406 h 1132681"/>
              <a:gd name="connsiteX6" fmla="*/ 2786063 w 3876675"/>
              <a:gd name="connsiteY6" fmla="*/ 313531 h 1132681"/>
              <a:gd name="connsiteX7" fmla="*/ 2543175 w 3876675"/>
              <a:gd name="connsiteY7" fmla="*/ 199231 h 1132681"/>
              <a:gd name="connsiteX8" fmla="*/ 2257425 w 3876675"/>
              <a:gd name="connsiteY8" fmla="*/ 89694 h 1132681"/>
              <a:gd name="connsiteX9" fmla="*/ 2024063 w 3876675"/>
              <a:gd name="connsiteY9" fmla="*/ 37306 h 1132681"/>
              <a:gd name="connsiteX10" fmla="*/ 1785938 w 3876675"/>
              <a:gd name="connsiteY10" fmla="*/ 3969 h 1132681"/>
              <a:gd name="connsiteX11" fmla="*/ 1519238 w 3876675"/>
              <a:gd name="connsiteY11" fmla="*/ 13494 h 1132681"/>
              <a:gd name="connsiteX12" fmla="*/ 1252538 w 3876675"/>
              <a:gd name="connsiteY12" fmla="*/ 51594 h 1132681"/>
              <a:gd name="connsiteX13" fmla="*/ 1076325 w 3876675"/>
              <a:gd name="connsiteY13" fmla="*/ 103981 h 1132681"/>
              <a:gd name="connsiteX14" fmla="*/ 881063 w 3876675"/>
              <a:gd name="connsiteY14" fmla="*/ 170656 h 1132681"/>
              <a:gd name="connsiteX15" fmla="*/ 847725 w 3876675"/>
              <a:gd name="connsiteY15" fmla="*/ 184944 h 1132681"/>
              <a:gd name="connsiteX16" fmla="*/ 671513 w 3876675"/>
              <a:gd name="connsiteY16" fmla="*/ 294481 h 1132681"/>
              <a:gd name="connsiteX17" fmla="*/ 466725 w 3876675"/>
              <a:gd name="connsiteY17" fmla="*/ 418306 h 1132681"/>
              <a:gd name="connsiteX18" fmla="*/ 290513 w 3876675"/>
              <a:gd name="connsiteY18" fmla="*/ 584994 h 1132681"/>
              <a:gd name="connsiteX19" fmla="*/ 185738 w 3876675"/>
              <a:gd name="connsiteY19" fmla="*/ 665956 h 1132681"/>
              <a:gd name="connsiteX20" fmla="*/ 66675 w 3876675"/>
              <a:gd name="connsiteY20" fmla="*/ 789781 h 1132681"/>
              <a:gd name="connsiteX21" fmla="*/ 0 w 3876675"/>
              <a:gd name="connsiteY21" fmla="*/ 861219 h 1132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675" h="1132681">
                <a:moveTo>
                  <a:pt x="3876675" y="1132681"/>
                </a:moveTo>
                <a:lnTo>
                  <a:pt x="3719513" y="994569"/>
                </a:lnTo>
                <a:cubicBezTo>
                  <a:pt x="3667126" y="947738"/>
                  <a:pt x="3612356" y="895350"/>
                  <a:pt x="3562350" y="851694"/>
                </a:cubicBezTo>
                <a:cubicBezTo>
                  <a:pt x="3512344" y="808038"/>
                  <a:pt x="3419475" y="732631"/>
                  <a:pt x="3419475" y="732631"/>
                </a:cubicBezTo>
                <a:cubicBezTo>
                  <a:pt x="3367881" y="689768"/>
                  <a:pt x="3316288" y="640556"/>
                  <a:pt x="3252788" y="594519"/>
                </a:cubicBezTo>
                <a:cubicBezTo>
                  <a:pt x="3189288" y="548482"/>
                  <a:pt x="3116262" y="503237"/>
                  <a:pt x="3038475" y="456406"/>
                </a:cubicBezTo>
                <a:cubicBezTo>
                  <a:pt x="2960688" y="409575"/>
                  <a:pt x="2868613" y="356393"/>
                  <a:pt x="2786063" y="313531"/>
                </a:cubicBezTo>
                <a:cubicBezTo>
                  <a:pt x="2703513" y="270669"/>
                  <a:pt x="2631281" y="236537"/>
                  <a:pt x="2543175" y="199231"/>
                </a:cubicBezTo>
                <a:cubicBezTo>
                  <a:pt x="2455069" y="161925"/>
                  <a:pt x="2343944" y="116682"/>
                  <a:pt x="2257425" y="89694"/>
                </a:cubicBezTo>
                <a:cubicBezTo>
                  <a:pt x="2170906" y="62706"/>
                  <a:pt x="2102644" y="51593"/>
                  <a:pt x="2024063" y="37306"/>
                </a:cubicBezTo>
                <a:cubicBezTo>
                  <a:pt x="1945482" y="23019"/>
                  <a:pt x="1870076" y="7938"/>
                  <a:pt x="1785938" y="3969"/>
                </a:cubicBezTo>
                <a:cubicBezTo>
                  <a:pt x="1701801" y="0"/>
                  <a:pt x="1608138" y="5557"/>
                  <a:pt x="1519238" y="13494"/>
                </a:cubicBezTo>
                <a:cubicBezTo>
                  <a:pt x="1430338" y="21431"/>
                  <a:pt x="1326357" y="36513"/>
                  <a:pt x="1252538" y="51594"/>
                </a:cubicBezTo>
                <a:cubicBezTo>
                  <a:pt x="1178719" y="66675"/>
                  <a:pt x="1138238" y="84137"/>
                  <a:pt x="1076325" y="103981"/>
                </a:cubicBezTo>
                <a:cubicBezTo>
                  <a:pt x="1014413" y="123825"/>
                  <a:pt x="919163" y="157162"/>
                  <a:pt x="881063" y="170656"/>
                </a:cubicBezTo>
                <a:cubicBezTo>
                  <a:pt x="842963" y="184150"/>
                  <a:pt x="882650" y="164306"/>
                  <a:pt x="847725" y="184944"/>
                </a:cubicBezTo>
                <a:cubicBezTo>
                  <a:pt x="812800" y="205582"/>
                  <a:pt x="671513" y="294481"/>
                  <a:pt x="671513" y="294481"/>
                </a:cubicBezTo>
                <a:cubicBezTo>
                  <a:pt x="608013" y="333375"/>
                  <a:pt x="530225" y="369887"/>
                  <a:pt x="466725" y="418306"/>
                </a:cubicBezTo>
                <a:cubicBezTo>
                  <a:pt x="403225" y="466725"/>
                  <a:pt x="337344" y="543719"/>
                  <a:pt x="290513" y="584994"/>
                </a:cubicBezTo>
                <a:cubicBezTo>
                  <a:pt x="243682" y="626269"/>
                  <a:pt x="223044" y="631825"/>
                  <a:pt x="185738" y="665956"/>
                </a:cubicBezTo>
                <a:cubicBezTo>
                  <a:pt x="148432" y="700087"/>
                  <a:pt x="97631" y="757237"/>
                  <a:pt x="66675" y="789781"/>
                </a:cubicBezTo>
                <a:cubicBezTo>
                  <a:pt x="35719" y="822325"/>
                  <a:pt x="17859" y="841772"/>
                  <a:pt x="0" y="861219"/>
                </a:cubicBezTo>
              </a:path>
            </a:pathLst>
          </a:custGeom>
          <a:noFill/>
          <a:ln w="25400" cap="flat" cmpd="sng" algn="ctr">
            <a:solidFill>
              <a:srgbClr val="FFFF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3" name="Freeform 12">
            <a:extLst>
              <a:ext uri="{FF2B5EF4-FFF2-40B4-BE49-F238E27FC236}">
                <a16:creationId xmlns:a16="http://schemas.microsoft.com/office/drawing/2014/main" id="{795C4467-FAD1-5577-D0F2-9E6D278C397F}"/>
              </a:ext>
            </a:extLst>
          </p:cNvPr>
          <p:cNvSpPr/>
          <p:nvPr/>
        </p:nvSpPr>
        <p:spPr bwMode="auto">
          <a:xfrm>
            <a:off x="347663" y="865188"/>
            <a:ext cx="3976687" cy="511175"/>
          </a:xfrm>
          <a:custGeom>
            <a:avLst/>
            <a:gdLst>
              <a:gd name="connsiteX0" fmla="*/ 3976687 w 3976687"/>
              <a:gd name="connsiteY0" fmla="*/ 511175 h 511175"/>
              <a:gd name="connsiteX1" fmla="*/ 3629025 w 3976687"/>
              <a:gd name="connsiteY1" fmla="*/ 392112 h 511175"/>
              <a:gd name="connsiteX2" fmla="*/ 3209925 w 3976687"/>
              <a:gd name="connsiteY2" fmla="*/ 239712 h 511175"/>
              <a:gd name="connsiteX3" fmla="*/ 2757487 w 3976687"/>
              <a:gd name="connsiteY3" fmla="*/ 125412 h 511175"/>
              <a:gd name="connsiteX4" fmla="*/ 2414587 w 3976687"/>
              <a:gd name="connsiteY4" fmla="*/ 68262 h 511175"/>
              <a:gd name="connsiteX5" fmla="*/ 2033587 w 3976687"/>
              <a:gd name="connsiteY5" fmla="*/ 15875 h 511175"/>
              <a:gd name="connsiteX6" fmla="*/ 1671637 w 3976687"/>
              <a:gd name="connsiteY6" fmla="*/ 1587 h 511175"/>
              <a:gd name="connsiteX7" fmla="*/ 1328737 w 3976687"/>
              <a:gd name="connsiteY7" fmla="*/ 25400 h 511175"/>
              <a:gd name="connsiteX8" fmla="*/ 990600 w 3976687"/>
              <a:gd name="connsiteY8" fmla="*/ 92075 h 511175"/>
              <a:gd name="connsiteX9" fmla="*/ 671512 w 3976687"/>
              <a:gd name="connsiteY9" fmla="*/ 182562 h 511175"/>
              <a:gd name="connsiteX10" fmla="*/ 438150 w 3976687"/>
              <a:gd name="connsiteY10" fmla="*/ 277812 h 511175"/>
              <a:gd name="connsiteX11" fmla="*/ 233362 w 3976687"/>
              <a:gd name="connsiteY11" fmla="*/ 358775 h 511175"/>
              <a:gd name="connsiteX12" fmla="*/ 57150 w 3976687"/>
              <a:gd name="connsiteY12" fmla="*/ 420687 h 511175"/>
              <a:gd name="connsiteX13" fmla="*/ 0 w 3976687"/>
              <a:gd name="connsiteY13" fmla="*/ 444500 h 51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76687" h="511175">
                <a:moveTo>
                  <a:pt x="3976687" y="511175"/>
                </a:moveTo>
                <a:lnTo>
                  <a:pt x="3629025" y="392112"/>
                </a:lnTo>
                <a:cubicBezTo>
                  <a:pt x="3501231" y="346868"/>
                  <a:pt x="3355181" y="284162"/>
                  <a:pt x="3209925" y="239712"/>
                </a:cubicBezTo>
                <a:cubicBezTo>
                  <a:pt x="3064669" y="195262"/>
                  <a:pt x="2890043" y="153987"/>
                  <a:pt x="2757487" y="125412"/>
                </a:cubicBezTo>
                <a:cubicBezTo>
                  <a:pt x="2624931" y="96837"/>
                  <a:pt x="2535237" y="86518"/>
                  <a:pt x="2414587" y="68262"/>
                </a:cubicBezTo>
                <a:cubicBezTo>
                  <a:pt x="2293937" y="50006"/>
                  <a:pt x="2157412" y="26988"/>
                  <a:pt x="2033587" y="15875"/>
                </a:cubicBezTo>
                <a:cubicBezTo>
                  <a:pt x="1909762" y="4762"/>
                  <a:pt x="1789112" y="0"/>
                  <a:pt x="1671637" y="1587"/>
                </a:cubicBezTo>
                <a:cubicBezTo>
                  <a:pt x="1554162" y="3175"/>
                  <a:pt x="1442243" y="10319"/>
                  <a:pt x="1328737" y="25400"/>
                </a:cubicBezTo>
                <a:cubicBezTo>
                  <a:pt x="1215231" y="40481"/>
                  <a:pt x="1100137" y="65881"/>
                  <a:pt x="990600" y="92075"/>
                </a:cubicBezTo>
                <a:cubicBezTo>
                  <a:pt x="881063" y="118269"/>
                  <a:pt x="763587" y="151606"/>
                  <a:pt x="671512" y="182562"/>
                </a:cubicBezTo>
                <a:cubicBezTo>
                  <a:pt x="579437" y="213518"/>
                  <a:pt x="438150" y="277812"/>
                  <a:pt x="438150" y="277812"/>
                </a:cubicBezTo>
                <a:lnTo>
                  <a:pt x="233362" y="358775"/>
                </a:lnTo>
                <a:cubicBezTo>
                  <a:pt x="169862" y="382587"/>
                  <a:pt x="96044" y="406400"/>
                  <a:pt x="57150" y="420687"/>
                </a:cubicBezTo>
                <a:cubicBezTo>
                  <a:pt x="18256" y="434975"/>
                  <a:pt x="9128" y="439737"/>
                  <a:pt x="0" y="444500"/>
                </a:cubicBezTo>
              </a:path>
            </a:pathLst>
          </a:custGeom>
          <a:noFill/>
          <a:ln w="25400" cap="flat" cmpd="sng" algn="ctr">
            <a:solidFill>
              <a:srgbClr val="FFFF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4" name="Line 44">
            <a:extLst>
              <a:ext uri="{FF2B5EF4-FFF2-40B4-BE49-F238E27FC236}">
                <a16:creationId xmlns:a16="http://schemas.microsoft.com/office/drawing/2014/main" id="{0FF61763-6EC9-E504-8A2B-F309D473FBD1}"/>
              </a:ext>
            </a:extLst>
          </p:cNvPr>
          <p:cNvSpPr>
            <a:spLocks noChangeShapeType="1"/>
          </p:cNvSpPr>
          <p:nvPr/>
        </p:nvSpPr>
        <p:spPr bwMode="auto">
          <a:xfrm>
            <a:off x="3200400" y="2971800"/>
            <a:ext cx="0" cy="1143000"/>
          </a:xfrm>
          <a:prstGeom prst="line">
            <a:avLst/>
          </a:prstGeom>
          <a:noFill/>
          <a:ln w="28575">
            <a:solidFill>
              <a:srgbClr val="FF0000"/>
            </a:solidFill>
            <a:round/>
            <a:headEnd/>
            <a:tailEnd type="triangle" w="lg" len="lg"/>
          </a:ln>
        </p:spPr>
        <p:txBody>
          <a:bodyPr/>
          <a:lstStyle/>
          <a:p>
            <a:endParaRPr lang="en-US"/>
          </a:p>
        </p:txBody>
      </p:sp>
      <p:sp>
        <p:nvSpPr>
          <p:cNvPr id="15" name="Line 44">
            <a:extLst>
              <a:ext uri="{FF2B5EF4-FFF2-40B4-BE49-F238E27FC236}">
                <a16:creationId xmlns:a16="http://schemas.microsoft.com/office/drawing/2014/main" id="{286D102E-040B-F97A-43CD-A195C1294D9D}"/>
              </a:ext>
            </a:extLst>
          </p:cNvPr>
          <p:cNvSpPr>
            <a:spLocks noChangeShapeType="1"/>
          </p:cNvSpPr>
          <p:nvPr/>
        </p:nvSpPr>
        <p:spPr bwMode="auto">
          <a:xfrm>
            <a:off x="990600" y="3276600"/>
            <a:ext cx="0" cy="1143000"/>
          </a:xfrm>
          <a:prstGeom prst="line">
            <a:avLst/>
          </a:prstGeom>
          <a:noFill/>
          <a:ln w="28575">
            <a:solidFill>
              <a:srgbClr val="FF0000"/>
            </a:solidFill>
            <a:round/>
            <a:headEnd/>
            <a:tailEnd type="triangle" w="lg" len="lg"/>
          </a:ln>
        </p:spPr>
        <p:txBody>
          <a:bodyPr/>
          <a:lstStyle/>
          <a:p>
            <a:endParaRPr lang="en-US"/>
          </a:p>
        </p:txBody>
      </p:sp>
      <p:sp>
        <p:nvSpPr>
          <p:cNvPr id="16" name="Line 38">
            <a:extLst>
              <a:ext uri="{FF2B5EF4-FFF2-40B4-BE49-F238E27FC236}">
                <a16:creationId xmlns:a16="http://schemas.microsoft.com/office/drawing/2014/main" id="{8D2E6882-D94C-89F1-3EA7-4B2D5E41F526}"/>
              </a:ext>
            </a:extLst>
          </p:cNvPr>
          <p:cNvSpPr>
            <a:spLocks noChangeShapeType="1"/>
          </p:cNvSpPr>
          <p:nvPr/>
        </p:nvSpPr>
        <p:spPr bwMode="auto">
          <a:xfrm>
            <a:off x="1371600" y="3200400"/>
            <a:ext cx="0" cy="533400"/>
          </a:xfrm>
          <a:prstGeom prst="line">
            <a:avLst/>
          </a:prstGeom>
          <a:noFill/>
          <a:ln w="28575">
            <a:solidFill>
              <a:srgbClr val="FF0000"/>
            </a:solidFill>
            <a:round/>
            <a:headEnd/>
            <a:tailEnd type="triangle" w="lg" len="lg"/>
          </a:ln>
        </p:spPr>
        <p:txBody>
          <a:bodyPr/>
          <a:lstStyle/>
          <a:p>
            <a:endParaRPr lang="en-US"/>
          </a:p>
        </p:txBody>
      </p:sp>
      <p:sp>
        <p:nvSpPr>
          <p:cNvPr id="17" name="Line 38">
            <a:extLst>
              <a:ext uri="{FF2B5EF4-FFF2-40B4-BE49-F238E27FC236}">
                <a16:creationId xmlns:a16="http://schemas.microsoft.com/office/drawing/2014/main" id="{2C706E42-A28D-6740-40D5-F7190058A936}"/>
              </a:ext>
            </a:extLst>
          </p:cNvPr>
          <p:cNvSpPr>
            <a:spLocks noChangeShapeType="1"/>
          </p:cNvSpPr>
          <p:nvPr/>
        </p:nvSpPr>
        <p:spPr bwMode="auto">
          <a:xfrm>
            <a:off x="2895600" y="2971800"/>
            <a:ext cx="0" cy="533400"/>
          </a:xfrm>
          <a:prstGeom prst="line">
            <a:avLst/>
          </a:prstGeom>
          <a:noFill/>
          <a:ln w="28575">
            <a:solidFill>
              <a:srgbClr val="FF0000"/>
            </a:solidFill>
            <a:round/>
            <a:headEnd/>
            <a:tailEnd type="triangle" w="lg" len="lg"/>
          </a:ln>
        </p:spPr>
        <p:txBody>
          <a:bodyPr/>
          <a:lstStyle/>
          <a:p>
            <a:endParaRPr lang="en-US"/>
          </a:p>
        </p:txBody>
      </p:sp>
      <p:sp>
        <p:nvSpPr>
          <p:cNvPr id="18" name="Line 44">
            <a:extLst>
              <a:ext uri="{FF2B5EF4-FFF2-40B4-BE49-F238E27FC236}">
                <a16:creationId xmlns:a16="http://schemas.microsoft.com/office/drawing/2014/main" id="{2C215648-AFF4-4807-45BD-A9FD6D9F917E}"/>
              </a:ext>
            </a:extLst>
          </p:cNvPr>
          <p:cNvSpPr>
            <a:spLocks noChangeShapeType="1"/>
          </p:cNvSpPr>
          <p:nvPr/>
        </p:nvSpPr>
        <p:spPr bwMode="auto">
          <a:xfrm>
            <a:off x="1752600" y="3048000"/>
            <a:ext cx="0" cy="304800"/>
          </a:xfrm>
          <a:prstGeom prst="line">
            <a:avLst/>
          </a:prstGeom>
          <a:noFill/>
          <a:ln w="28575">
            <a:solidFill>
              <a:srgbClr val="FF0000"/>
            </a:solidFill>
            <a:round/>
            <a:headEnd/>
            <a:tailEnd type="triangle" w="lg" len="lg"/>
          </a:ln>
        </p:spPr>
        <p:txBody>
          <a:bodyPr/>
          <a:lstStyle/>
          <a:p>
            <a:endParaRPr lang="en-US"/>
          </a:p>
        </p:txBody>
      </p:sp>
      <p:sp>
        <p:nvSpPr>
          <p:cNvPr id="19" name="Line 44">
            <a:extLst>
              <a:ext uri="{FF2B5EF4-FFF2-40B4-BE49-F238E27FC236}">
                <a16:creationId xmlns:a16="http://schemas.microsoft.com/office/drawing/2014/main" id="{7DE1BEB7-F3DA-B3C5-7D34-5D8C0EBDB0F1}"/>
              </a:ext>
            </a:extLst>
          </p:cNvPr>
          <p:cNvSpPr>
            <a:spLocks noChangeShapeType="1"/>
          </p:cNvSpPr>
          <p:nvPr/>
        </p:nvSpPr>
        <p:spPr bwMode="auto">
          <a:xfrm>
            <a:off x="2514600" y="2971800"/>
            <a:ext cx="0" cy="304800"/>
          </a:xfrm>
          <a:prstGeom prst="line">
            <a:avLst/>
          </a:prstGeom>
          <a:noFill/>
          <a:ln w="28575">
            <a:solidFill>
              <a:srgbClr val="FF0000"/>
            </a:solidFill>
            <a:round/>
            <a:headEnd/>
            <a:tailEnd type="triangle" w="lg" len="lg"/>
          </a:ln>
        </p:spPr>
        <p:txBody>
          <a:bodyPr/>
          <a:lstStyle/>
          <a:p>
            <a:endParaRPr lang="en-US"/>
          </a:p>
        </p:txBody>
      </p:sp>
      <p:sp>
        <p:nvSpPr>
          <p:cNvPr id="20" name="Line 44">
            <a:extLst>
              <a:ext uri="{FF2B5EF4-FFF2-40B4-BE49-F238E27FC236}">
                <a16:creationId xmlns:a16="http://schemas.microsoft.com/office/drawing/2014/main" id="{67E5DC62-0A9F-1547-F911-091D2C68C9FB}"/>
              </a:ext>
            </a:extLst>
          </p:cNvPr>
          <p:cNvSpPr>
            <a:spLocks noChangeShapeType="1"/>
          </p:cNvSpPr>
          <p:nvPr/>
        </p:nvSpPr>
        <p:spPr bwMode="auto">
          <a:xfrm>
            <a:off x="2133600" y="3048000"/>
            <a:ext cx="0" cy="228600"/>
          </a:xfrm>
          <a:prstGeom prst="line">
            <a:avLst/>
          </a:prstGeom>
          <a:noFill/>
          <a:ln w="28575">
            <a:solidFill>
              <a:srgbClr val="FF0000"/>
            </a:solidFill>
            <a:round/>
            <a:headEnd/>
            <a:tailEnd type="triangle" w="lg" len="lg"/>
          </a:ln>
        </p:spPr>
        <p:txBody>
          <a:bodyPr/>
          <a:lstStyle/>
          <a:p>
            <a:endParaRPr lang="en-US"/>
          </a:p>
        </p:txBody>
      </p:sp>
      <p:pic>
        <p:nvPicPr>
          <p:cNvPr id="23" name="Picture 22">
            <a:extLst>
              <a:ext uri="{FF2B5EF4-FFF2-40B4-BE49-F238E27FC236}">
                <a16:creationId xmlns:a16="http://schemas.microsoft.com/office/drawing/2014/main" id="{49948CC0-5C43-5A71-0D2C-5F2A8BECF5B2}"/>
              </a:ext>
            </a:extLst>
          </p:cNvPr>
          <p:cNvPicPr>
            <a:picLocks noChangeAspect="1"/>
          </p:cNvPicPr>
          <p:nvPr/>
        </p:nvPicPr>
        <p:blipFill>
          <a:blip r:embed="rId5"/>
          <a:stretch>
            <a:fillRect/>
          </a:stretch>
        </p:blipFill>
        <p:spPr>
          <a:xfrm>
            <a:off x="5486400" y="2743200"/>
            <a:ext cx="2831987" cy="3571875"/>
          </a:xfrm>
          <a:prstGeom prst="rect">
            <a:avLst/>
          </a:prstGeom>
        </p:spPr>
      </p:pic>
    </p:spTree>
    <p:extLst>
      <p:ext uri="{BB962C8B-B14F-4D97-AF65-F5344CB8AC3E}">
        <p14:creationId xmlns:p14="http://schemas.microsoft.com/office/powerpoint/2010/main" val="31395203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3"/>
          <p:cNvSpPr>
            <a:spLocks noGrp="1"/>
          </p:cNvSpPr>
          <p:nvPr>
            <p:ph type="sldNum" sz="quarter" idx="12"/>
          </p:nvPr>
        </p:nvSpPr>
        <p:spPr>
          <a:noFill/>
        </p:spPr>
        <p:txBody>
          <a:bodyPr/>
          <a:lstStyle/>
          <a:p>
            <a:fld id="{B2CBE288-7ECD-4305-842B-61E174666538}" type="slidenum">
              <a:rPr lang="en-US" smtClean="0"/>
              <a:pPr/>
              <a:t>29</a:t>
            </a:fld>
            <a:endParaRPr lang="en-US"/>
          </a:p>
        </p:txBody>
      </p:sp>
      <p:pic>
        <p:nvPicPr>
          <p:cNvPr id="31747" name="Picture 3" descr="Picture19"/>
          <p:cNvPicPr>
            <a:picLocks noChangeAspect="1" noChangeArrowheads="1"/>
          </p:cNvPicPr>
          <p:nvPr/>
        </p:nvPicPr>
        <p:blipFill>
          <a:blip r:embed="rId2" cstate="print">
            <a:lum bright="-4000" contrast="26000"/>
          </a:blip>
          <a:srcRect t="13158" b="28947"/>
          <a:stretch>
            <a:fillRect/>
          </a:stretch>
        </p:blipFill>
        <p:spPr bwMode="auto">
          <a:xfrm>
            <a:off x="152400" y="152400"/>
            <a:ext cx="4343400" cy="1676400"/>
          </a:xfrm>
          <a:prstGeom prst="rect">
            <a:avLst/>
          </a:prstGeom>
          <a:noFill/>
          <a:ln w="9525">
            <a:noFill/>
            <a:miter lim="800000"/>
            <a:headEnd/>
            <a:tailEnd/>
          </a:ln>
        </p:spPr>
      </p:pic>
      <p:pic>
        <p:nvPicPr>
          <p:cNvPr id="31748" name="Picture 4" descr="British+Isles"/>
          <p:cNvPicPr>
            <a:picLocks noChangeAspect="1" noChangeArrowheads="1"/>
          </p:cNvPicPr>
          <p:nvPr/>
        </p:nvPicPr>
        <p:blipFill>
          <a:blip r:embed="rId3" cstate="print">
            <a:lum bright="-16000"/>
          </a:blip>
          <a:srcRect l="6013" t="18376" r="6183" b="11250"/>
          <a:stretch>
            <a:fillRect/>
          </a:stretch>
        </p:blipFill>
        <p:spPr bwMode="auto">
          <a:xfrm>
            <a:off x="306388" y="2057400"/>
            <a:ext cx="4032250" cy="4572000"/>
          </a:xfrm>
          <a:prstGeom prst="rect">
            <a:avLst/>
          </a:prstGeom>
          <a:solidFill>
            <a:srgbClr val="00FF00">
              <a:alpha val="89803"/>
            </a:srgbClr>
          </a:solidFill>
          <a:ln w="9525">
            <a:noFill/>
            <a:miter lim="800000"/>
            <a:headEnd/>
            <a:tailEnd/>
          </a:ln>
        </p:spPr>
      </p:pic>
      <p:sp>
        <p:nvSpPr>
          <p:cNvPr id="31749" name="Line 8"/>
          <p:cNvSpPr>
            <a:spLocks noChangeShapeType="1"/>
          </p:cNvSpPr>
          <p:nvPr/>
        </p:nvSpPr>
        <p:spPr bwMode="auto">
          <a:xfrm>
            <a:off x="2873375" y="5449888"/>
            <a:ext cx="0" cy="182562"/>
          </a:xfrm>
          <a:prstGeom prst="line">
            <a:avLst/>
          </a:prstGeom>
          <a:noFill/>
          <a:ln w="44450">
            <a:solidFill>
              <a:srgbClr val="FF0000"/>
            </a:solidFill>
            <a:round/>
            <a:headEnd/>
            <a:tailEnd/>
          </a:ln>
        </p:spPr>
        <p:txBody>
          <a:bodyPr/>
          <a:lstStyle/>
          <a:p>
            <a:endParaRPr lang="en-US"/>
          </a:p>
        </p:txBody>
      </p:sp>
      <p:sp>
        <p:nvSpPr>
          <p:cNvPr id="31750" name="Text Box 11"/>
          <p:cNvSpPr txBox="1">
            <a:spLocks noChangeArrowheads="1"/>
          </p:cNvSpPr>
          <p:nvPr/>
        </p:nvSpPr>
        <p:spPr bwMode="auto">
          <a:xfrm>
            <a:off x="2852738" y="5380038"/>
            <a:ext cx="1008062" cy="304800"/>
          </a:xfrm>
          <a:prstGeom prst="rect">
            <a:avLst/>
          </a:prstGeom>
          <a:noFill/>
          <a:ln w="9525">
            <a:noFill/>
            <a:miter lim="800000"/>
            <a:headEnd/>
            <a:tailEnd/>
          </a:ln>
        </p:spPr>
        <p:txBody>
          <a:bodyPr wrap="none">
            <a:spAutoFit/>
          </a:bodyPr>
          <a:lstStyle/>
          <a:p>
            <a:r>
              <a:rPr lang="en-US" sz="1400">
                <a:solidFill>
                  <a:schemeClr val="bg1"/>
                </a:solidFill>
              </a:rPr>
              <a:t>Iron Bridge</a:t>
            </a:r>
          </a:p>
        </p:txBody>
      </p:sp>
      <p:sp>
        <p:nvSpPr>
          <p:cNvPr id="31751" name="Text Box 16"/>
          <p:cNvSpPr txBox="1">
            <a:spLocks noChangeArrowheads="1"/>
          </p:cNvSpPr>
          <p:nvPr/>
        </p:nvSpPr>
        <p:spPr bwMode="auto">
          <a:xfrm>
            <a:off x="2133600" y="3657600"/>
            <a:ext cx="914400" cy="366713"/>
          </a:xfrm>
          <a:prstGeom prst="rect">
            <a:avLst/>
          </a:prstGeom>
          <a:noFill/>
          <a:ln w="9525">
            <a:noFill/>
            <a:miter lim="800000"/>
            <a:headEnd/>
            <a:tailEnd/>
          </a:ln>
        </p:spPr>
        <p:txBody>
          <a:bodyPr>
            <a:spAutoFit/>
          </a:bodyPr>
          <a:lstStyle/>
          <a:p>
            <a:pPr>
              <a:spcBef>
                <a:spcPct val="50000"/>
              </a:spcBef>
            </a:pPr>
            <a:r>
              <a:rPr lang="en-US" sz="1800" dirty="0" err="1">
                <a:solidFill>
                  <a:schemeClr val="bg1"/>
                </a:solidFill>
              </a:rPr>
              <a:t>Eskdale</a:t>
            </a:r>
            <a:endParaRPr lang="en-US" sz="1800" dirty="0">
              <a:solidFill>
                <a:schemeClr val="bg1"/>
              </a:solidFill>
            </a:endParaRPr>
          </a:p>
        </p:txBody>
      </p:sp>
      <p:sp>
        <p:nvSpPr>
          <p:cNvPr id="31752" name="AutoShape 17"/>
          <p:cNvSpPr>
            <a:spLocks noChangeArrowheads="1"/>
          </p:cNvSpPr>
          <p:nvPr/>
        </p:nvSpPr>
        <p:spPr bwMode="auto">
          <a:xfrm>
            <a:off x="2590800" y="3962400"/>
            <a:ext cx="228600" cy="228600"/>
          </a:xfrm>
          <a:prstGeom prst="star4">
            <a:avLst>
              <a:gd name="adj" fmla="val 12500"/>
            </a:avLst>
          </a:prstGeom>
          <a:solidFill>
            <a:schemeClr val="accent1"/>
          </a:solidFill>
          <a:ln w="9525">
            <a:solidFill>
              <a:schemeClr val="tx1"/>
            </a:solidFill>
            <a:miter lim="800000"/>
            <a:headEnd/>
            <a:tailEnd/>
          </a:ln>
        </p:spPr>
        <p:txBody>
          <a:bodyPr wrap="none" anchor="ctr"/>
          <a:lstStyle/>
          <a:p>
            <a:endParaRPr lang="en-US"/>
          </a:p>
        </p:txBody>
      </p:sp>
      <p:sp>
        <p:nvSpPr>
          <p:cNvPr id="31753" name="Text Box 18"/>
          <p:cNvSpPr txBox="1">
            <a:spLocks noChangeArrowheads="1"/>
          </p:cNvSpPr>
          <p:nvPr/>
        </p:nvSpPr>
        <p:spPr bwMode="auto">
          <a:xfrm>
            <a:off x="3429000" y="5880100"/>
            <a:ext cx="914400" cy="366713"/>
          </a:xfrm>
          <a:prstGeom prst="rect">
            <a:avLst/>
          </a:prstGeom>
          <a:noFill/>
          <a:ln w="9525">
            <a:noFill/>
            <a:miter lim="800000"/>
            <a:headEnd/>
            <a:tailEnd/>
          </a:ln>
        </p:spPr>
        <p:txBody>
          <a:bodyPr>
            <a:spAutoFit/>
          </a:bodyPr>
          <a:lstStyle/>
          <a:p>
            <a:pPr>
              <a:spcBef>
                <a:spcPct val="50000"/>
              </a:spcBef>
            </a:pPr>
            <a:r>
              <a:rPr lang="en-US" sz="1800">
                <a:solidFill>
                  <a:schemeClr val="bg1"/>
                </a:solidFill>
              </a:rPr>
              <a:t>London</a:t>
            </a:r>
          </a:p>
        </p:txBody>
      </p:sp>
      <p:sp>
        <p:nvSpPr>
          <p:cNvPr id="31754" name="AutoShape 19"/>
          <p:cNvSpPr>
            <a:spLocks noChangeArrowheads="1"/>
          </p:cNvSpPr>
          <p:nvPr/>
        </p:nvSpPr>
        <p:spPr bwMode="auto">
          <a:xfrm>
            <a:off x="3514725" y="5741988"/>
            <a:ext cx="228600" cy="228600"/>
          </a:xfrm>
          <a:prstGeom prst="star4">
            <a:avLst>
              <a:gd name="adj" fmla="val 12500"/>
            </a:avLst>
          </a:prstGeom>
          <a:solidFill>
            <a:schemeClr val="accent1"/>
          </a:solidFill>
          <a:ln w="9525">
            <a:solidFill>
              <a:schemeClr val="tx1"/>
            </a:solidFill>
            <a:miter lim="800000"/>
            <a:headEnd/>
            <a:tailEnd/>
          </a:ln>
        </p:spPr>
        <p:txBody>
          <a:bodyPr wrap="none" anchor="ctr"/>
          <a:lstStyle/>
          <a:p>
            <a:endParaRPr lang="en-US"/>
          </a:p>
        </p:txBody>
      </p:sp>
      <p:sp>
        <p:nvSpPr>
          <p:cNvPr id="31755" name="Text Box 23"/>
          <p:cNvSpPr txBox="1">
            <a:spLocks noChangeArrowheads="1"/>
          </p:cNvSpPr>
          <p:nvPr/>
        </p:nvSpPr>
        <p:spPr bwMode="auto">
          <a:xfrm>
            <a:off x="4572000" y="928688"/>
            <a:ext cx="4724400" cy="519112"/>
          </a:xfrm>
          <a:prstGeom prst="rect">
            <a:avLst/>
          </a:prstGeom>
          <a:noFill/>
          <a:ln w="76200">
            <a:noFill/>
            <a:miter lim="800000"/>
            <a:headEnd/>
            <a:tailEnd/>
          </a:ln>
        </p:spPr>
        <p:txBody>
          <a:bodyPr>
            <a:spAutoFit/>
          </a:bodyPr>
          <a:lstStyle/>
          <a:p>
            <a:pPr>
              <a:spcBef>
                <a:spcPct val="50000"/>
              </a:spcBef>
            </a:pPr>
            <a:r>
              <a:rPr lang="en-US" sz="2800">
                <a:solidFill>
                  <a:srgbClr val="FFFFFF"/>
                </a:solidFill>
              </a:rPr>
              <a:t>Thomas Telford (1757 – 1834)</a:t>
            </a:r>
          </a:p>
        </p:txBody>
      </p:sp>
      <p:sp>
        <p:nvSpPr>
          <p:cNvPr id="31756" name="Text Box 24"/>
          <p:cNvSpPr txBox="1">
            <a:spLocks noChangeArrowheads="1"/>
          </p:cNvSpPr>
          <p:nvPr/>
        </p:nvSpPr>
        <p:spPr bwMode="auto">
          <a:xfrm>
            <a:off x="5029200" y="1814513"/>
            <a:ext cx="3429000" cy="1004887"/>
          </a:xfrm>
          <a:prstGeom prst="rect">
            <a:avLst/>
          </a:prstGeom>
          <a:noFill/>
          <a:ln w="76200">
            <a:noFill/>
            <a:miter lim="800000"/>
            <a:headEnd/>
            <a:tailEnd/>
          </a:ln>
        </p:spPr>
        <p:txBody>
          <a:bodyPr>
            <a:spAutoFit/>
          </a:bodyPr>
          <a:lstStyle/>
          <a:p>
            <a:pPr>
              <a:spcBef>
                <a:spcPct val="50000"/>
              </a:spcBef>
            </a:pPr>
            <a:r>
              <a:rPr lang="en-US">
                <a:solidFill>
                  <a:srgbClr val="FFFFFF"/>
                </a:solidFill>
              </a:rPr>
              <a:t>Stonemason and Architect</a:t>
            </a:r>
          </a:p>
          <a:p>
            <a:pPr>
              <a:spcBef>
                <a:spcPct val="50000"/>
              </a:spcBef>
            </a:pPr>
            <a:r>
              <a:rPr lang="en-US">
                <a:solidFill>
                  <a:srgbClr val="FFFFFF"/>
                </a:solidFill>
              </a:rPr>
              <a:t>Surveyor and Engineer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A40B27-6EC7-E2C2-E28F-CDC652292194}"/>
              </a:ext>
            </a:extLst>
          </p:cNvPr>
          <p:cNvSpPr>
            <a:spLocks noGrp="1"/>
          </p:cNvSpPr>
          <p:nvPr>
            <p:ph type="sldNum" sz="quarter" idx="12"/>
          </p:nvPr>
        </p:nvSpPr>
        <p:spPr/>
        <p:txBody>
          <a:bodyPr/>
          <a:lstStyle/>
          <a:p>
            <a:pPr>
              <a:defRPr/>
            </a:pPr>
            <a:fld id="{7460E6D6-2652-4978-918B-D974F0E5B9F9}" type="slidenum">
              <a:rPr lang="en-US" smtClean="0"/>
              <a:pPr>
                <a:defRPr/>
              </a:pPr>
              <a:t>3</a:t>
            </a:fld>
            <a:endParaRPr lang="en-US"/>
          </a:p>
        </p:txBody>
      </p:sp>
      <p:pic>
        <p:nvPicPr>
          <p:cNvPr id="13314" name="Picture 2">
            <a:extLst>
              <a:ext uri="{FF2B5EF4-FFF2-40B4-BE49-F238E27FC236}">
                <a16:creationId xmlns:a16="http://schemas.microsoft.com/office/drawing/2014/main" id="{83C63359-7DFF-0722-C926-7B1B2D385D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45325"/>
            <a:ext cx="4038600" cy="566453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8F7C02F7-F08D-2B7E-542B-35A16BEE92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0382" y="2895599"/>
            <a:ext cx="4475018" cy="31325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436820A-D4D3-01E4-EC3F-9A48CA7E15C7}"/>
              </a:ext>
            </a:extLst>
          </p:cNvPr>
          <p:cNvSpPr txBox="1"/>
          <p:nvPr/>
        </p:nvSpPr>
        <p:spPr>
          <a:xfrm>
            <a:off x="152400" y="6145070"/>
            <a:ext cx="4343400" cy="584775"/>
          </a:xfrm>
          <a:prstGeom prst="rect">
            <a:avLst/>
          </a:prstGeom>
          <a:noFill/>
        </p:spPr>
        <p:txBody>
          <a:bodyPr wrap="square" rtlCol="0">
            <a:spAutoFit/>
          </a:bodyPr>
          <a:lstStyle/>
          <a:p>
            <a:r>
              <a:rPr lang="en-US" sz="1600" dirty="0"/>
              <a:t>River provides drinking water, and is Nature’s Transportation, Information, Power Network.</a:t>
            </a:r>
          </a:p>
        </p:txBody>
      </p:sp>
      <p:sp>
        <p:nvSpPr>
          <p:cNvPr id="4" name="TextBox 3">
            <a:extLst>
              <a:ext uri="{FF2B5EF4-FFF2-40B4-BE49-F238E27FC236}">
                <a16:creationId xmlns:a16="http://schemas.microsoft.com/office/drawing/2014/main" id="{F421386B-163C-81D7-858B-127061EC2F81}"/>
              </a:ext>
            </a:extLst>
          </p:cNvPr>
          <p:cNvSpPr txBox="1"/>
          <p:nvPr/>
        </p:nvSpPr>
        <p:spPr>
          <a:xfrm>
            <a:off x="647700" y="4584412"/>
            <a:ext cx="1676400" cy="584775"/>
          </a:xfrm>
          <a:prstGeom prst="rect">
            <a:avLst/>
          </a:prstGeom>
          <a:noFill/>
        </p:spPr>
        <p:txBody>
          <a:bodyPr wrap="square" rtlCol="0">
            <a:spAutoFit/>
          </a:bodyPr>
          <a:lstStyle/>
          <a:p>
            <a:pPr algn="ctr"/>
            <a:r>
              <a:rPr lang="en-US" sz="1600" dirty="0">
                <a:solidFill>
                  <a:srgbClr val="FF0000"/>
                </a:solidFill>
              </a:rPr>
              <a:t>Rhine source Swiss Alps</a:t>
            </a:r>
          </a:p>
        </p:txBody>
      </p:sp>
      <p:cxnSp>
        <p:nvCxnSpPr>
          <p:cNvPr id="5" name="Straight Arrow Connector 4">
            <a:extLst>
              <a:ext uri="{FF2B5EF4-FFF2-40B4-BE49-F238E27FC236}">
                <a16:creationId xmlns:a16="http://schemas.microsoft.com/office/drawing/2014/main" id="{BC21776C-BE93-9616-2D7F-A919F727C265}"/>
              </a:ext>
            </a:extLst>
          </p:cNvPr>
          <p:cNvCxnSpPr/>
          <p:nvPr/>
        </p:nvCxnSpPr>
        <p:spPr bwMode="auto">
          <a:xfrm>
            <a:off x="2133600" y="4876800"/>
            <a:ext cx="1447800" cy="152400"/>
          </a:xfrm>
          <a:prstGeom prst="straightConnector1">
            <a:avLst/>
          </a:prstGeom>
          <a:noFill/>
          <a:ln w="76200" cap="flat" cmpd="sng" algn="ctr">
            <a:solidFill>
              <a:srgbClr val="FF0000"/>
            </a:solidFill>
            <a:prstDash val="solid"/>
            <a:round/>
            <a:headEnd type="none" w="med" len="med"/>
            <a:tailEnd type="triangle"/>
          </a:ln>
          <a:effectLst/>
        </p:spPr>
      </p:cxnSp>
      <p:pic>
        <p:nvPicPr>
          <p:cNvPr id="18434" name="Picture 2" descr="Image preview">
            <a:extLst>
              <a:ext uri="{FF2B5EF4-FFF2-40B4-BE49-F238E27FC236}">
                <a16:creationId xmlns:a16="http://schemas.microsoft.com/office/drawing/2014/main" id="{841D6501-1ABE-85CB-439B-9B668BCB25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609600"/>
            <a:ext cx="4495800" cy="2119115"/>
          </a:xfrm>
          <a:prstGeom prst="rect">
            <a:avLst/>
          </a:prstGeom>
          <a:noFill/>
          <a:extLst>
            <a:ext uri="{909E8E84-426E-40DD-AFC4-6F175D3DCCD1}">
              <a14:hiddenFill xmlns:a14="http://schemas.microsoft.com/office/drawing/2010/main">
                <a:solidFill>
                  <a:srgbClr val="FFFFFF"/>
                </a:solidFill>
              </a14:hiddenFill>
            </a:ext>
          </a:extLst>
        </p:spPr>
      </p:pic>
      <p:sp>
        <p:nvSpPr>
          <p:cNvPr id="6" name="5-Point Star 5">
            <a:extLst>
              <a:ext uri="{FF2B5EF4-FFF2-40B4-BE49-F238E27FC236}">
                <a16:creationId xmlns:a16="http://schemas.microsoft.com/office/drawing/2014/main" id="{AB0C9328-7DBA-D8CE-580E-DC333E3FAAA3}"/>
              </a:ext>
            </a:extLst>
          </p:cNvPr>
          <p:cNvSpPr/>
          <p:nvPr/>
        </p:nvSpPr>
        <p:spPr bwMode="auto">
          <a:xfrm>
            <a:off x="4114800" y="5256810"/>
            <a:ext cx="228600" cy="229590"/>
          </a:xfrm>
          <a:prstGeom prst="star5">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cxnSp>
        <p:nvCxnSpPr>
          <p:cNvPr id="8" name="Straight Arrow Connector 7">
            <a:extLst>
              <a:ext uri="{FF2B5EF4-FFF2-40B4-BE49-F238E27FC236}">
                <a16:creationId xmlns:a16="http://schemas.microsoft.com/office/drawing/2014/main" id="{9873B24F-6567-E768-303B-5A12E7ADFC7A}"/>
              </a:ext>
            </a:extLst>
          </p:cNvPr>
          <p:cNvCxnSpPr>
            <a:cxnSpLocks/>
          </p:cNvCxnSpPr>
          <p:nvPr/>
        </p:nvCxnSpPr>
        <p:spPr bwMode="auto">
          <a:xfrm flipH="1">
            <a:off x="4305300" y="4461855"/>
            <a:ext cx="1257300" cy="810431"/>
          </a:xfrm>
          <a:prstGeom prst="straightConnector1">
            <a:avLst/>
          </a:prstGeom>
          <a:noFill/>
          <a:ln w="76200" cap="flat" cmpd="sng" algn="ctr">
            <a:solidFill>
              <a:srgbClr val="FF0000"/>
            </a:solidFill>
            <a:prstDash val="solid"/>
            <a:round/>
            <a:headEnd type="none" w="med" len="med"/>
            <a:tailEnd type="stealth"/>
          </a:ln>
          <a:effectLst/>
        </p:spPr>
      </p:cxnSp>
      <p:sp>
        <p:nvSpPr>
          <p:cNvPr id="10" name="TextBox 9">
            <a:extLst>
              <a:ext uri="{FF2B5EF4-FFF2-40B4-BE49-F238E27FC236}">
                <a16:creationId xmlns:a16="http://schemas.microsoft.com/office/drawing/2014/main" id="{AAF4811D-8593-96BF-2674-E54A602CCF9B}"/>
              </a:ext>
            </a:extLst>
          </p:cNvPr>
          <p:cNvSpPr txBox="1"/>
          <p:nvPr/>
        </p:nvSpPr>
        <p:spPr>
          <a:xfrm>
            <a:off x="4724400" y="5301761"/>
            <a:ext cx="4114800" cy="523220"/>
          </a:xfrm>
          <a:prstGeom prst="rect">
            <a:avLst/>
          </a:prstGeom>
          <a:solidFill>
            <a:schemeClr val="bg1"/>
          </a:solidFill>
        </p:spPr>
        <p:txBody>
          <a:bodyPr wrap="square" rtlCol="0">
            <a:spAutoFit/>
          </a:bodyPr>
          <a:lstStyle/>
          <a:p>
            <a:pPr algn="ctr"/>
            <a:r>
              <a:rPr lang="en-US" sz="1400" dirty="0"/>
              <a:t>1935 – First Steel-Reinforced Concrete Bridge as World Heritage Site</a:t>
            </a:r>
          </a:p>
        </p:txBody>
      </p:sp>
      <p:sp>
        <p:nvSpPr>
          <p:cNvPr id="11" name="TextBox 10">
            <a:extLst>
              <a:ext uri="{FF2B5EF4-FFF2-40B4-BE49-F238E27FC236}">
                <a16:creationId xmlns:a16="http://schemas.microsoft.com/office/drawing/2014/main" id="{402FDB33-AB60-8DDA-840F-670E1FCEA90D}"/>
              </a:ext>
            </a:extLst>
          </p:cNvPr>
          <p:cNvSpPr txBox="1"/>
          <p:nvPr/>
        </p:nvSpPr>
        <p:spPr>
          <a:xfrm>
            <a:off x="4800600" y="252580"/>
            <a:ext cx="3733800" cy="307777"/>
          </a:xfrm>
          <a:prstGeom prst="rect">
            <a:avLst/>
          </a:prstGeom>
          <a:solidFill>
            <a:schemeClr val="bg1"/>
          </a:solidFill>
        </p:spPr>
        <p:txBody>
          <a:bodyPr wrap="square" rtlCol="0">
            <a:spAutoFit/>
          </a:bodyPr>
          <a:lstStyle/>
          <a:p>
            <a:pPr algn="ctr"/>
            <a:r>
              <a:rPr lang="en-US" sz="1400" dirty="0"/>
              <a:t>Three Hinged Arch – Hollow Box Construction</a:t>
            </a:r>
          </a:p>
        </p:txBody>
      </p:sp>
      <p:sp>
        <p:nvSpPr>
          <p:cNvPr id="17" name="Oval 16">
            <a:extLst>
              <a:ext uri="{FF2B5EF4-FFF2-40B4-BE49-F238E27FC236}">
                <a16:creationId xmlns:a16="http://schemas.microsoft.com/office/drawing/2014/main" id="{133F2000-035A-6989-4278-43EDC4285AE4}"/>
              </a:ext>
            </a:extLst>
          </p:cNvPr>
          <p:cNvSpPr/>
          <p:nvPr/>
        </p:nvSpPr>
        <p:spPr bwMode="auto">
          <a:xfrm>
            <a:off x="4626864" y="1752600"/>
            <a:ext cx="152400" cy="152400"/>
          </a:xfrm>
          <a:prstGeom prst="ellipse">
            <a:avLst/>
          </a:prstGeom>
          <a:solidFill>
            <a:schemeClr val="bg1"/>
          </a:solid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8" name="Oval 17">
            <a:extLst>
              <a:ext uri="{FF2B5EF4-FFF2-40B4-BE49-F238E27FC236}">
                <a16:creationId xmlns:a16="http://schemas.microsoft.com/office/drawing/2014/main" id="{5AC381C0-0B0D-A401-1BE2-A86465119762}"/>
              </a:ext>
            </a:extLst>
          </p:cNvPr>
          <p:cNvSpPr/>
          <p:nvPr/>
        </p:nvSpPr>
        <p:spPr bwMode="auto">
          <a:xfrm>
            <a:off x="6574536" y="1066800"/>
            <a:ext cx="152400" cy="152400"/>
          </a:xfrm>
          <a:prstGeom prst="ellipse">
            <a:avLst/>
          </a:prstGeom>
          <a:solidFill>
            <a:schemeClr val="bg1"/>
          </a:solid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9" name="Oval 18">
            <a:extLst>
              <a:ext uri="{FF2B5EF4-FFF2-40B4-BE49-F238E27FC236}">
                <a16:creationId xmlns:a16="http://schemas.microsoft.com/office/drawing/2014/main" id="{AABB24DC-E887-5483-E923-08ECCD81ED1E}"/>
              </a:ext>
            </a:extLst>
          </p:cNvPr>
          <p:cNvSpPr/>
          <p:nvPr/>
        </p:nvSpPr>
        <p:spPr bwMode="auto">
          <a:xfrm>
            <a:off x="8458200" y="1676400"/>
            <a:ext cx="152400" cy="152400"/>
          </a:xfrm>
          <a:prstGeom prst="ellipse">
            <a:avLst/>
          </a:prstGeom>
          <a:solidFill>
            <a:schemeClr val="bg1"/>
          </a:solid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42726204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3"/>
          <p:cNvSpPr>
            <a:spLocks noGrp="1"/>
          </p:cNvSpPr>
          <p:nvPr>
            <p:ph type="sldNum" sz="quarter" idx="12"/>
          </p:nvPr>
        </p:nvSpPr>
        <p:spPr>
          <a:noFill/>
        </p:spPr>
        <p:txBody>
          <a:bodyPr/>
          <a:lstStyle/>
          <a:p>
            <a:fld id="{9FEB7481-09BE-42A5-8677-460EDC16E8C2}" type="slidenum">
              <a:rPr lang="en-US" smtClean="0"/>
              <a:pPr/>
              <a:t>30</a:t>
            </a:fld>
            <a:endParaRPr lang="en-US"/>
          </a:p>
        </p:txBody>
      </p:sp>
      <p:pic>
        <p:nvPicPr>
          <p:cNvPr id="32771" name="Picture 15" descr="British+Isles"/>
          <p:cNvPicPr>
            <a:picLocks noChangeAspect="1" noChangeArrowheads="1"/>
          </p:cNvPicPr>
          <p:nvPr/>
        </p:nvPicPr>
        <p:blipFill>
          <a:blip r:embed="rId2" cstate="print">
            <a:lum bright="-16000"/>
          </a:blip>
          <a:srcRect l="6013" t="18376" r="6183" b="11250"/>
          <a:stretch>
            <a:fillRect/>
          </a:stretch>
        </p:blipFill>
        <p:spPr bwMode="auto">
          <a:xfrm>
            <a:off x="306388" y="2057400"/>
            <a:ext cx="4032250" cy="4572000"/>
          </a:xfrm>
          <a:prstGeom prst="rect">
            <a:avLst/>
          </a:prstGeom>
          <a:solidFill>
            <a:srgbClr val="00FF00">
              <a:alpha val="89803"/>
            </a:srgbClr>
          </a:solidFill>
          <a:ln w="9525">
            <a:noFill/>
            <a:miter lim="800000"/>
            <a:headEnd/>
            <a:tailEnd/>
          </a:ln>
        </p:spPr>
      </p:pic>
      <p:sp>
        <p:nvSpPr>
          <p:cNvPr id="32772" name="Line 7"/>
          <p:cNvSpPr>
            <a:spLocks noChangeShapeType="1"/>
          </p:cNvSpPr>
          <p:nvPr/>
        </p:nvSpPr>
        <p:spPr bwMode="auto">
          <a:xfrm>
            <a:off x="2801938" y="5264150"/>
            <a:ext cx="0" cy="182563"/>
          </a:xfrm>
          <a:prstGeom prst="line">
            <a:avLst/>
          </a:prstGeom>
          <a:noFill/>
          <a:ln w="44450">
            <a:solidFill>
              <a:srgbClr val="FF0000"/>
            </a:solidFill>
            <a:round/>
            <a:headEnd/>
            <a:tailEnd/>
          </a:ln>
        </p:spPr>
        <p:txBody>
          <a:bodyPr/>
          <a:lstStyle/>
          <a:p>
            <a:endParaRPr lang="en-US"/>
          </a:p>
        </p:txBody>
      </p:sp>
      <p:sp>
        <p:nvSpPr>
          <p:cNvPr id="32773" name="Text Box 10"/>
          <p:cNvSpPr txBox="1">
            <a:spLocks noChangeArrowheads="1"/>
          </p:cNvSpPr>
          <p:nvPr/>
        </p:nvSpPr>
        <p:spPr bwMode="auto">
          <a:xfrm>
            <a:off x="2801938" y="5181600"/>
            <a:ext cx="768350" cy="304800"/>
          </a:xfrm>
          <a:prstGeom prst="rect">
            <a:avLst/>
          </a:prstGeom>
          <a:noFill/>
          <a:ln w="9525">
            <a:noFill/>
            <a:miter lim="800000"/>
            <a:headEnd/>
            <a:tailEnd/>
          </a:ln>
        </p:spPr>
        <p:txBody>
          <a:bodyPr wrap="none">
            <a:spAutoFit/>
          </a:bodyPr>
          <a:lstStyle/>
          <a:p>
            <a:r>
              <a:rPr lang="en-US" sz="1400">
                <a:solidFill>
                  <a:schemeClr val="bg1"/>
                </a:solidFill>
              </a:rPr>
              <a:t>Bildwas</a:t>
            </a:r>
          </a:p>
        </p:txBody>
      </p:sp>
      <p:sp>
        <p:nvSpPr>
          <p:cNvPr id="32774" name="Text Box 11"/>
          <p:cNvSpPr txBox="1">
            <a:spLocks noChangeArrowheads="1"/>
          </p:cNvSpPr>
          <p:nvPr/>
        </p:nvSpPr>
        <p:spPr bwMode="auto">
          <a:xfrm>
            <a:off x="2590800" y="4953000"/>
            <a:ext cx="954088" cy="304800"/>
          </a:xfrm>
          <a:prstGeom prst="rect">
            <a:avLst/>
          </a:prstGeom>
          <a:noFill/>
          <a:ln w="9525">
            <a:noFill/>
            <a:miter lim="800000"/>
            <a:headEnd/>
            <a:tailEnd/>
          </a:ln>
        </p:spPr>
        <p:txBody>
          <a:bodyPr wrap="none">
            <a:spAutoFit/>
          </a:bodyPr>
          <a:lstStyle/>
          <a:p>
            <a:r>
              <a:rPr lang="en-US" sz="1400">
                <a:solidFill>
                  <a:schemeClr val="bg1"/>
                </a:solidFill>
              </a:rPr>
              <a:t>Llangollen</a:t>
            </a:r>
          </a:p>
        </p:txBody>
      </p:sp>
      <p:sp>
        <p:nvSpPr>
          <p:cNvPr id="32775" name="Text Box 12"/>
          <p:cNvSpPr txBox="1">
            <a:spLocks noChangeArrowheads="1"/>
          </p:cNvSpPr>
          <p:nvPr/>
        </p:nvSpPr>
        <p:spPr bwMode="auto">
          <a:xfrm>
            <a:off x="2209800" y="2514600"/>
            <a:ext cx="619125" cy="304800"/>
          </a:xfrm>
          <a:prstGeom prst="rect">
            <a:avLst/>
          </a:prstGeom>
          <a:noFill/>
          <a:ln w="9525">
            <a:noFill/>
            <a:miter lim="800000"/>
            <a:headEnd/>
            <a:tailEnd/>
          </a:ln>
        </p:spPr>
        <p:txBody>
          <a:bodyPr wrap="none">
            <a:spAutoFit/>
          </a:bodyPr>
          <a:lstStyle/>
          <a:p>
            <a:r>
              <a:rPr lang="en-US" sz="1400">
                <a:solidFill>
                  <a:schemeClr val="bg1"/>
                </a:solidFill>
              </a:rPr>
              <a:t>Bonar</a:t>
            </a:r>
          </a:p>
        </p:txBody>
      </p:sp>
      <p:sp>
        <p:nvSpPr>
          <p:cNvPr id="32776" name="Line 13"/>
          <p:cNvSpPr>
            <a:spLocks noChangeShapeType="1"/>
          </p:cNvSpPr>
          <p:nvPr/>
        </p:nvSpPr>
        <p:spPr bwMode="auto">
          <a:xfrm>
            <a:off x="2238375" y="2562225"/>
            <a:ext cx="0" cy="182563"/>
          </a:xfrm>
          <a:prstGeom prst="line">
            <a:avLst/>
          </a:prstGeom>
          <a:noFill/>
          <a:ln w="44450">
            <a:solidFill>
              <a:srgbClr val="FF0000"/>
            </a:solidFill>
            <a:round/>
            <a:headEnd/>
            <a:tailEnd/>
          </a:ln>
        </p:spPr>
        <p:txBody>
          <a:bodyPr/>
          <a:lstStyle/>
          <a:p>
            <a:endParaRPr lang="en-US"/>
          </a:p>
        </p:txBody>
      </p:sp>
      <p:sp>
        <p:nvSpPr>
          <p:cNvPr id="32777" name="Line 14"/>
          <p:cNvSpPr>
            <a:spLocks noChangeShapeType="1"/>
          </p:cNvSpPr>
          <p:nvPr/>
        </p:nvSpPr>
        <p:spPr bwMode="auto">
          <a:xfrm>
            <a:off x="2609850" y="5029200"/>
            <a:ext cx="0" cy="182563"/>
          </a:xfrm>
          <a:prstGeom prst="line">
            <a:avLst/>
          </a:prstGeom>
          <a:noFill/>
          <a:ln w="44450">
            <a:solidFill>
              <a:srgbClr val="FF0000"/>
            </a:solidFill>
            <a:round/>
            <a:headEnd/>
            <a:tailEnd/>
          </a:ln>
        </p:spPr>
        <p:txBody>
          <a:bodyPr/>
          <a:lstStyle/>
          <a:p>
            <a:endParaRPr lang="en-US"/>
          </a:p>
        </p:txBody>
      </p:sp>
      <p:pic>
        <p:nvPicPr>
          <p:cNvPr id="32778" name="Picture 16" descr="Picture19"/>
          <p:cNvPicPr>
            <a:picLocks noChangeAspect="1" noChangeArrowheads="1"/>
          </p:cNvPicPr>
          <p:nvPr/>
        </p:nvPicPr>
        <p:blipFill>
          <a:blip r:embed="rId3" cstate="print">
            <a:lum bright="-4000" contrast="26000"/>
          </a:blip>
          <a:srcRect t="13158" b="28947"/>
          <a:stretch>
            <a:fillRect/>
          </a:stretch>
        </p:blipFill>
        <p:spPr bwMode="auto">
          <a:xfrm>
            <a:off x="152400" y="152400"/>
            <a:ext cx="4343400" cy="1676400"/>
          </a:xfrm>
          <a:prstGeom prst="rect">
            <a:avLst/>
          </a:prstGeom>
          <a:noFill/>
          <a:ln w="9525">
            <a:noFill/>
            <a:miter lim="800000"/>
            <a:headEnd/>
            <a:tailEnd/>
          </a:ln>
        </p:spPr>
      </p:pic>
      <p:sp>
        <p:nvSpPr>
          <p:cNvPr id="32779" name="Text Box 18"/>
          <p:cNvSpPr txBox="1">
            <a:spLocks noChangeArrowheads="1"/>
          </p:cNvSpPr>
          <p:nvPr/>
        </p:nvSpPr>
        <p:spPr bwMode="auto">
          <a:xfrm>
            <a:off x="4648200" y="3581400"/>
            <a:ext cx="4267200" cy="1552575"/>
          </a:xfrm>
          <a:prstGeom prst="rect">
            <a:avLst/>
          </a:prstGeom>
          <a:noFill/>
          <a:ln w="76200">
            <a:noFill/>
            <a:miter lim="800000"/>
            <a:headEnd/>
            <a:tailEnd/>
          </a:ln>
        </p:spPr>
        <p:txBody>
          <a:bodyPr>
            <a:spAutoFit/>
          </a:bodyPr>
          <a:lstStyle/>
          <a:p>
            <a:pPr>
              <a:spcBef>
                <a:spcPct val="50000"/>
              </a:spcBef>
            </a:pPr>
            <a:r>
              <a:rPr lang="en-US">
                <a:solidFill>
                  <a:srgbClr val="FFFFFF"/>
                </a:solidFill>
              </a:rPr>
              <a:t>1796 – Bildwas – 130 foot arch</a:t>
            </a:r>
          </a:p>
          <a:p>
            <a:pPr>
              <a:spcBef>
                <a:spcPct val="50000"/>
              </a:spcBef>
            </a:pPr>
            <a:r>
              <a:rPr lang="en-US">
                <a:solidFill>
                  <a:srgbClr val="FFFFFF"/>
                </a:solidFill>
              </a:rPr>
              <a:t>1805 – Llangollen – short arches</a:t>
            </a:r>
          </a:p>
          <a:p>
            <a:pPr>
              <a:spcBef>
                <a:spcPct val="50000"/>
              </a:spcBef>
            </a:pPr>
            <a:r>
              <a:rPr lang="en-US">
                <a:solidFill>
                  <a:srgbClr val="FFFFFF"/>
                </a:solidFill>
              </a:rPr>
              <a:t>1810 – Bonar – 150 foot arch</a:t>
            </a:r>
          </a:p>
        </p:txBody>
      </p:sp>
      <p:sp>
        <p:nvSpPr>
          <p:cNvPr id="32780" name="Text Box 19"/>
          <p:cNvSpPr txBox="1">
            <a:spLocks noChangeArrowheads="1"/>
          </p:cNvSpPr>
          <p:nvPr/>
        </p:nvSpPr>
        <p:spPr bwMode="auto">
          <a:xfrm>
            <a:off x="4572000" y="928688"/>
            <a:ext cx="4724400" cy="519112"/>
          </a:xfrm>
          <a:prstGeom prst="rect">
            <a:avLst/>
          </a:prstGeom>
          <a:noFill/>
          <a:ln w="76200">
            <a:noFill/>
            <a:miter lim="800000"/>
            <a:headEnd/>
            <a:tailEnd/>
          </a:ln>
        </p:spPr>
        <p:txBody>
          <a:bodyPr>
            <a:spAutoFit/>
          </a:bodyPr>
          <a:lstStyle/>
          <a:p>
            <a:pPr>
              <a:spcBef>
                <a:spcPct val="50000"/>
              </a:spcBef>
            </a:pPr>
            <a:r>
              <a:rPr lang="en-US" sz="2800">
                <a:solidFill>
                  <a:srgbClr val="FFFFFF"/>
                </a:solidFill>
              </a:rPr>
              <a:t>Thomas Telford (1757 – 1834)</a:t>
            </a:r>
          </a:p>
        </p:txBody>
      </p:sp>
      <p:sp>
        <p:nvSpPr>
          <p:cNvPr id="32781" name="Text Box 20"/>
          <p:cNvSpPr txBox="1">
            <a:spLocks noChangeArrowheads="1"/>
          </p:cNvSpPr>
          <p:nvPr/>
        </p:nvSpPr>
        <p:spPr bwMode="auto">
          <a:xfrm>
            <a:off x="5029200" y="1814513"/>
            <a:ext cx="3429000" cy="1004887"/>
          </a:xfrm>
          <a:prstGeom prst="rect">
            <a:avLst/>
          </a:prstGeom>
          <a:noFill/>
          <a:ln w="76200">
            <a:noFill/>
            <a:miter lim="800000"/>
            <a:headEnd/>
            <a:tailEnd/>
          </a:ln>
        </p:spPr>
        <p:txBody>
          <a:bodyPr>
            <a:spAutoFit/>
          </a:bodyPr>
          <a:lstStyle/>
          <a:p>
            <a:pPr>
              <a:spcBef>
                <a:spcPct val="50000"/>
              </a:spcBef>
            </a:pPr>
            <a:r>
              <a:rPr lang="en-US">
                <a:solidFill>
                  <a:srgbClr val="FFFFFF"/>
                </a:solidFill>
              </a:rPr>
              <a:t>Stonemason and Architect</a:t>
            </a:r>
          </a:p>
          <a:p>
            <a:pPr>
              <a:spcBef>
                <a:spcPct val="50000"/>
              </a:spcBef>
            </a:pPr>
            <a:r>
              <a:rPr lang="en-US">
                <a:solidFill>
                  <a:srgbClr val="FFFFFF"/>
                </a:solidFill>
              </a:rPr>
              <a:t>Surveyor and Engineer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2"/>
          </p:nvPr>
        </p:nvSpPr>
        <p:spPr>
          <a:noFill/>
        </p:spPr>
        <p:txBody>
          <a:bodyPr/>
          <a:lstStyle/>
          <a:p>
            <a:fld id="{4C1D2688-11F0-44BE-827A-11743C61E2B1}" type="slidenum">
              <a:rPr lang="en-US" smtClean="0"/>
              <a:pPr/>
              <a:t>31</a:t>
            </a:fld>
            <a:endParaRPr lang="en-US"/>
          </a:p>
        </p:txBody>
      </p:sp>
      <p:pic>
        <p:nvPicPr>
          <p:cNvPr id="33795" name="Picture 4" descr="Picture21"/>
          <p:cNvPicPr>
            <a:picLocks noChangeAspect="1" noChangeArrowheads="1"/>
          </p:cNvPicPr>
          <p:nvPr/>
        </p:nvPicPr>
        <p:blipFill>
          <a:blip r:embed="rId2" cstate="print">
            <a:lum bright="-18000" contrast="30000"/>
          </a:blip>
          <a:srcRect t="33621" b="17241"/>
          <a:stretch>
            <a:fillRect/>
          </a:stretch>
        </p:blipFill>
        <p:spPr bwMode="auto">
          <a:xfrm>
            <a:off x="76200" y="152400"/>
            <a:ext cx="4419600" cy="1447800"/>
          </a:xfrm>
          <a:prstGeom prst="rect">
            <a:avLst/>
          </a:prstGeom>
          <a:noFill/>
          <a:ln w="9525">
            <a:noFill/>
            <a:miter lim="800000"/>
            <a:headEnd/>
            <a:tailEnd/>
          </a:ln>
        </p:spPr>
      </p:pic>
      <p:sp>
        <p:nvSpPr>
          <p:cNvPr id="33796" name="Text Box 11"/>
          <p:cNvSpPr txBox="1">
            <a:spLocks noChangeArrowheads="1"/>
          </p:cNvSpPr>
          <p:nvPr/>
        </p:nvSpPr>
        <p:spPr bwMode="auto">
          <a:xfrm>
            <a:off x="4648200" y="3581400"/>
            <a:ext cx="4267200" cy="1552575"/>
          </a:xfrm>
          <a:prstGeom prst="rect">
            <a:avLst/>
          </a:prstGeom>
          <a:noFill/>
          <a:ln w="76200">
            <a:noFill/>
            <a:miter lim="800000"/>
            <a:headEnd/>
            <a:tailEnd/>
          </a:ln>
        </p:spPr>
        <p:txBody>
          <a:bodyPr>
            <a:spAutoFit/>
          </a:bodyPr>
          <a:lstStyle/>
          <a:p>
            <a:pPr>
              <a:spcBef>
                <a:spcPct val="50000"/>
              </a:spcBef>
            </a:pPr>
            <a:r>
              <a:rPr lang="en-US">
                <a:solidFill>
                  <a:srgbClr val="FFFFFF"/>
                </a:solidFill>
              </a:rPr>
              <a:t>1796 – Bildwas – 130 foot arch</a:t>
            </a:r>
          </a:p>
          <a:p>
            <a:pPr>
              <a:spcBef>
                <a:spcPct val="50000"/>
              </a:spcBef>
            </a:pPr>
            <a:r>
              <a:rPr lang="en-US">
                <a:solidFill>
                  <a:srgbClr val="FFFFFF"/>
                </a:solidFill>
              </a:rPr>
              <a:t>1805 – Llangollen – short arches</a:t>
            </a:r>
          </a:p>
          <a:p>
            <a:pPr>
              <a:spcBef>
                <a:spcPct val="50000"/>
              </a:spcBef>
            </a:pPr>
            <a:r>
              <a:rPr lang="en-US">
                <a:solidFill>
                  <a:srgbClr val="FFFFFF"/>
                </a:solidFill>
              </a:rPr>
              <a:t>1810 – Bonar – 150 foot arch</a:t>
            </a:r>
          </a:p>
        </p:txBody>
      </p:sp>
      <p:sp>
        <p:nvSpPr>
          <p:cNvPr id="33797" name="Text Box 12"/>
          <p:cNvSpPr txBox="1">
            <a:spLocks noChangeArrowheads="1"/>
          </p:cNvSpPr>
          <p:nvPr/>
        </p:nvSpPr>
        <p:spPr bwMode="auto">
          <a:xfrm>
            <a:off x="4572000" y="928688"/>
            <a:ext cx="4724400" cy="519112"/>
          </a:xfrm>
          <a:prstGeom prst="rect">
            <a:avLst/>
          </a:prstGeom>
          <a:noFill/>
          <a:ln w="76200">
            <a:noFill/>
            <a:miter lim="800000"/>
            <a:headEnd/>
            <a:tailEnd/>
          </a:ln>
        </p:spPr>
        <p:txBody>
          <a:bodyPr>
            <a:spAutoFit/>
          </a:bodyPr>
          <a:lstStyle/>
          <a:p>
            <a:pPr>
              <a:spcBef>
                <a:spcPct val="50000"/>
              </a:spcBef>
            </a:pPr>
            <a:r>
              <a:rPr lang="en-US" sz="2800">
                <a:solidFill>
                  <a:srgbClr val="FFFFFF"/>
                </a:solidFill>
              </a:rPr>
              <a:t>Thomas Telford (1757 – 1834)</a:t>
            </a:r>
          </a:p>
        </p:txBody>
      </p:sp>
      <p:sp>
        <p:nvSpPr>
          <p:cNvPr id="33798" name="Text Box 13"/>
          <p:cNvSpPr txBox="1">
            <a:spLocks noChangeArrowheads="1"/>
          </p:cNvSpPr>
          <p:nvPr/>
        </p:nvSpPr>
        <p:spPr bwMode="auto">
          <a:xfrm>
            <a:off x="5029200" y="1814513"/>
            <a:ext cx="3429000" cy="1004887"/>
          </a:xfrm>
          <a:prstGeom prst="rect">
            <a:avLst/>
          </a:prstGeom>
          <a:noFill/>
          <a:ln w="76200">
            <a:noFill/>
            <a:miter lim="800000"/>
            <a:headEnd/>
            <a:tailEnd/>
          </a:ln>
        </p:spPr>
        <p:txBody>
          <a:bodyPr>
            <a:spAutoFit/>
          </a:bodyPr>
          <a:lstStyle/>
          <a:p>
            <a:pPr>
              <a:spcBef>
                <a:spcPct val="50000"/>
              </a:spcBef>
            </a:pPr>
            <a:r>
              <a:rPr lang="en-US">
                <a:solidFill>
                  <a:srgbClr val="FFFFFF"/>
                </a:solidFill>
              </a:rPr>
              <a:t>Stonemason and Architect</a:t>
            </a:r>
          </a:p>
          <a:p>
            <a:pPr>
              <a:spcBef>
                <a:spcPct val="50000"/>
              </a:spcBef>
            </a:pPr>
            <a:r>
              <a:rPr lang="en-US">
                <a:solidFill>
                  <a:srgbClr val="FFFFFF"/>
                </a:solidFill>
              </a:rPr>
              <a:t>Surveyor and Engineer</a:t>
            </a:r>
          </a:p>
        </p:txBody>
      </p:sp>
      <p:pic>
        <p:nvPicPr>
          <p:cNvPr id="33799" name="Picture 15" descr="British+Isles"/>
          <p:cNvPicPr>
            <a:picLocks noChangeAspect="1" noChangeArrowheads="1"/>
          </p:cNvPicPr>
          <p:nvPr/>
        </p:nvPicPr>
        <p:blipFill>
          <a:blip r:embed="rId3" cstate="print">
            <a:lum bright="-16000"/>
          </a:blip>
          <a:srcRect l="6013" t="18376" r="6183" b="11250"/>
          <a:stretch>
            <a:fillRect/>
          </a:stretch>
        </p:blipFill>
        <p:spPr bwMode="auto">
          <a:xfrm>
            <a:off x="306388" y="2057400"/>
            <a:ext cx="4032250" cy="4572000"/>
          </a:xfrm>
          <a:prstGeom prst="rect">
            <a:avLst/>
          </a:prstGeom>
          <a:solidFill>
            <a:srgbClr val="00FF00">
              <a:alpha val="89803"/>
            </a:srgbClr>
          </a:solidFill>
          <a:ln w="9525">
            <a:noFill/>
            <a:miter lim="800000"/>
            <a:headEnd/>
            <a:tailEnd/>
          </a:ln>
        </p:spPr>
      </p:pic>
      <p:sp>
        <p:nvSpPr>
          <p:cNvPr id="33800" name="Line 7"/>
          <p:cNvSpPr>
            <a:spLocks noChangeShapeType="1"/>
          </p:cNvSpPr>
          <p:nvPr/>
        </p:nvSpPr>
        <p:spPr bwMode="auto">
          <a:xfrm>
            <a:off x="2801938" y="5264150"/>
            <a:ext cx="0" cy="182563"/>
          </a:xfrm>
          <a:prstGeom prst="line">
            <a:avLst/>
          </a:prstGeom>
          <a:noFill/>
          <a:ln w="44450">
            <a:solidFill>
              <a:srgbClr val="FF0000"/>
            </a:solidFill>
            <a:round/>
            <a:headEnd/>
            <a:tailEnd/>
          </a:ln>
        </p:spPr>
        <p:txBody>
          <a:bodyPr/>
          <a:lstStyle/>
          <a:p>
            <a:endParaRPr lang="en-US"/>
          </a:p>
        </p:txBody>
      </p:sp>
      <p:sp>
        <p:nvSpPr>
          <p:cNvPr id="33801" name="Text Box 10"/>
          <p:cNvSpPr txBox="1">
            <a:spLocks noChangeArrowheads="1"/>
          </p:cNvSpPr>
          <p:nvPr/>
        </p:nvSpPr>
        <p:spPr bwMode="auto">
          <a:xfrm>
            <a:off x="2801938" y="5181600"/>
            <a:ext cx="768350" cy="304800"/>
          </a:xfrm>
          <a:prstGeom prst="rect">
            <a:avLst/>
          </a:prstGeom>
          <a:noFill/>
          <a:ln w="9525">
            <a:noFill/>
            <a:miter lim="800000"/>
            <a:headEnd/>
            <a:tailEnd/>
          </a:ln>
        </p:spPr>
        <p:txBody>
          <a:bodyPr wrap="none">
            <a:spAutoFit/>
          </a:bodyPr>
          <a:lstStyle/>
          <a:p>
            <a:r>
              <a:rPr lang="en-US" sz="1400">
                <a:solidFill>
                  <a:schemeClr val="bg1"/>
                </a:solidFill>
              </a:rPr>
              <a:t>Bildwas</a:t>
            </a:r>
          </a:p>
        </p:txBody>
      </p:sp>
      <p:sp>
        <p:nvSpPr>
          <p:cNvPr id="33802" name="Text Box 11"/>
          <p:cNvSpPr txBox="1">
            <a:spLocks noChangeArrowheads="1"/>
          </p:cNvSpPr>
          <p:nvPr/>
        </p:nvSpPr>
        <p:spPr bwMode="auto">
          <a:xfrm>
            <a:off x="2590800" y="4953000"/>
            <a:ext cx="954088" cy="304800"/>
          </a:xfrm>
          <a:prstGeom prst="rect">
            <a:avLst/>
          </a:prstGeom>
          <a:noFill/>
          <a:ln w="9525">
            <a:noFill/>
            <a:miter lim="800000"/>
            <a:headEnd/>
            <a:tailEnd/>
          </a:ln>
        </p:spPr>
        <p:txBody>
          <a:bodyPr wrap="none">
            <a:spAutoFit/>
          </a:bodyPr>
          <a:lstStyle/>
          <a:p>
            <a:r>
              <a:rPr lang="en-US" sz="1400">
                <a:solidFill>
                  <a:schemeClr val="bg1"/>
                </a:solidFill>
              </a:rPr>
              <a:t>Llangollen</a:t>
            </a:r>
          </a:p>
        </p:txBody>
      </p:sp>
      <p:sp>
        <p:nvSpPr>
          <p:cNvPr id="33803" name="Text Box 12"/>
          <p:cNvSpPr txBox="1">
            <a:spLocks noChangeArrowheads="1"/>
          </p:cNvSpPr>
          <p:nvPr/>
        </p:nvSpPr>
        <p:spPr bwMode="auto">
          <a:xfrm>
            <a:off x="2209800" y="2514600"/>
            <a:ext cx="619125" cy="304800"/>
          </a:xfrm>
          <a:prstGeom prst="rect">
            <a:avLst/>
          </a:prstGeom>
          <a:noFill/>
          <a:ln w="9525">
            <a:noFill/>
            <a:miter lim="800000"/>
            <a:headEnd/>
            <a:tailEnd/>
          </a:ln>
        </p:spPr>
        <p:txBody>
          <a:bodyPr wrap="none">
            <a:spAutoFit/>
          </a:bodyPr>
          <a:lstStyle/>
          <a:p>
            <a:r>
              <a:rPr lang="en-US" sz="1400">
                <a:solidFill>
                  <a:schemeClr val="bg1"/>
                </a:solidFill>
              </a:rPr>
              <a:t>Bonar</a:t>
            </a:r>
          </a:p>
        </p:txBody>
      </p:sp>
      <p:sp>
        <p:nvSpPr>
          <p:cNvPr id="33804" name="Line 13"/>
          <p:cNvSpPr>
            <a:spLocks noChangeShapeType="1"/>
          </p:cNvSpPr>
          <p:nvPr/>
        </p:nvSpPr>
        <p:spPr bwMode="auto">
          <a:xfrm>
            <a:off x="2238375" y="2562225"/>
            <a:ext cx="0" cy="182563"/>
          </a:xfrm>
          <a:prstGeom prst="line">
            <a:avLst/>
          </a:prstGeom>
          <a:noFill/>
          <a:ln w="44450">
            <a:solidFill>
              <a:srgbClr val="FF0000"/>
            </a:solidFill>
            <a:round/>
            <a:headEnd/>
            <a:tailEnd/>
          </a:ln>
        </p:spPr>
        <p:txBody>
          <a:bodyPr/>
          <a:lstStyle/>
          <a:p>
            <a:endParaRPr lang="en-US"/>
          </a:p>
        </p:txBody>
      </p:sp>
      <p:sp>
        <p:nvSpPr>
          <p:cNvPr id="33805" name="Line 14"/>
          <p:cNvSpPr>
            <a:spLocks noChangeShapeType="1"/>
          </p:cNvSpPr>
          <p:nvPr/>
        </p:nvSpPr>
        <p:spPr bwMode="auto">
          <a:xfrm>
            <a:off x="2609850" y="5029200"/>
            <a:ext cx="0" cy="182563"/>
          </a:xfrm>
          <a:prstGeom prst="line">
            <a:avLst/>
          </a:prstGeom>
          <a:noFill/>
          <a:ln w="44450">
            <a:solidFill>
              <a:srgbClr val="FF0000"/>
            </a:solidFill>
            <a:round/>
            <a:headEnd/>
            <a:tailEnd/>
          </a:ln>
        </p:spPr>
        <p:txBody>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3"/>
          <p:cNvSpPr>
            <a:spLocks noGrp="1"/>
          </p:cNvSpPr>
          <p:nvPr>
            <p:ph type="sldNum" sz="quarter" idx="12"/>
          </p:nvPr>
        </p:nvSpPr>
        <p:spPr>
          <a:noFill/>
        </p:spPr>
        <p:txBody>
          <a:bodyPr/>
          <a:lstStyle/>
          <a:p>
            <a:fld id="{D5A2485A-FE84-46E5-B92D-9ABCCF82542E}" type="slidenum">
              <a:rPr lang="en-US" smtClean="0"/>
              <a:pPr/>
              <a:t>32</a:t>
            </a:fld>
            <a:endParaRPr lang="en-US"/>
          </a:p>
        </p:txBody>
      </p:sp>
      <p:pic>
        <p:nvPicPr>
          <p:cNvPr id="35843" name="Picture 7" descr="Llongollen_Wales"/>
          <p:cNvPicPr>
            <a:picLocks noChangeAspect="1" noChangeArrowheads="1"/>
          </p:cNvPicPr>
          <p:nvPr/>
        </p:nvPicPr>
        <p:blipFill>
          <a:blip r:embed="rId3" cstate="print"/>
          <a:srcRect l="17000" t="17334" r="34000" b="5333"/>
          <a:stretch>
            <a:fillRect/>
          </a:stretch>
        </p:blipFill>
        <p:spPr bwMode="auto">
          <a:xfrm>
            <a:off x="381000" y="914400"/>
            <a:ext cx="3733800" cy="4419600"/>
          </a:xfrm>
          <a:prstGeom prst="rect">
            <a:avLst/>
          </a:prstGeom>
          <a:noFill/>
          <a:ln w="9525">
            <a:noFill/>
            <a:miter lim="800000"/>
            <a:headEnd/>
            <a:tailEnd/>
          </a:ln>
        </p:spPr>
      </p:pic>
      <p:sp>
        <p:nvSpPr>
          <p:cNvPr id="35844" name="Text Box 8"/>
          <p:cNvSpPr txBox="1">
            <a:spLocks noChangeArrowheads="1"/>
          </p:cNvSpPr>
          <p:nvPr/>
        </p:nvSpPr>
        <p:spPr bwMode="auto">
          <a:xfrm>
            <a:off x="4648200" y="3581400"/>
            <a:ext cx="4267200" cy="1552575"/>
          </a:xfrm>
          <a:prstGeom prst="rect">
            <a:avLst/>
          </a:prstGeom>
          <a:noFill/>
          <a:ln w="76200">
            <a:noFill/>
            <a:miter lim="800000"/>
            <a:headEnd/>
            <a:tailEnd/>
          </a:ln>
        </p:spPr>
        <p:txBody>
          <a:bodyPr>
            <a:spAutoFit/>
          </a:bodyPr>
          <a:lstStyle/>
          <a:p>
            <a:pPr>
              <a:spcBef>
                <a:spcPct val="50000"/>
              </a:spcBef>
            </a:pPr>
            <a:r>
              <a:rPr lang="en-US">
                <a:solidFill>
                  <a:srgbClr val="FFFFFF"/>
                </a:solidFill>
              </a:rPr>
              <a:t>1796 – Bildwas – 130 foot arch</a:t>
            </a:r>
          </a:p>
          <a:p>
            <a:pPr>
              <a:spcBef>
                <a:spcPct val="50000"/>
              </a:spcBef>
            </a:pPr>
            <a:r>
              <a:rPr lang="en-US">
                <a:solidFill>
                  <a:srgbClr val="FFFFFF"/>
                </a:solidFill>
              </a:rPr>
              <a:t>1805 – Llangollen – short arches</a:t>
            </a:r>
          </a:p>
          <a:p>
            <a:pPr>
              <a:spcBef>
                <a:spcPct val="50000"/>
              </a:spcBef>
            </a:pPr>
            <a:r>
              <a:rPr lang="en-US">
                <a:solidFill>
                  <a:srgbClr val="FFFFFF"/>
                </a:solidFill>
              </a:rPr>
              <a:t>1810 – Bonar – 150 foot arch</a:t>
            </a:r>
          </a:p>
        </p:txBody>
      </p:sp>
      <p:sp>
        <p:nvSpPr>
          <p:cNvPr id="35845" name="Text Box 9"/>
          <p:cNvSpPr txBox="1">
            <a:spLocks noChangeArrowheads="1"/>
          </p:cNvSpPr>
          <p:nvPr/>
        </p:nvSpPr>
        <p:spPr bwMode="auto">
          <a:xfrm>
            <a:off x="4572000" y="928688"/>
            <a:ext cx="4724400" cy="519112"/>
          </a:xfrm>
          <a:prstGeom prst="rect">
            <a:avLst/>
          </a:prstGeom>
          <a:noFill/>
          <a:ln w="76200">
            <a:noFill/>
            <a:miter lim="800000"/>
            <a:headEnd/>
            <a:tailEnd/>
          </a:ln>
        </p:spPr>
        <p:txBody>
          <a:bodyPr>
            <a:spAutoFit/>
          </a:bodyPr>
          <a:lstStyle/>
          <a:p>
            <a:pPr>
              <a:spcBef>
                <a:spcPct val="50000"/>
              </a:spcBef>
            </a:pPr>
            <a:r>
              <a:rPr lang="en-US" sz="2800">
                <a:solidFill>
                  <a:srgbClr val="FFFFFF"/>
                </a:solidFill>
              </a:rPr>
              <a:t>Thomas Telford (1757 – 1834)</a:t>
            </a:r>
          </a:p>
        </p:txBody>
      </p:sp>
      <p:sp>
        <p:nvSpPr>
          <p:cNvPr id="35846" name="Text Box 10"/>
          <p:cNvSpPr txBox="1">
            <a:spLocks noChangeArrowheads="1"/>
          </p:cNvSpPr>
          <p:nvPr/>
        </p:nvSpPr>
        <p:spPr bwMode="auto">
          <a:xfrm>
            <a:off x="5029200" y="1814513"/>
            <a:ext cx="3429000" cy="1004887"/>
          </a:xfrm>
          <a:prstGeom prst="rect">
            <a:avLst/>
          </a:prstGeom>
          <a:noFill/>
          <a:ln w="76200">
            <a:noFill/>
            <a:miter lim="800000"/>
            <a:headEnd/>
            <a:tailEnd/>
          </a:ln>
        </p:spPr>
        <p:txBody>
          <a:bodyPr>
            <a:spAutoFit/>
          </a:bodyPr>
          <a:lstStyle/>
          <a:p>
            <a:pPr>
              <a:spcBef>
                <a:spcPct val="50000"/>
              </a:spcBef>
            </a:pPr>
            <a:r>
              <a:rPr lang="en-US">
                <a:solidFill>
                  <a:srgbClr val="FFFFFF"/>
                </a:solidFill>
              </a:rPr>
              <a:t>Stonemason and Architect</a:t>
            </a:r>
          </a:p>
          <a:p>
            <a:pPr>
              <a:spcBef>
                <a:spcPct val="50000"/>
              </a:spcBef>
            </a:pPr>
            <a:r>
              <a:rPr lang="en-US">
                <a:solidFill>
                  <a:srgbClr val="FFFFFF"/>
                </a:solidFill>
              </a:rPr>
              <a:t>Surveyor and Engineer</a:t>
            </a:r>
          </a:p>
        </p:txBody>
      </p:sp>
      <p:sp>
        <p:nvSpPr>
          <p:cNvPr id="35847" name="Text Box 15"/>
          <p:cNvSpPr txBox="1">
            <a:spLocks noChangeArrowheads="1"/>
          </p:cNvSpPr>
          <p:nvPr/>
        </p:nvSpPr>
        <p:spPr bwMode="auto">
          <a:xfrm>
            <a:off x="838200" y="5410200"/>
            <a:ext cx="3048000" cy="461963"/>
          </a:xfrm>
          <a:prstGeom prst="rect">
            <a:avLst/>
          </a:prstGeom>
          <a:noFill/>
          <a:ln w="9525">
            <a:noFill/>
            <a:miter lim="800000"/>
            <a:headEnd/>
            <a:tailEnd/>
          </a:ln>
        </p:spPr>
        <p:txBody>
          <a:bodyPr>
            <a:spAutoFit/>
          </a:bodyPr>
          <a:lstStyle/>
          <a:p>
            <a:pPr>
              <a:spcBef>
                <a:spcPct val="50000"/>
              </a:spcBef>
            </a:pPr>
            <a:r>
              <a:rPr lang="en-US">
                <a:solidFill>
                  <a:srgbClr val="FFFFFF"/>
                </a:solidFill>
              </a:rPr>
              <a:t>Llangollen Aqueduct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2"/>
          </p:nvPr>
        </p:nvSpPr>
        <p:spPr>
          <a:noFill/>
        </p:spPr>
        <p:txBody>
          <a:bodyPr/>
          <a:lstStyle/>
          <a:p>
            <a:fld id="{69ADBD6A-3F26-4EFD-935F-EC22CD2C24AE}" type="slidenum">
              <a:rPr lang="en-US" smtClean="0"/>
              <a:pPr/>
              <a:t>33</a:t>
            </a:fld>
            <a:endParaRPr lang="en-US"/>
          </a:p>
        </p:txBody>
      </p:sp>
      <p:pic>
        <p:nvPicPr>
          <p:cNvPr id="36867" name="Picture 6" descr="Llongollen_Wales"/>
          <p:cNvPicPr>
            <a:picLocks noChangeAspect="1" noChangeArrowheads="1"/>
          </p:cNvPicPr>
          <p:nvPr/>
        </p:nvPicPr>
        <p:blipFill>
          <a:blip r:embed="rId2" cstate="print"/>
          <a:srcRect l="17000" t="17334" r="34000" b="5333"/>
          <a:stretch>
            <a:fillRect/>
          </a:stretch>
        </p:blipFill>
        <p:spPr bwMode="auto">
          <a:xfrm>
            <a:off x="381000" y="914400"/>
            <a:ext cx="3733800" cy="4419600"/>
          </a:xfrm>
          <a:prstGeom prst="rect">
            <a:avLst/>
          </a:prstGeom>
          <a:noFill/>
          <a:ln w="9525">
            <a:noFill/>
            <a:miter lim="800000"/>
            <a:headEnd/>
            <a:tailEnd/>
          </a:ln>
        </p:spPr>
      </p:pic>
      <p:pic>
        <p:nvPicPr>
          <p:cNvPr id="36868" name="Picture 7" descr="Pontcysyllte_aqueduct"/>
          <p:cNvPicPr>
            <a:picLocks noChangeAspect="1" noChangeArrowheads="1"/>
          </p:cNvPicPr>
          <p:nvPr/>
        </p:nvPicPr>
        <p:blipFill>
          <a:blip r:embed="rId3" cstate="print"/>
          <a:srcRect l="9746" r="34322"/>
          <a:stretch>
            <a:fillRect/>
          </a:stretch>
        </p:blipFill>
        <p:spPr bwMode="auto">
          <a:xfrm>
            <a:off x="4800600" y="912813"/>
            <a:ext cx="3352800" cy="4421187"/>
          </a:xfrm>
          <a:prstGeom prst="rect">
            <a:avLst/>
          </a:prstGeom>
          <a:noFill/>
          <a:ln w="9525">
            <a:noFill/>
            <a:miter lim="800000"/>
            <a:headEnd/>
            <a:tailEnd/>
          </a:ln>
        </p:spPr>
      </p:pic>
      <p:sp>
        <p:nvSpPr>
          <p:cNvPr id="36869" name="Text Box 15"/>
          <p:cNvSpPr txBox="1">
            <a:spLocks noChangeArrowheads="1"/>
          </p:cNvSpPr>
          <p:nvPr/>
        </p:nvSpPr>
        <p:spPr bwMode="auto">
          <a:xfrm>
            <a:off x="838200" y="5410200"/>
            <a:ext cx="3048000" cy="461963"/>
          </a:xfrm>
          <a:prstGeom prst="rect">
            <a:avLst/>
          </a:prstGeom>
          <a:noFill/>
          <a:ln w="9525">
            <a:noFill/>
            <a:miter lim="800000"/>
            <a:headEnd/>
            <a:tailEnd/>
          </a:ln>
        </p:spPr>
        <p:txBody>
          <a:bodyPr>
            <a:spAutoFit/>
          </a:bodyPr>
          <a:lstStyle/>
          <a:p>
            <a:pPr>
              <a:spcBef>
                <a:spcPct val="50000"/>
              </a:spcBef>
            </a:pPr>
            <a:r>
              <a:rPr lang="en-US">
                <a:solidFill>
                  <a:srgbClr val="FFFFFF"/>
                </a:solidFill>
              </a:rPr>
              <a:t>Llangollen Aqueduct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3"/>
          <p:cNvSpPr>
            <a:spLocks noGrp="1"/>
          </p:cNvSpPr>
          <p:nvPr>
            <p:ph type="sldNum" sz="quarter" idx="12"/>
          </p:nvPr>
        </p:nvSpPr>
        <p:spPr>
          <a:noFill/>
        </p:spPr>
        <p:txBody>
          <a:bodyPr/>
          <a:lstStyle/>
          <a:p>
            <a:fld id="{62ECE32D-F140-46FF-8E3A-ED34BCC29A43}" type="slidenum">
              <a:rPr lang="en-US" smtClean="0"/>
              <a:pPr/>
              <a:t>34</a:t>
            </a:fld>
            <a:endParaRPr lang="en-US"/>
          </a:p>
        </p:txBody>
      </p:sp>
      <p:pic>
        <p:nvPicPr>
          <p:cNvPr id="37891" name="Picture 5" descr="Picture25"/>
          <p:cNvPicPr>
            <a:picLocks noChangeAspect="1" noChangeArrowheads="1"/>
          </p:cNvPicPr>
          <p:nvPr/>
        </p:nvPicPr>
        <p:blipFill>
          <a:blip r:embed="rId2" cstate="print">
            <a:lum bright="-30000" contrast="30000"/>
          </a:blip>
          <a:srcRect t="14999" b="50000"/>
          <a:stretch>
            <a:fillRect/>
          </a:stretch>
        </p:blipFill>
        <p:spPr bwMode="auto">
          <a:xfrm>
            <a:off x="0" y="533400"/>
            <a:ext cx="4572000" cy="1066800"/>
          </a:xfrm>
          <a:prstGeom prst="rect">
            <a:avLst/>
          </a:prstGeom>
          <a:noFill/>
          <a:ln w="9525">
            <a:noFill/>
            <a:miter lim="800000"/>
            <a:headEnd/>
            <a:tailEnd/>
          </a:ln>
        </p:spPr>
      </p:pic>
      <p:pic>
        <p:nvPicPr>
          <p:cNvPr id="37892" name="Picture 7" descr="Pontcysyllte_aqueduct"/>
          <p:cNvPicPr>
            <a:picLocks noChangeAspect="1" noChangeArrowheads="1"/>
          </p:cNvPicPr>
          <p:nvPr/>
        </p:nvPicPr>
        <p:blipFill>
          <a:blip r:embed="rId3" cstate="print"/>
          <a:srcRect l="9746" r="34322"/>
          <a:stretch>
            <a:fillRect/>
          </a:stretch>
        </p:blipFill>
        <p:spPr bwMode="auto">
          <a:xfrm>
            <a:off x="4800600" y="912813"/>
            <a:ext cx="3352800" cy="4421187"/>
          </a:xfrm>
          <a:prstGeom prst="rect">
            <a:avLst/>
          </a:prstGeom>
          <a:noFill/>
          <a:ln w="9525">
            <a:noFill/>
            <a:miter lim="800000"/>
            <a:headEnd/>
            <a:tailEnd/>
          </a:ln>
        </p:spPr>
      </p:pic>
      <p:pic>
        <p:nvPicPr>
          <p:cNvPr id="37893" name="Picture 15" descr="British+Isles"/>
          <p:cNvPicPr>
            <a:picLocks noChangeAspect="1" noChangeArrowheads="1"/>
          </p:cNvPicPr>
          <p:nvPr/>
        </p:nvPicPr>
        <p:blipFill>
          <a:blip r:embed="rId4" cstate="print">
            <a:lum bright="-16000"/>
          </a:blip>
          <a:srcRect l="6013" t="18376" r="6183" b="11250"/>
          <a:stretch>
            <a:fillRect/>
          </a:stretch>
        </p:blipFill>
        <p:spPr bwMode="auto">
          <a:xfrm>
            <a:off x="306388" y="2057400"/>
            <a:ext cx="4032250" cy="4572000"/>
          </a:xfrm>
          <a:prstGeom prst="rect">
            <a:avLst/>
          </a:prstGeom>
          <a:solidFill>
            <a:srgbClr val="00FF00">
              <a:alpha val="89803"/>
            </a:srgbClr>
          </a:solidFill>
          <a:ln w="9525">
            <a:noFill/>
            <a:miter lim="800000"/>
            <a:headEnd/>
            <a:tailEnd/>
          </a:ln>
        </p:spPr>
      </p:pic>
      <p:sp>
        <p:nvSpPr>
          <p:cNvPr id="37894" name="Line 7"/>
          <p:cNvSpPr>
            <a:spLocks noChangeShapeType="1"/>
          </p:cNvSpPr>
          <p:nvPr/>
        </p:nvSpPr>
        <p:spPr bwMode="auto">
          <a:xfrm>
            <a:off x="2801938" y="5264150"/>
            <a:ext cx="0" cy="182563"/>
          </a:xfrm>
          <a:prstGeom prst="line">
            <a:avLst/>
          </a:prstGeom>
          <a:noFill/>
          <a:ln w="44450">
            <a:solidFill>
              <a:srgbClr val="FF0000"/>
            </a:solidFill>
            <a:round/>
            <a:headEnd/>
            <a:tailEnd/>
          </a:ln>
        </p:spPr>
        <p:txBody>
          <a:bodyPr/>
          <a:lstStyle/>
          <a:p>
            <a:endParaRPr lang="en-US"/>
          </a:p>
        </p:txBody>
      </p:sp>
      <p:sp>
        <p:nvSpPr>
          <p:cNvPr id="37895" name="Text Box 10"/>
          <p:cNvSpPr txBox="1">
            <a:spLocks noChangeArrowheads="1"/>
          </p:cNvSpPr>
          <p:nvPr/>
        </p:nvSpPr>
        <p:spPr bwMode="auto">
          <a:xfrm>
            <a:off x="2801938" y="5181600"/>
            <a:ext cx="768350" cy="304800"/>
          </a:xfrm>
          <a:prstGeom prst="rect">
            <a:avLst/>
          </a:prstGeom>
          <a:noFill/>
          <a:ln w="9525">
            <a:noFill/>
            <a:miter lim="800000"/>
            <a:headEnd/>
            <a:tailEnd/>
          </a:ln>
        </p:spPr>
        <p:txBody>
          <a:bodyPr wrap="none">
            <a:spAutoFit/>
          </a:bodyPr>
          <a:lstStyle/>
          <a:p>
            <a:r>
              <a:rPr lang="en-US" sz="1400">
                <a:solidFill>
                  <a:schemeClr val="bg1"/>
                </a:solidFill>
              </a:rPr>
              <a:t>Bildwas</a:t>
            </a:r>
          </a:p>
        </p:txBody>
      </p:sp>
      <p:sp>
        <p:nvSpPr>
          <p:cNvPr id="37896" name="Text Box 11"/>
          <p:cNvSpPr txBox="1">
            <a:spLocks noChangeArrowheads="1"/>
          </p:cNvSpPr>
          <p:nvPr/>
        </p:nvSpPr>
        <p:spPr bwMode="auto">
          <a:xfrm>
            <a:off x="2590800" y="4953000"/>
            <a:ext cx="954088" cy="304800"/>
          </a:xfrm>
          <a:prstGeom prst="rect">
            <a:avLst/>
          </a:prstGeom>
          <a:noFill/>
          <a:ln w="9525">
            <a:noFill/>
            <a:miter lim="800000"/>
            <a:headEnd/>
            <a:tailEnd/>
          </a:ln>
        </p:spPr>
        <p:txBody>
          <a:bodyPr wrap="none">
            <a:spAutoFit/>
          </a:bodyPr>
          <a:lstStyle/>
          <a:p>
            <a:r>
              <a:rPr lang="en-US" sz="1400">
                <a:solidFill>
                  <a:schemeClr val="bg1"/>
                </a:solidFill>
              </a:rPr>
              <a:t>Llangollen</a:t>
            </a:r>
          </a:p>
        </p:txBody>
      </p:sp>
      <p:sp>
        <p:nvSpPr>
          <p:cNvPr id="37897" name="Text Box 12"/>
          <p:cNvSpPr txBox="1">
            <a:spLocks noChangeArrowheads="1"/>
          </p:cNvSpPr>
          <p:nvPr/>
        </p:nvSpPr>
        <p:spPr bwMode="auto">
          <a:xfrm>
            <a:off x="2209800" y="2514600"/>
            <a:ext cx="619125" cy="304800"/>
          </a:xfrm>
          <a:prstGeom prst="rect">
            <a:avLst/>
          </a:prstGeom>
          <a:noFill/>
          <a:ln w="9525">
            <a:noFill/>
            <a:miter lim="800000"/>
            <a:headEnd/>
            <a:tailEnd/>
          </a:ln>
        </p:spPr>
        <p:txBody>
          <a:bodyPr wrap="none">
            <a:spAutoFit/>
          </a:bodyPr>
          <a:lstStyle/>
          <a:p>
            <a:r>
              <a:rPr lang="en-US" sz="1400">
                <a:solidFill>
                  <a:schemeClr val="bg1"/>
                </a:solidFill>
              </a:rPr>
              <a:t>Bonar</a:t>
            </a:r>
          </a:p>
        </p:txBody>
      </p:sp>
      <p:sp>
        <p:nvSpPr>
          <p:cNvPr id="37898" name="Line 13"/>
          <p:cNvSpPr>
            <a:spLocks noChangeShapeType="1"/>
          </p:cNvSpPr>
          <p:nvPr/>
        </p:nvSpPr>
        <p:spPr bwMode="auto">
          <a:xfrm>
            <a:off x="2238375" y="2562225"/>
            <a:ext cx="0" cy="182563"/>
          </a:xfrm>
          <a:prstGeom prst="line">
            <a:avLst/>
          </a:prstGeom>
          <a:noFill/>
          <a:ln w="44450">
            <a:solidFill>
              <a:srgbClr val="FF0000"/>
            </a:solidFill>
            <a:round/>
            <a:headEnd/>
            <a:tailEnd/>
          </a:ln>
        </p:spPr>
        <p:txBody>
          <a:bodyPr/>
          <a:lstStyle/>
          <a:p>
            <a:endParaRPr lang="en-US"/>
          </a:p>
        </p:txBody>
      </p:sp>
      <p:sp>
        <p:nvSpPr>
          <p:cNvPr id="37899" name="Line 14"/>
          <p:cNvSpPr>
            <a:spLocks noChangeShapeType="1"/>
          </p:cNvSpPr>
          <p:nvPr/>
        </p:nvSpPr>
        <p:spPr bwMode="auto">
          <a:xfrm>
            <a:off x="2609850" y="5029200"/>
            <a:ext cx="0" cy="182563"/>
          </a:xfrm>
          <a:prstGeom prst="line">
            <a:avLst/>
          </a:prstGeom>
          <a:noFill/>
          <a:ln w="44450">
            <a:solidFill>
              <a:srgbClr val="FF0000"/>
            </a:solidFill>
            <a:round/>
            <a:headEnd/>
            <a:tailEnd/>
          </a:ln>
        </p:spPr>
        <p:txBody>
          <a:bodyPr/>
          <a:lstStyle/>
          <a:p>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3"/>
          <p:cNvSpPr>
            <a:spLocks noGrp="1"/>
          </p:cNvSpPr>
          <p:nvPr>
            <p:ph type="sldNum" sz="quarter" idx="12"/>
          </p:nvPr>
        </p:nvSpPr>
        <p:spPr>
          <a:noFill/>
        </p:spPr>
        <p:txBody>
          <a:bodyPr/>
          <a:lstStyle/>
          <a:p>
            <a:fld id="{0671FCCB-9B12-4A0F-A106-99E0AC0C60FF}" type="slidenum">
              <a:rPr lang="en-US" smtClean="0"/>
              <a:pPr/>
              <a:t>35</a:t>
            </a:fld>
            <a:endParaRPr lang="en-US"/>
          </a:p>
        </p:txBody>
      </p:sp>
      <p:pic>
        <p:nvPicPr>
          <p:cNvPr id="38915" name="Picture 28" descr="British+Isles"/>
          <p:cNvPicPr>
            <a:picLocks noChangeAspect="1" noChangeArrowheads="1"/>
          </p:cNvPicPr>
          <p:nvPr/>
        </p:nvPicPr>
        <p:blipFill>
          <a:blip r:embed="rId3" cstate="print">
            <a:lum bright="-16000"/>
          </a:blip>
          <a:srcRect l="6013" t="18376" r="6183" b="11250"/>
          <a:stretch>
            <a:fillRect/>
          </a:stretch>
        </p:blipFill>
        <p:spPr bwMode="auto">
          <a:xfrm>
            <a:off x="306388" y="2057400"/>
            <a:ext cx="4032250" cy="4572000"/>
          </a:xfrm>
          <a:prstGeom prst="rect">
            <a:avLst/>
          </a:prstGeom>
          <a:solidFill>
            <a:srgbClr val="00FF00">
              <a:alpha val="89803"/>
            </a:srgbClr>
          </a:solidFill>
          <a:ln w="9525">
            <a:noFill/>
            <a:miter lim="800000"/>
            <a:headEnd/>
            <a:tailEnd/>
          </a:ln>
        </p:spPr>
      </p:pic>
      <p:sp>
        <p:nvSpPr>
          <p:cNvPr id="38918" name="Text Box 20"/>
          <p:cNvSpPr txBox="1">
            <a:spLocks noChangeArrowheads="1"/>
          </p:cNvSpPr>
          <p:nvPr/>
        </p:nvSpPr>
        <p:spPr bwMode="auto">
          <a:xfrm>
            <a:off x="2047875" y="4716463"/>
            <a:ext cx="825500" cy="457200"/>
          </a:xfrm>
          <a:prstGeom prst="rect">
            <a:avLst/>
          </a:prstGeom>
          <a:noFill/>
          <a:ln w="9525">
            <a:noFill/>
            <a:miter lim="800000"/>
            <a:headEnd/>
            <a:tailEnd/>
          </a:ln>
        </p:spPr>
        <p:txBody>
          <a:bodyPr>
            <a:spAutoFit/>
          </a:bodyPr>
          <a:lstStyle/>
          <a:p>
            <a:pPr>
              <a:spcBef>
                <a:spcPct val="50000"/>
              </a:spcBef>
            </a:pPr>
            <a:endParaRPr lang="en-US"/>
          </a:p>
        </p:txBody>
      </p:sp>
      <p:sp>
        <p:nvSpPr>
          <p:cNvPr id="38919" name="Line 22"/>
          <p:cNvSpPr>
            <a:spLocks noChangeShapeType="1"/>
          </p:cNvSpPr>
          <p:nvPr/>
        </p:nvSpPr>
        <p:spPr bwMode="auto">
          <a:xfrm>
            <a:off x="2265363" y="4991100"/>
            <a:ext cx="0" cy="182563"/>
          </a:xfrm>
          <a:prstGeom prst="line">
            <a:avLst/>
          </a:prstGeom>
          <a:noFill/>
          <a:ln w="44450">
            <a:solidFill>
              <a:srgbClr val="FF0000"/>
            </a:solidFill>
            <a:round/>
            <a:headEnd/>
            <a:tailEnd/>
          </a:ln>
        </p:spPr>
        <p:txBody>
          <a:bodyPr/>
          <a:lstStyle/>
          <a:p>
            <a:endParaRPr lang="en-US"/>
          </a:p>
        </p:txBody>
      </p:sp>
      <p:sp>
        <p:nvSpPr>
          <p:cNvPr id="38920" name="Text Box 23"/>
          <p:cNvSpPr txBox="1">
            <a:spLocks noChangeArrowheads="1"/>
          </p:cNvSpPr>
          <p:nvPr/>
        </p:nvSpPr>
        <p:spPr bwMode="auto">
          <a:xfrm>
            <a:off x="2238375" y="5018088"/>
            <a:ext cx="639763" cy="304800"/>
          </a:xfrm>
          <a:prstGeom prst="rect">
            <a:avLst/>
          </a:prstGeom>
          <a:noFill/>
          <a:ln w="9525">
            <a:noFill/>
            <a:miter lim="800000"/>
            <a:headEnd/>
            <a:tailEnd/>
          </a:ln>
        </p:spPr>
        <p:txBody>
          <a:bodyPr wrap="none">
            <a:spAutoFit/>
          </a:bodyPr>
          <a:lstStyle/>
          <a:p>
            <a:r>
              <a:rPr lang="en-US" sz="1400">
                <a:solidFill>
                  <a:schemeClr val="bg1"/>
                </a:solidFill>
              </a:rPr>
              <a:t>Menai</a:t>
            </a:r>
          </a:p>
        </p:txBody>
      </p:sp>
      <p:sp>
        <p:nvSpPr>
          <p:cNvPr id="38921" name="Line 26"/>
          <p:cNvSpPr>
            <a:spLocks noChangeShapeType="1"/>
          </p:cNvSpPr>
          <p:nvPr/>
        </p:nvSpPr>
        <p:spPr bwMode="auto">
          <a:xfrm>
            <a:off x="2590800" y="2940050"/>
            <a:ext cx="0" cy="184150"/>
          </a:xfrm>
          <a:prstGeom prst="line">
            <a:avLst/>
          </a:prstGeom>
          <a:noFill/>
          <a:ln w="44450">
            <a:solidFill>
              <a:srgbClr val="FF0000"/>
            </a:solidFill>
            <a:round/>
            <a:headEnd/>
            <a:tailEnd/>
          </a:ln>
        </p:spPr>
        <p:txBody>
          <a:bodyPr/>
          <a:lstStyle/>
          <a:p>
            <a:endParaRPr lang="en-US"/>
          </a:p>
        </p:txBody>
      </p:sp>
      <p:sp>
        <p:nvSpPr>
          <p:cNvPr id="38922" name="Text Box 27"/>
          <p:cNvSpPr txBox="1">
            <a:spLocks noChangeArrowheads="1"/>
          </p:cNvSpPr>
          <p:nvPr/>
        </p:nvSpPr>
        <p:spPr bwMode="auto">
          <a:xfrm>
            <a:off x="2438400" y="2590800"/>
            <a:ext cx="1133475" cy="304800"/>
          </a:xfrm>
          <a:prstGeom prst="rect">
            <a:avLst/>
          </a:prstGeom>
          <a:noFill/>
          <a:ln w="9525">
            <a:noFill/>
            <a:miter lim="800000"/>
            <a:headEnd/>
            <a:tailEnd/>
          </a:ln>
        </p:spPr>
        <p:txBody>
          <a:bodyPr wrap="none">
            <a:spAutoFit/>
          </a:bodyPr>
          <a:lstStyle/>
          <a:p>
            <a:r>
              <a:rPr lang="en-US" sz="1400" dirty="0" err="1">
                <a:solidFill>
                  <a:schemeClr val="bg1"/>
                </a:solidFill>
              </a:rPr>
              <a:t>Craigellachie</a:t>
            </a:r>
            <a:endParaRPr lang="en-US" sz="1400" dirty="0">
              <a:solidFill>
                <a:schemeClr val="bg1"/>
              </a:solidFill>
            </a:endParaRPr>
          </a:p>
        </p:txBody>
      </p:sp>
      <p:sp>
        <p:nvSpPr>
          <p:cNvPr id="38923" name="Text Box 32"/>
          <p:cNvSpPr txBox="1">
            <a:spLocks noChangeArrowheads="1"/>
          </p:cNvSpPr>
          <p:nvPr/>
        </p:nvSpPr>
        <p:spPr bwMode="auto">
          <a:xfrm>
            <a:off x="4724400" y="3200400"/>
            <a:ext cx="4800600" cy="938719"/>
          </a:xfrm>
          <a:prstGeom prst="rect">
            <a:avLst/>
          </a:prstGeom>
          <a:noFill/>
          <a:ln w="76200">
            <a:noFill/>
            <a:miter lim="800000"/>
            <a:headEnd/>
            <a:tailEnd/>
          </a:ln>
        </p:spPr>
        <p:txBody>
          <a:bodyPr>
            <a:spAutoFit/>
          </a:bodyPr>
          <a:lstStyle/>
          <a:p>
            <a:pPr>
              <a:spcBef>
                <a:spcPct val="50000"/>
              </a:spcBef>
            </a:pPr>
            <a:r>
              <a:rPr lang="en-US" sz="2200" dirty="0">
                <a:solidFill>
                  <a:srgbClr val="FFFFFF"/>
                </a:solidFill>
              </a:rPr>
              <a:t>1814 – </a:t>
            </a:r>
            <a:r>
              <a:rPr lang="en-US" sz="2200" dirty="0" err="1">
                <a:solidFill>
                  <a:srgbClr val="FFFFFF"/>
                </a:solidFill>
              </a:rPr>
              <a:t>Craigellachie</a:t>
            </a:r>
            <a:r>
              <a:rPr lang="en-US" sz="2200" dirty="0">
                <a:solidFill>
                  <a:srgbClr val="FFFFFF"/>
                </a:solidFill>
              </a:rPr>
              <a:t> – 150 foot arch</a:t>
            </a:r>
          </a:p>
          <a:p>
            <a:pPr>
              <a:spcBef>
                <a:spcPct val="50000"/>
              </a:spcBef>
            </a:pPr>
            <a:r>
              <a:rPr lang="en-US" sz="2200" dirty="0">
                <a:solidFill>
                  <a:srgbClr val="FFFFFF"/>
                </a:solidFill>
              </a:rPr>
              <a:t>1826 – </a:t>
            </a:r>
            <a:r>
              <a:rPr lang="en-US" sz="2200" dirty="0" err="1">
                <a:solidFill>
                  <a:srgbClr val="FFFFFF"/>
                </a:solidFill>
              </a:rPr>
              <a:t>Menai</a:t>
            </a:r>
            <a:r>
              <a:rPr lang="en-US" sz="2200" dirty="0">
                <a:solidFill>
                  <a:srgbClr val="FFFFFF"/>
                </a:solidFill>
              </a:rPr>
              <a:t> – 580 foot suspension</a:t>
            </a:r>
          </a:p>
        </p:txBody>
      </p:sp>
      <p:sp>
        <p:nvSpPr>
          <p:cNvPr id="38924" name="Text Box 33"/>
          <p:cNvSpPr txBox="1">
            <a:spLocks noChangeArrowheads="1"/>
          </p:cNvSpPr>
          <p:nvPr/>
        </p:nvSpPr>
        <p:spPr bwMode="auto">
          <a:xfrm>
            <a:off x="4572000" y="2209800"/>
            <a:ext cx="4724400" cy="519113"/>
          </a:xfrm>
          <a:prstGeom prst="rect">
            <a:avLst/>
          </a:prstGeom>
          <a:noFill/>
          <a:ln w="76200">
            <a:noFill/>
            <a:miter lim="800000"/>
            <a:headEnd/>
            <a:tailEnd/>
          </a:ln>
        </p:spPr>
        <p:txBody>
          <a:bodyPr>
            <a:spAutoFit/>
          </a:bodyPr>
          <a:lstStyle/>
          <a:p>
            <a:pPr>
              <a:spcBef>
                <a:spcPct val="50000"/>
              </a:spcBef>
            </a:pPr>
            <a:r>
              <a:rPr lang="en-US" sz="2800">
                <a:solidFill>
                  <a:srgbClr val="FFFFFF"/>
                </a:solidFill>
              </a:rPr>
              <a:t>Thomas Telford – later works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3"/>
          <p:cNvSpPr>
            <a:spLocks noGrp="1"/>
          </p:cNvSpPr>
          <p:nvPr>
            <p:ph type="sldNum" sz="quarter" idx="12"/>
          </p:nvPr>
        </p:nvSpPr>
        <p:spPr>
          <a:noFill/>
        </p:spPr>
        <p:txBody>
          <a:bodyPr/>
          <a:lstStyle/>
          <a:p>
            <a:fld id="{5FBAE5A9-6DEB-41E3-A0AD-708ED78F632D}" type="slidenum">
              <a:rPr lang="en-US" smtClean="0"/>
              <a:pPr/>
              <a:t>36</a:t>
            </a:fld>
            <a:endParaRPr lang="en-US"/>
          </a:p>
        </p:txBody>
      </p:sp>
      <p:pic>
        <p:nvPicPr>
          <p:cNvPr id="11" name="Picture 17" descr="1022105973_f3d0fb4830_b"/>
          <p:cNvPicPr>
            <a:picLocks noChangeAspect="1" noChangeArrowheads="1"/>
          </p:cNvPicPr>
          <p:nvPr/>
        </p:nvPicPr>
        <p:blipFill rotWithShape="1">
          <a:blip r:embed="rId3" cstate="print"/>
          <a:srcRect l="3572" t="2665" r="3572" b="4053"/>
          <a:stretch/>
        </p:blipFill>
        <p:spPr bwMode="auto">
          <a:xfrm>
            <a:off x="304799" y="152399"/>
            <a:ext cx="3962401" cy="2667001"/>
          </a:xfrm>
          <a:prstGeom prst="rect">
            <a:avLst/>
          </a:prstGeom>
          <a:noFill/>
          <a:ln w="9525">
            <a:noFill/>
            <a:miter lim="800000"/>
            <a:headEnd/>
            <a:tailEnd/>
          </a:ln>
        </p:spPr>
      </p:pic>
      <p:sp>
        <p:nvSpPr>
          <p:cNvPr id="16" name="TextBox 15"/>
          <p:cNvSpPr txBox="1"/>
          <p:nvPr/>
        </p:nvSpPr>
        <p:spPr>
          <a:xfrm>
            <a:off x="145674" y="2868704"/>
            <a:ext cx="4316508" cy="830997"/>
          </a:xfrm>
          <a:prstGeom prst="rect">
            <a:avLst/>
          </a:prstGeom>
          <a:noFill/>
        </p:spPr>
        <p:txBody>
          <a:bodyPr wrap="square" rtlCol="0">
            <a:spAutoFit/>
          </a:bodyPr>
          <a:lstStyle/>
          <a:p>
            <a:pPr algn="ctr"/>
            <a:r>
              <a:rPr lang="en-US" dirty="0"/>
              <a:t>“Earliest survivor of Telford’s Cast Iron Arch Bridge”</a:t>
            </a:r>
          </a:p>
        </p:txBody>
      </p:sp>
      <p:pic>
        <p:nvPicPr>
          <p:cNvPr id="17" name="Picture 1"/>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0000" contrast="12000"/>
                    </a14:imgEffect>
                  </a14:imgLayer>
                </a14:imgProps>
              </a:ext>
              <a:ext uri="{28A0092B-C50C-407E-A947-70E740481C1C}">
                <a14:useLocalDpi xmlns:a14="http://schemas.microsoft.com/office/drawing/2010/main" val="0"/>
              </a:ext>
            </a:extLst>
          </a:blip>
          <a:srcRect l="1759" t="4632" r="8473" b="20326"/>
          <a:stretch/>
        </p:blipFill>
        <p:spPr bwMode="auto">
          <a:xfrm>
            <a:off x="165846" y="3733800"/>
            <a:ext cx="425375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32"/>
          <p:cNvSpPr txBox="1">
            <a:spLocks noChangeArrowheads="1"/>
          </p:cNvSpPr>
          <p:nvPr/>
        </p:nvSpPr>
        <p:spPr bwMode="auto">
          <a:xfrm>
            <a:off x="4724400" y="3200400"/>
            <a:ext cx="4800600" cy="938719"/>
          </a:xfrm>
          <a:prstGeom prst="rect">
            <a:avLst/>
          </a:prstGeom>
          <a:noFill/>
          <a:ln w="76200">
            <a:noFill/>
            <a:miter lim="800000"/>
            <a:headEnd/>
            <a:tailEnd/>
          </a:ln>
        </p:spPr>
        <p:txBody>
          <a:bodyPr>
            <a:spAutoFit/>
          </a:bodyPr>
          <a:lstStyle/>
          <a:p>
            <a:pPr>
              <a:spcBef>
                <a:spcPct val="50000"/>
              </a:spcBef>
            </a:pPr>
            <a:r>
              <a:rPr lang="en-US" sz="2200" dirty="0">
                <a:solidFill>
                  <a:srgbClr val="FFFFFF"/>
                </a:solidFill>
              </a:rPr>
              <a:t>1814 – </a:t>
            </a:r>
            <a:r>
              <a:rPr lang="en-US" sz="2200" dirty="0" err="1">
                <a:solidFill>
                  <a:srgbClr val="FFFFFF"/>
                </a:solidFill>
              </a:rPr>
              <a:t>Craigellachie</a:t>
            </a:r>
            <a:r>
              <a:rPr lang="en-US" sz="2200" dirty="0">
                <a:solidFill>
                  <a:srgbClr val="FFFFFF"/>
                </a:solidFill>
              </a:rPr>
              <a:t> – 150 foot arch</a:t>
            </a:r>
          </a:p>
          <a:p>
            <a:pPr>
              <a:spcBef>
                <a:spcPct val="50000"/>
              </a:spcBef>
            </a:pPr>
            <a:r>
              <a:rPr lang="en-US" sz="2200" dirty="0">
                <a:solidFill>
                  <a:srgbClr val="FFFFFF"/>
                </a:solidFill>
              </a:rPr>
              <a:t>1826 – </a:t>
            </a:r>
            <a:r>
              <a:rPr lang="en-US" sz="2200" dirty="0" err="1">
                <a:solidFill>
                  <a:srgbClr val="FFFFFF"/>
                </a:solidFill>
              </a:rPr>
              <a:t>Menai</a:t>
            </a:r>
            <a:r>
              <a:rPr lang="en-US" sz="2200" dirty="0">
                <a:solidFill>
                  <a:srgbClr val="FFFFFF"/>
                </a:solidFill>
              </a:rPr>
              <a:t> – 580 foot suspension</a:t>
            </a:r>
          </a:p>
        </p:txBody>
      </p:sp>
      <p:sp>
        <p:nvSpPr>
          <p:cNvPr id="18" name="Text Box 33"/>
          <p:cNvSpPr txBox="1">
            <a:spLocks noChangeArrowheads="1"/>
          </p:cNvSpPr>
          <p:nvPr/>
        </p:nvSpPr>
        <p:spPr bwMode="auto">
          <a:xfrm>
            <a:off x="4572000" y="2209800"/>
            <a:ext cx="4724400" cy="519113"/>
          </a:xfrm>
          <a:prstGeom prst="rect">
            <a:avLst/>
          </a:prstGeom>
          <a:noFill/>
          <a:ln w="76200">
            <a:noFill/>
            <a:miter lim="800000"/>
            <a:headEnd/>
            <a:tailEnd/>
          </a:ln>
        </p:spPr>
        <p:txBody>
          <a:bodyPr>
            <a:spAutoFit/>
          </a:bodyPr>
          <a:lstStyle/>
          <a:p>
            <a:pPr>
              <a:spcBef>
                <a:spcPct val="50000"/>
              </a:spcBef>
            </a:pPr>
            <a:r>
              <a:rPr lang="en-US" sz="2800">
                <a:solidFill>
                  <a:srgbClr val="FFFFFF"/>
                </a:solidFill>
              </a:rPr>
              <a:t>Thomas Telford – later works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3"/>
          <p:cNvSpPr>
            <a:spLocks noGrp="1"/>
          </p:cNvSpPr>
          <p:nvPr>
            <p:ph type="sldNum" sz="quarter" idx="12"/>
          </p:nvPr>
        </p:nvSpPr>
        <p:spPr>
          <a:noFill/>
        </p:spPr>
        <p:txBody>
          <a:bodyPr/>
          <a:lstStyle/>
          <a:p>
            <a:fld id="{90CBEF2A-353E-4C4E-B20D-F9FE3F97863D}" type="slidenum">
              <a:rPr lang="en-US" smtClean="0"/>
              <a:pPr/>
              <a:t>37</a:t>
            </a:fld>
            <a:endParaRPr lang="en-US"/>
          </a:p>
        </p:txBody>
      </p:sp>
      <p:sp>
        <p:nvSpPr>
          <p:cNvPr id="40963" name="Text Box 5"/>
          <p:cNvSpPr txBox="1">
            <a:spLocks noChangeArrowheads="1"/>
          </p:cNvSpPr>
          <p:nvPr/>
        </p:nvSpPr>
        <p:spPr bwMode="auto">
          <a:xfrm>
            <a:off x="4800600" y="1438275"/>
            <a:ext cx="4267200" cy="3743325"/>
          </a:xfrm>
          <a:prstGeom prst="rect">
            <a:avLst/>
          </a:prstGeom>
          <a:noFill/>
          <a:ln w="9525">
            <a:noFill/>
            <a:miter lim="800000"/>
            <a:headEnd/>
            <a:tailEnd/>
          </a:ln>
        </p:spPr>
        <p:txBody>
          <a:bodyPr>
            <a:spAutoFit/>
          </a:bodyPr>
          <a:lstStyle/>
          <a:p>
            <a:pPr>
              <a:spcBef>
                <a:spcPct val="50000"/>
              </a:spcBef>
            </a:pPr>
            <a:r>
              <a:rPr lang="en-US">
                <a:solidFill>
                  <a:srgbClr val="FFFFFF"/>
                </a:solidFill>
              </a:rPr>
              <a:t>“The bridge is of iron, beautifully light, in a situation where the utility of lightness is instantly perceived. … The only defect, and a sad one it is, is that the railing for the sake of paltry economy is of the meanest possible form, and therefore out of character with the rest of the iron work.”  -- Robert Southey</a:t>
            </a:r>
          </a:p>
        </p:txBody>
      </p:sp>
      <p:pic>
        <p:nvPicPr>
          <p:cNvPr id="7" name="Picture 17" descr="1022105973_f3d0fb4830_b"/>
          <p:cNvPicPr>
            <a:picLocks noChangeAspect="1" noChangeArrowheads="1"/>
          </p:cNvPicPr>
          <p:nvPr/>
        </p:nvPicPr>
        <p:blipFill rotWithShape="1">
          <a:blip r:embed="rId2" cstate="print"/>
          <a:srcRect l="3572" t="2665" r="3572" b="4053"/>
          <a:stretch/>
        </p:blipFill>
        <p:spPr bwMode="auto">
          <a:xfrm>
            <a:off x="304799" y="152399"/>
            <a:ext cx="3962401" cy="2667001"/>
          </a:xfrm>
          <a:prstGeom prst="rect">
            <a:avLst/>
          </a:prstGeom>
          <a:noFill/>
          <a:ln w="9525">
            <a:noFill/>
            <a:miter lim="800000"/>
            <a:headEnd/>
            <a:tailEnd/>
          </a:ln>
        </p:spPr>
      </p:pic>
      <p:sp>
        <p:nvSpPr>
          <p:cNvPr id="9" name="TextBox 8"/>
          <p:cNvSpPr txBox="1"/>
          <p:nvPr/>
        </p:nvSpPr>
        <p:spPr>
          <a:xfrm>
            <a:off x="145674" y="2868704"/>
            <a:ext cx="4316508" cy="830997"/>
          </a:xfrm>
          <a:prstGeom prst="rect">
            <a:avLst/>
          </a:prstGeom>
          <a:noFill/>
        </p:spPr>
        <p:txBody>
          <a:bodyPr wrap="square" rtlCol="0">
            <a:spAutoFit/>
          </a:bodyPr>
          <a:lstStyle/>
          <a:p>
            <a:pPr algn="ctr"/>
            <a:r>
              <a:rPr lang="en-US" dirty="0"/>
              <a:t>“Earliest survivor of Telford’s Cast Iron Arch Bridge”</a:t>
            </a:r>
          </a:p>
        </p:txBody>
      </p:sp>
      <p:pic>
        <p:nvPicPr>
          <p:cNvPr id="10"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 contrast="12000"/>
                    </a14:imgEffect>
                  </a14:imgLayer>
                </a14:imgProps>
              </a:ext>
              <a:ext uri="{28A0092B-C50C-407E-A947-70E740481C1C}">
                <a14:useLocalDpi xmlns:a14="http://schemas.microsoft.com/office/drawing/2010/main" val="0"/>
              </a:ext>
            </a:extLst>
          </a:blip>
          <a:srcRect l="1759" t="4632" r="8473" b="20326"/>
          <a:stretch/>
        </p:blipFill>
        <p:spPr bwMode="auto">
          <a:xfrm>
            <a:off x="165846" y="3733800"/>
            <a:ext cx="425375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3"/>
          <p:cNvSpPr>
            <a:spLocks noGrp="1"/>
          </p:cNvSpPr>
          <p:nvPr>
            <p:ph type="sldNum" sz="quarter" idx="12"/>
          </p:nvPr>
        </p:nvSpPr>
        <p:spPr>
          <a:noFill/>
        </p:spPr>
        <p:txBody>
          <a:bodyPr/>
          <a:lstStyle/>
          <a:p>
            <a:fld id="{4ED022AB-485F-4EF4-9DBD-EA8917141E7A}" type="slidenum">
              <a:rPr lang="en-US" smtClean="0"/>
              <a:pPr/>
              <a:t>38</a:t>
            </a:fld>
            <a:endParaRPr lang="en-US"/>
          </a:p>
        </p:txBody>
      </p:sp>
      <p:sp>
        <p:nvSpPr>
          <p:cNvPr id="41988" name="Text Box 7"/>
          <p:cNvSpPr txBox="1">
            <a:spLocks noChangeArrowheads="1"/>
          </p:cNvSpPr>
          <p:nvPr/>
        </p:nvSpPr>
        <p:spPr bwMode="auto">
          <a:xfrm>
            <a:off x="4800600" y="1438275"/>
            <a:ext cx="4267200" cy="3743325"/>
          </a:xfrm>
          <a:prstGeom prst="rect">
            <a:avLst/>
          </a:prstGeom>
          <a:noFill/>
          <a:ln w="9525">
            <a:noFill/>
            <a:miter lim="800000"/>
            <a:headEnd/>
            <a:tailEnd/>
          </a:ln>
        </p:spPr>
        <p:txBody>
          <a:bodyPr>
            <a:spAutoFit/>
          </a:bodyPr>
          <a:lstStyle/>
          <a:p>
            <a:pPr>
              <a:spcBef>
                <a:spcPct val="50000"/>
              </a:spcBef>
            </a:pPr>
            <a:r>
              <a:rPr lang="en-US">
                <a:solidFill>
                  <a:srgbClr val="FFFFFF"/>
                </a:solidFill>
              </a:rPr>
              <a:t>“The bridge is of iron, beautifully light, in a situation where the utility of lightness is instantly perceived. … The only defect, and a sad one it is, is that the railing for the sake of paltry economy is of the meanest possible form, and therefore out of character with the rest of the iron work.”  -- Robert Southey</a:t>
            </a:r>
          </a:p>
        </p:txBody>
      </p:sp>
      <p:pic>
        <p:nvPicPr>
          <p:cNvPr id="6" name="Picture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 contrast="12000"/>
                    </a14:imgEffect>
                  </a14:imgLayer>
                </a14:imgProps>
              </a:ext>
              <a:ext uri="{28A0092B-C50C-407E-A947-70E740481C1C}">
                <a14:useLocalDpi xmlns:a14="http://schemas.microsoft.com/office/drawing/2010/main" val="0"/>
              </a:ext>
            </a:extLst>
          </a:blip>
          <a:srcRect l="1759" t="4632" r="8473" b="20326"/>
          <a:stretch/>
        </p:blipFill>
        <p:spPr bwMode="auto">
          <a:xfrm>
            <a:off x="165846" y="3733800"/>
            <a:ext cx="425375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image-1206">
            <a:extLst>
              <a:ext uri="{FF2B5EF4-FFF2-40B4-BE49-F238E27FC236}">
                <a16:creationId xmlns:a16="http://schemas.microsoft.com/office/drawing/2014/main" id="{8205D7DF-8142-8C45-BD7D-771C4916BD3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39000"/>
                    </a14:imgEffect>
                    <a14:imgEffect>
                      <a14:brightnessContrast bright="17000" contrast="1000"/>
                    </a14:imgEffect>
                  </a14:imgLayer>
                </a14:imgProps>
              </a:ext>
              <a:ext uri="{28A0092B-C50C-407E-A947-70E740481C1C}">
                <a14:useLocalDpi xmlns:a14="http://schemas.microsoft.com/office/drawing/2010/main" val="0"/>
              </a:ext>
            </a:extLst>
          </a:blip>
          <a:srcRect l="417" r="9166"/>
          <a:stretch/>
        </p:blipFill>
        <p:spPr bwMode="auto">
          <a:xfrm>
            <a:off x="208450" y="393700"/>
            <a:ext cx="4134950" cy="30352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3"/>
          <p:cNvSpPr>
            <a:spLocks noGrp="1"/>
          </p:cNvSpPr>
          <p:nvPr>
            <p:ph type="sldNum" sz="quarter" idx="12"/>
          </p:nvPr>
        </p:nvSpPr>
        <p:spPr>
          <a:noFill/>
        </p:spPr>
        <p:txBody>
          <a:bodyPr/>
          <a:lstStyle/>
          <a:p>
            <a:fld id="{AC0D156D-3DE4-42E0-9EFF-ED3DF3376CF0}" type="slidenum">
              <a:rPr lang="en-US" smtClean="0"/>
              <a:pPr/>
              <a:t>39</a:t>
            </a:fld>
            <a:endParaRPr lang="en-US"/>
          </a:p>
        </p:txBody>
      </p:sp>
      <p:grpSp>
        <p:nvGrpSpPr>
          <p:cNvPr id="43011" name="Group 8"/>
          <p:cNvGrpSpPr>
            <a:grpSpLocks/>
          </p:cNvGrpSpPr>
          <p:nvPr/>
        </p:nvGrpSpPr>
        <p:grpSpPr bwMode="auto">
          <a:xfrm>
            <a:off x="4343400" y="1600200"/>
            <a:ext cx="4800600" cy="3200400"/>
            <a:chOff x="2688" y="1008"/>
            <a:chExt cx="3024" cy="2016"/>
          </a:xfrm>
        </p:grpSpPr>
        <p:pic>
          <p:nvPicPr>
            <p:cNvPr id="43016" name="Picture 5" descr="Picture30"/>
            <p:cNvPicPr>
              <a:picLocks noChangeAspect="1" noChangeArrowheads="1"/>
            </p:cNvPicPr>
            <p:nvPr/>
          </p:nvPicPr>
          <p:blipFill>
            <a:blip r:embed="rId2" cstate="print">
              <a:lum bright="6000" contrast="24000"/>
            </a:blip>
            <a:srcRect/>
            <a:stretch>
              <a:fillRect/>
            </a:stretch>
          </p:blipFill>
          <p:spPr bwMode="auto">
            <a:xfrm>
              <a:off x="2688" y="1008"/>
              <a:ext cx="3024" cy="2016"/>
            </a:xfrm>
            <a:prstGeom prst="rect">
              <a:avLst/>
            </a:prstGeom>
            <a:noFill/>
            <a:ln w="9525">
              <a:noFill/>
              <a:miter lim="800000"/>
              <a:headEnd/>
              <a:tailEnd/>
            </a:ln>
          </p:spPr>
        </p:pic>
        <p:sp>
          <p:nvSpPr>
            <p:cNvPr id="43017" name="Text Box 6"/>
            <p:cNvSpPr txBox="1">
              <a:spLocks noChangeArrowheads="1"/>
            </p:cNvSpPr>
            <p:nvPr/>
          </p:nvSpPr>
          <p:spPr bwMode="auto">
            <a:xfrm>
              <a:off x="3666" y="1968"/>
              <a:ext cx="960" cy="231"/>
            </a:xfrm>
            <a:prstGeom prst="rect">
              <a:avLst/>
            </a:prstGeom>
            <a:solidFill>
              <a:schemeClr val="bg1"/>
            </a:solidFill>
            <a:ln w="9525">
              <a:noFill/>
              <a:miter lim="800000"/>
              <a:headEnd/>
              <a:tailEnd/>
            </a:ln>
          </p:spPr>
          <p:txBody>
            <a:bodyPr>
              <a:spAutoFit/>
            </a:bodyPr>
            <a:lstStyle/>
            <a:p>
              <a:pPr>
                <a:spcBef>
                  <a:spcPct val="50000"/>
                </a:spcBef>
              </a:pPr>
              <a:r>
                <a:rPr lang="en-US" sz="1800" b="1">
                  <a:solidFill>
                    <a:srgbClr val="FFFFFF"/>
                  </a:solidFill>
                  <a:latin typeface="CG Times" pitchFamily="18" charset="0"/>
                </a:rPr>
                <a:t>mutilated</a:t>
              </a:r>
            </a:p>
          </p:txBody>
        </p:sp>
      </p:grpSp>
      <p:sp>
        <p:nvSpPr>
          <p:cNvPr id="43014" name="Rectangle 13"/>
          <p:cNvSpPr>
            <a:spLocks noChangeArrowheads="1"/>
          </p:cNvSpPr>
          <p:nvPr/>
        </p:nvSpPr>
        <p:spPr bwMode="auto">
          <a:xfrm>
            <a:off x="4495800" y="1981200"/>
            <a:ext cx="4552950" cy="2505075"/>
          </a:xfrm>
          <a:prstGeom prst="rect">
            <a:avLst/>
          </a:prstGeom>
          <a:noFill/>
          <a:ln w="38100">
            <a:solidFill>
              <a:srgbClr val="FFFFFF"/>
            </a:solidFill>
            <a:miter lim="800000"/>
            <a:headEnd/>
            <a:tailEnd/>
          </a:ln>
        </p:spPr>
        <p:txBody>
          <a:bodyPr wrap="none" anchor="ctr"/>
          <a:lstStyle/>
          <a:p>
            <a:endParaRPr lang="en-US"/>
          </a:p>
        </p:txBody>
      </p:sp>
      <p:sp>
        <p:nvSpPr>
          <p:cNvPr id="9" name="TextBox 8"/>
          <p:cNvSpPr txBox="1"/>
          <p:nvPr/>
        </p:nvSpPr>
        <p:spPr>
          <a:xfrm>
            <a:off x="4713288" y="3135313"/>
            <a:ext cx="1143000" cy="385762"/>
          </a:xfrm>
          <a:prstGeom prst="rect">
            <a:avLst/>
          </a:prstGeom>
          <a:solidFill>
            <a:schemeClr val="bg1"/>
          </a:solidFill>
        </p:spPr>
        <p:txBody>
          <a:bodyPr>
            <a:spAutoFit/>
          </a:bodyPr>
          <a:lstStyle/>
          <a:p>
            <a:pPr>
              <a:defRPr/>
            </a:pPr>
            <a:r>
              <a:rPr lang="en-US" sz="1900" dirty="0">
                <a:latin typeface="+mn-lt"/>
              </a:rPr>
              <a:t>method:</a:t>
            </a:r>
          </a:p>
        </p:txBody>
      </p:sp>
      <p:pic>
        <p:nvPicPr>
          <p:cNvPr id="10"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 contrast="12000"/>
                    </a14:imgEffect>
                  </a14:imgLayer>
                </a14:imgProps>
              </a:ext>
              <a:ext uri="{28A0092B-C50C-407E-A947-70E740481C1C}">
                <a14:useLocalDpi xmlns:a14="http://schemas.microsoft.com/office/drawing/2010/main" val="0"/>
              </a:ext>
            </a:extLst>
          </a:blip>
          <a:srcRect l="1759" t="4632" r="8473" b="20326"/>
          <a:stretch/>
        </p:blipFill>
        <p:spPr bwMode="auto">
          <a:xfrm>
            <a:off x="165846" y="3733800"/>
            <a:ext cx="425375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descr="image-1206">
            <a:extLst>
              <a:ext uri="{FF2B5EF4-FFF2-40B4-BE49-F238E27FC236}">
                <a16:creationId xmlns:a16="http://schemas.microsoft.com/office/drawing/2014/main" id="{A3232B09-BDDC-444D-85D6-DE470DF8BE7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39000"/>
                    </a14:imgEffect>
                    <a14:imgEffect>
                      <a14:brightnessContrast bright="17000" contrast="1000"/>
                    </a14:imgEffect>
                  </a14:imgLayer>
                </a14:imgProps>
              </a:ext>
              <a:ext uri="{28A0092B-C50C-407E-A947-70E740481C1C}">
                <a14:useLocalDpi xmlns:a14="http://schemas.microsoft.com/office/drawing/2010/main" val="0"/>
              </a:ext>
            </a:extLst>
          </a:blip>
          <a:srcRect l="417" r="9166"/>
          <a:stretch/>
        </p:blipFill>
        <p:spPr bwMode="auto">
          <a:xfrm>
            <a:off x="208450" y="393700"/>
            <a:ext cx="4134950" cy="30352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2C2D611-0F79-774A-8535-6B9D921236F8}"/>
              </a:ext>
            </a:extLst>
          </p:cNvPr>
          <p:cNvSpPr txBox="1"/>
          <p:nvPr/>
        </p:nvSpPr>
        <p:spPr>
          <a:xfrm>
            <a:off x="8763000" y="1976735"/>
            <a:ext cx="381000" cy="461665"/>
          </a:xfrm>
          <a:prstGeom prst="rect">
            <a:avLst/>
          </a:prstGeom>
          <a:noFill/>
        </p:spPr>
        <p:txBody>
          <a:bodyPr wrap="square" rtlCol="0">
            <a:spAutoFit/>
          </a:bodyPr>
          <a:lstStyle/>
          <a:p>
            <a:r>
              <a:rPr lang="en-US" dirty="0"/>
              <a:t>*</a:t>
            </a:r>
          </a:p>
        </p:txBody>
      </p:sp>
      <p:sp>
        <p:nvSpPr>
          <p:cNvPr id="11" name="TextBox 10">
            <a:extLst>
              <a:ext uri="{FF2B5EF4-FFF2-40B4-BE49-F238E27FC236}">
                <a16:creationId xmlns:a16="http://schemas.microsoft.com/office/drawing/2014/main" id="{808778DF-BCD3-454B-B729-E47472804D5F}"/>
              </a:ext>
            </a:extLst>
          </p:cNvPr>
          <p:cNvSpPr txBox="1"/>
          <p:nvPr/>
        </p:nvSpPr>
        <p:spPr>
          <a:xfrm>
            <a:off x="4495800" y="4903857"/>
            <a:ext cx="4419600" cy="353943"/>
          </a:xfrm>
          <a:prstGeom prst="rect">
            <a:avLst/>
          </a:prstGeom>
          <a:noFill/>
        </p:spPr>
        <p:txBody>
          <a:bodyPr wrap="square" rtlCol="0">
            <a:spAutoFit/>
          </a:bodyPr>
          <a:lstStyle/>
          <a:p>
            <a:r>
              <a:rPr lang="en-US" sz="1700" dirty="0"/>
              <a:t>* Telford’s Analysis in Encyclopedia Britannica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2"/>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918A6E9-B8D0-4FA7-B57B-A224B50664AB}" type="slidenum">
              <a:rPr kumimoji="0" lang="en-US" sz="1400" b="0" i="0" u="none" strike="noStrike" kern="1200" cap="none" spc="0" normalizeH="0" baseline="0" noProof="0" smtClean="0">
                <a:ln>
                  <a:noFill/>
                </a:ln>
                <a:solidFill>
                  <a:srgbClr val="FFFFFF"/>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400" b="0" i="0" u="none" strike="noStrike" kern="1200" cap="none" spc="0" normalizeH="0" baseline="0" noProof="0">
              <a:ln>
                <a:noFill/>
              </a:ln>
              <a:solidFill>
                <a:srgbClr val="FFFFFF"/>
              </a:solidFill>
              <a:effectLst/>
              <a:uLnTx/>
              <a:uFillTx/>
              <a:latin typeface="Times" pitchFamily="18" charset="0"/>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533400"/>
            <a:ext cx="3665753" cy="5562600"/>
          </a:xfrm>
          <a:prstGeom prst="rect">
            <a:avLst/>
          </a:prstGeom>
        </p:spPr>
      </p:pic>
      <p:pic>
        <p:nvPicPr>
          <p:cNvPr id="5" name="Picture 4">
            <a:extLst>
              <a:ext uri="{FF2B5EF4-FFF2-40B4-BE49-F238E27FC236}">
                <a16:creationId xmlns:a16="http://schemas.microsoft.com/office/drawing/2014/main" id="{D033C56A-A8B1-B22B-4211-AE7D8C5C2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382" y="2895599"/>
            <a:ext cx="4475018" cy="31325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preview">
            <a:extLst>
              <a:ext uri="{FF2B5EF4-FFF2-40B4-BE49-F238E27FC236}">
                <a16:creationId xmlns:a16="http://schemas.microsoft.com/office/drawing/2014/main" id="{E8068B9E-E40C-3A04-C074-50BB4B747B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609600"/>
            <a:ext cx="4495800" cy="211911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7392E28-3E57-BFE3-B75D-CA4F27E2764E}"/>
              </a:ext>
            </a:extLst>
          </p:cNvPr>
          <p:cNvSpPr txBox="1"/>
          <p:nvPr/>
        </p:nvSpPr>
        <p:spPr>
          <a:xfrm>
            <a:off x="4800600" y="252580"/>
            <a:ext cx="3733800" cy="307777"/>
          </a:xfrm>
          <a:prstGeom prst="rect">
            <a:avLst/>
          </a:prstGeom>
          <a:solidFill>
            <a:schemeClr val="bg1"/>
          </a:solidFill>
        </p:spPr>
        <p:txBody>
          <a:bodyPr wrap="square" rtlCol="0">
            <a:spAutoFit/>
          </a:bodyPr>
          <a:lstStyle/>
          <a:p>
            <a:pPr algn="ctr"/>
            <a:r>
              <a:rPr lang="en-US" sz="1400" dirty="0"/>
              <a:t>Three Hinged Arch – Hollow Box Construction</a:t>
            </a:r>
          </a:p>
        </p:txBody>
      </p:sp>
      <p:sp>
        <p:nvSpPr>
          <p:cNvPr id="13" name="Oval 12">
            <a:extLst>
              <a:ext uri="{FF2B5EF4-FFF2-40B4-BE49-F238E27FC236}">
                <a16:creationId xmlns:a16="http://schemas.microsoft.com/office/drawing/2014/main" id="{C59FEDF5-63B6-AEBE-ECF5-5F853F4AD063}"/>
              </a:ext>
            </a:extLst>
          </p:cNvPr>
          <p:cNvSpPr/>
          <p:nvPr/>
        </p:nvSpPr>
        <p:spPr bwMode="auto">
          <a:xfrm>
            <a:off x="4626864" y="1752600"/>
            <a:ext cx="152400" cy="152400"/>
          </a:xfrm>
          <a:prstGeom prst="ellipse">
            <a:avLst/>
          </a:prstGeom>
          <a:solidFill>
            <a:schemeClr val="bg1"/>
          </a:solid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4" name="Oval 13">
            <a:extLst>
              <a:ext uri="{FF2B5EF4-FFF2-40B4-BE49-F238E27FC236}">
                <a16:creationId xmlns:a16="http://schemas.microsoft.com/office/drawing/2014/main" id="{74E383E6-8511-C703-0BC4-519B6BCAC022}"/>
              </a:ext>
            </a:extLst>
          </p:cNvPr>
          <p:cNvSpPr/>
          <p:nvPr/>
        </p:nvSpPr>
        <p:spPr bwMode="auto">
          <a:xfrm>
            <a:off x="6574536" y="1066800"/>
            <a:ext cx="152400" cy="152400"/>
          </a:xfrm>
          <a:prstGeom prst="ellipse">
            <a:avLst/>
          </a:prstGeom>
          <a:solidFill>
            <a:schemeClr val="bg1"/>
          </a:solid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5" name="Oval 14">
            <a:extLst>
              <a:ext uri="{FF2B5EF4-FFF2-40B4-BE49-F238E27FC236}">
                <a16:creationId xmlns:a16="http://schemas.microsoft.com/office/drawing/2014/main" id="{0268702D-66F3-CE5F-77A8-876681548DF0}"/>
              </a:ext>
            </a:extLst>
          </p:cNvPr>
          <p:cNvSpPr/>
          <p:nvPr/>
        </p:nvSpPr>
        <p:spPr bwMode="auto">
          <a:xfrm>
            <a:off x="8458200" y="1676400"/>
            <a:ext cx="152400" cy="152400"/>
          </a:xfrm>
          <a:prstGeom prst="ellipse">
            <a:avLst/>
          </a:prstGeom>
          <a:solidFill>
            <a:schemeClr val="bg1"/>
          </a:solid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3" name="TextBox 2">
            <a:extLst>
              <a:ext uri="{FF2B5EF4-FFF2-40B4-BE49-F238E27FC236}">
                <a16:creationId xmlns:a16="http://schemas.microsoft.com/office/drawing/2014/main" id="{CAF4031F-C2E8-66A7-CD4B-4EAA449BD38F}"/>
              </a:ext>
            </a:extLst>
          </p:cNvPr>
          <p:cNvSpPr txBox="1"/>
          <p:nvPr/>
        </p:nvSpPr>
        <p:spPr>
          <a:xfrm>
            <a:off x="4724400" y="5301761"/>
            <a:ext cx="4114800" cy="523220"/>
          </a:xfrm>
          <a:prstGeom prst="rect">
            <a:avLst/>
          </a:prstGeom>
          <a:solidFill>
            <a:schemeClr val="bg1"/>
          </a:solidFill>
        </p:spPr>
        <p:txBody>
          <a:bodyPr wrap="square" rtlCol="0">
            <a:spAutoFit/>
          </a:bodyPr>
          <a:lstStyle/>
          <a:p>
            <a:pPr algn="ctr"/>
            <a:r>
              <a:rPr lang="en-US" sz="1400" dirty="0"/>
              <a:t>1935 – First Steel-Reinforced Concrete Bridge as World Heritage Site</a:t>
            </a:r>
          </a:p>
        </p:txBody>
      </p:sp>
    </p:spTree>
    <p:extLst>
      <p:ext uri="{BB962C8B-B14F-4D97-AF65-F5344CB8AC3E}">
        <p14:creationId xmlns:p14="http://schemas.microsoft.com/office/powerpoint/2010/main" val="14691657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3"/>
          <p:cNvSpPr>
            <a:spLocks noGrp="1"/>
          </p:cNvSpPr>
          <p:nvPr>
            <p:ph type="sldNum" sz="quarter" idx="12"/>
          </p:nvPr>
        </p:nvSpPr>
        <p:spPr>
          <a:noFill/>
        </p:spPr>
        <p:txBody>
          <a:bodyPr/>
          <a:lstStyle/>
          <a:p>
            <a:fld id="{67010F29-DD71-41A7-9DB8-761A0D3C7576}" type="slidenum">
              <a:rPr lang="en-US" smtClean="0"/>
              <a:pPr/>
              <a:t>40</a:t>
            </a:fld>
            <a:endParaRPr lang="en-US"/>
          </a:p>
        </p:txBody>
      </p:sp>
      <p:grpSp>
        <p:nvGrpSpPr>
          <p:cNvPr id="44037" name="Group 21"/>
          <p:cNvGrpSpPr>
            <a:grpSpLocks/>
          </p:cNvGrpSpPr>
          <p:nvPr/>
        </p:nvGrpSpPr>
        <p:grpSpPr bwMode="auto">
          <a:xfrm>
            <a:off x="4343400" y="1600200"/>
            <a:ext cx="4800600" cy="3200400"/>
            <a:chOff x="2688" y="1008"/>
            <a:chExt cx="3024" cy="2016"/>
          </a:xfrm>
        </p:grpSpPr>
        <p:pic>
          <p:nvPicPr>
            <p:cNvPr id="44040" name="Picture 22" descr="Picture30"/>
            <p:cNvPicPr>
              <a:picLocks noChangeAspect="1" noChangeArrowheads="1"/>
            </p:cNvPicPr>
            <p:nvPr/>
          </p:nvPicPr>
          <p:blipFill>
            <a:blip r:embed="rId2" cstate="print">
              <a:lum bright="6000" contrast="24000"/>
            </a:blip>
            <a:srcRect/>
            <a:stretch>
              <a:fillRect/>
            </a:stretch>
          </p:blipFill>
          <p:spPr bwMode="auto">
            <a:xfrm>
              <a:off x="2688" y="1008"/>
              <a:ext cx="3024" cy="2016"/>
            </a:xfrm>
            <a:prstGeom prst="rect">
              <a:avLst/>
            </a:prstGeom>
            <a:noFill/>
            <a:ln w="9525">
              <a:noFill/>
              <a:miter lim="800000"/>
              <a:headEnd/>
              <a:tailEnd/>
            </a:ln>
          </p:spPr>
        </p:pic>
        <p:sp>
          <p:nvSpPr>
            <p:cNvPr id="44041" name="Text Box 23"/>
            <p:cNvSpPr txBox="1">
              <a:spLocks noChangeArrowheads="1"/>
            </p:cNvSpPr>
            <p:nvPr/>
          </p:nvSpPr>
          <p:spPr bwMode="auto">
            <a:xfrm>
              <a:off x="3666" y="1968"/>
              <a:ext cx="960" cy="231"/>
            </a:xfrm>
            <a:prstGeom prst="rect">
              <a:avLst/>
            </a:prstGeom>
            <a:solidFill>
              <a:schemeClr val="bg1"/>
            </a:solidFill>
            <a:ln w="9525">
              <a:noFill/>
              <a:miter lim="800000"/>
              <a:headEnd/>
              <a:tailEnd/>
            </a:ln>
          </p:spPr>
          <p:txBody>
            <a:bodyPr>
              <a:spAutoFit/>
            </a:bodyPr>
            <a:lstStyle/>
            <a:p>
              <a:pPr>
                <a:spcBef>
                  <a:spcPct val="50000"/>
                </a:spcBef>
              </a:pPr>
              <a:r>
                <a:rPr lang="en-US" sz="1800" b="1">
                  <a:solidFill>
                    <a:srgbClr val="FFFFFF"/>
                  </a:solidFill>
                  <a:latin typeface="CG Times" pitchFamily="18" charset="0"/>
                </a:rPr>
                <a:t>mutilated</a:t>
              </a:r>
            </a:p>
          </p:txBody>
        </p:sp>
      </p:grpSp>
      <p:sp>
        <p:nvSpPr>
          <p:cNvPr id="44038" name="Rectangle 24"/>
          <p:cNvSpPr>
            <a:spLocks noChangeArrowheads="1"/>
          </p:cNvSpPr>
          <p:nvPr/>
        </p:nvSpPr>
        <p:spPr bwMode="auto">
          <a:xfrm>
            <a:off x="4495800" y="1981200"/>
            <a:ext cx="4552950" cy="2505075"/>
          </a:xfrm>
          <a:prstGeom prst="rect">
            <a:avLst/>
          </a:prstGeom>
          <a:noFill/>
          <a:ln w="38100">
            <a:solidFill>
              <a:srgbClr val="FFFFFF"/>
            </a:solidFill>
            <a:miter lim="800000"/>
            <a:headEnd/>
            <a:tailEnd/>
          </a:ln>
        </p:spPr>
        <p:txBody>
          <a:bodyPr wrap="none" anchor="ctr"/>
          <a:lstStyle/>
          <a:p>
            <a:endParaRPr lang="en-US"/>
          </a:p>
        </p:txBody>
      </p:sp>
      <p:sp>
        <p:nvSpPr>
          <p:cNvPr id="9" name="TextBox 8"/>
          <p:cNvSpPr txBox="1"/>
          <p:nvPr/>
        </p:nvSpPr>
        <p:spPr>
          <a:xfrm>
            <a:off x="4713288" y="3135313"/>
            <a:ext cx="1143000" cy="385762"/>
          </a:xfrm>
          <a:prstGeom prst="rect">
            <a:avLst/>
          </a:prstGeom>
          <a:solidFill>
            <a:schemeClr val="bg1"/>
          </a:solidFill>
        </p:spPr>
        <p:txBody>
          <a:bodyPr>
            <a:spAutoFit/>
          </a:bodyPr>
          <a:lstStyle/>
          <a:p>
            <a:pPr>
              <a:defRPr/>
            </a:pPr>
            <a:r>
              <a:rPr lang="en-US" sz="1900" dirty="0">
                <a:latin typeface="+mn-lt"/>
              </a:rPr>
              <a:t>method:</a:t>
            </a:r>
          </a:p>
        </p:txBody>
      </p:sp>
      <p:pic>
        <p:nvPicPr>
          <p:cNvPr id="10" name="Picture 5" descr="Picture35"/>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6802"/>
                    </a14:imgEffect>
                    <a14:imgEffect>
                      <a14:saturation sat="91000"/>
                    </a14:imgEffect>
                    <a14:imgEffect>
                      <a14:brightnessContrast bright="33000" contrast="27000"/>
                    </a14:imgEffect>
                  </a14:imgLayer>
                </a14:imgProps>
              </a:ext>
            </a:extLst>
          </a:blip>
          <a:srcRect t="55952" b="5952"/>
          <a:stretch>
            <a:fillRect/>
          </a:stretch>
        </p:blipFill>
        <p:spPr bwMode="auto">
          <a:xfrm>
            <a:off x="152400" y="3733800"/>
            <a:ext cx="4267200" cy="2438400"/>
          </a:xfrm>
          <a:prstGeom prst="rect">
            <a:avLst/>
          </a:prstGeom>
          <a:noFill/>
          <a:ln w="9525">
            <a:noFill/>
            <a:miter lim="800000"/>
            <a:headEnd/>
            <a:tailEnd/>
          </a:ln>
        </p:spPr>
      </p:pic>
      <p:pic>
        <p:nvPicPr>
          <p:cNvPr id="11268" name="Picture 4">
            <a:extLst>
              <a:ext uri="{FF2B5EF4-FFF2-40B4-BE49-F238E27FC236}">
                <a16:creationId xmlns:a16="http://schemas.microsoft.com/office/drawing/2014/main" id="{0EE7227D-1FD5-3445-B76D-501DF5D12C1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666" t="16655" r="39167" b="41094"/>
          <a:stretch/>
        </p:blipFill>
        <p:spPr bwMode="auto">
          <a:xfrm>
            <a:off x="304800" y="625476"/>
            <a:ext cx="4038600" cy="289559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8">
            <a:extLst>
              <a:ext uri="{FF2B5EF4-FFF2-40B4-BE49-F238E27FC236}">
                <a16:creationId xmlns:a16="http://schemas.microsoft.com/office/drawing/2014/main" id="{B1590C83-CB19-B349-B0E2-E4D65858095E}"/>
              </a:ext>
            </a:extLst>
          </p:cNvPr>
          <p:cNvGrpSpPr>
            <a:grpSpLocks/>
          </p:cNvGrpSpPr>
          <p:nvPr/>
        </p:nvGrpSpPr>
        <p:grpSpPr bwMode="auto">
          <a:xfrm>
            <a:off x="4343400" y="1600200"/>
            <a:ext cx="4800600" cy="3200400"/>
            <a:chOff x="2688" y="1008"/>
            <a:chExt cx="3024" cy="2016"/>
          </a:xfrm>
        </p:grpSpPr>
        <p:pic>
          <p:nvPicPr>
            <p:cNvPr id="12" name="Picture 5" descr="Picture30">
              <a:extLst>
                <a:ext uri="{FF2B5EF4-FFF2-40B4-BE49-F238E27FC236}">
                  <a16:creationId xmlns:a16="http://schemas.microsoft.com/office/drawing/2014/main" id="{E269D3C7-2667-204A-8943-44C1AF8E674F}"/>
                </a:ext>
              </a:extLst>
            </p:cNvPr>
            <p:cNvPicPr>
              <a:picLocks noChangeAspect="1" noChangeArrowheads="1"/>
            </p:cNvPicPr>
            <p:nvPr/>
          </p:nvPicPr>
          <p:blipFill>
            <a:blip r:embed="rId2" cstate="print">
              <a:lum bright="6000" contrast="24000"/>
            </a:blip>
            <a:srcRect/>
            <a:stretch>
              <a:fillRect/>
            </a:stretch>
          </p:blipFill>
          <p:spPr bwMode="auto">
            <a:xfrm>
              <a:off x="2688" y="1008"/>
              <a:ext cx="3024" cy="2016"/>
            </a:xfrm>
            <a:prstGeom prst="rect">
              <a:avLst/>
            </a:prstGeom>
            <a:noFill/>
            <a:ln w="9525">
              <a:noFill/>
              <a:miter lim="800000"/>
              <a:headEnd/>
              <a:tailEnd/>
            </a:ln>
          </p:spPr>
        </p:pic>
        <p:sp>
          <p:nvSpPr>
            <p:cNvPr id="13" name="Text Box 6">
              <a:extLst>
                <a:ext uri="{FF2B5EF4-FFF2-40B4-BE49-F238E27FC236}">
                  <a16:creationId xmlns:a16="http://schemas.microsoft.com/office/drawing/2014/main" id="{268B8FD9-16D5-DF4B-998B-FA14EDB37497}"/>
                </a:ext>
              </a:extLst>
            </p:cNvPr>
            <p:cNvSpPr txBox="1">
              <a:spLocks noChangeArrowheads="1"/>
            </p:cNvSpPr>
            <p:nvPr/>
          </p:nvSpPr>
          <p:spPr bwMode="auto">
            <a:xfrm>
              <a:off x="3666" y="1968"/>
              <a:ext cx="960" cy="231"/>
            </a:xfrm>
            <a:prstGeom prst="rect">
              <a:avLst/>
            </a:prstGeom>
            <a:solidFill>
              <a:schemeClr val="bg1"/>
            </a:solidFill>
            <a:ln w="9525">
              <a:noFill/>
              <a:miter lim="800000"/>
              <a:headEnd/>
              <a:tailEnd/>
            </a:ln>
          </p:spPr>
          <p:txBody>
            <a:bodyPr>
              <a:spAutoFit/>
            </a:bodyPr>
            <a:lstStyle/>
            <a:p>
              <a:pPr>
                <a:spcBef>
                  <a:spcPct val="50000"/>
                </a:spcBef>
              </a:pPr>
              <a:r>
                <a:rPr lang="en-US" sz="1800" b="1">
                  <a:solidFill>
                    <a:srgbClr val="FFFFFF"/>
                  </a:solidFill>
                  <a:latin typeface="CG Times" pitchFamily="18" charset="0"/>
                </a:rPr>
                <a:t>mutilated</a:t>
              </a:r>
            </a:p>
          </p:txBody>
        </p:sp>
      </p:grpSp>
      <p:sp>
        <p:nvSpPr>
          <p:cNvPr id="14" name="Rectangle 13">
            <a:extLst>
              <a:ext uri="{FF2B5EF4-FFF2-40B4-BE49-F238E27FC236}">
                <a16:creationId xmlns:a16="http://schemas.microsoft.com/office/drawing/2014/main" id="{972E0D52-8E97-4445-8A52-38DB6A094B39}"/>
              </a:ext>
            </a:extLst>
          </p:cNvPr>
          <p:cNvSpPr>
            <a:spLocks noChangeArrowheads="1"/>
          </p:cNvSpPr>
          <p:nvPr/>
        </p:nvSpPr>
        <p:spPr bwMode="auto">
          <a:xfrm>
            <a:off x="4495800" y="1981200"/>
            <a:ext cx="4552950" cy="2505075"/>
          </a:xfrm>
          <a:prstGeom prst="rect">
            <a:avLst/>
          </a:prstGeom>
          <a:noFill/>
          <a:ln w="38100">
            <a:solidFill>
              <a:srgbClr val="FFFFFF"/>
            </a:solidFill>
            <a:miter lim="800000"/>
            <a:headEnd/>
            <a:tailEnd/>
          </a:ln>
        </p:spPr>
        <p:txBody>
          <a:bodyPr wrap="none" anchor="ctr"/>
          <a:lstStyle/>
          <a:p>
            <a:endParaRPr lang="en-US"/>
          </a:p>
        </p:txBody>
      </p:sp>
      <p:sp>
        <p:nvSpPr>
          <p:cNvPr id="15" name="TextBox 14">
            <a:extLst>
              <a:ext uri="{FF2B5EF4-FFF2-40B4-BE49-F238E27FC236}">
                <a16:creationId xmlns:a16="http://schemas.microsoft.com/office/drawing/2014/main" id="{B91FA987-5DD9-354B-8FF3-DD9F3368458C}"/>
              </a:ext>
            </a:extLst>
          </p:cNvPr>
          <p:cNvSpPr txBox="1"/>
          <p:nvPr/>
        </p:nvSpPr>
        <p:spPr>
          <a:xfrm>
            <a:off x="4713288" y="3135313"/>
            <a:ext cx="1143000" cy="385762"/>
          </a:xfrm>
          <a:prstGeom prst="rect">
            <a:avLst/>
          </a:prstGeom>
          <a:solidFill>
            <a:schemeClr val="bg1"/>
          </a:solidFill>
        </p:spPr>
        <p:txBody>
          <a:bodyPr>
            <a:spAutoFit/>
          </a:bodyPr>
          <a:lstStyle/>
          <a:p>
            <a:pPr>
              <a:defRPr/>
            </a:pPr>
            <a:r>
              <a:rPr lang="en-US" sz="1900" dirty="0">
                <a:latin typeface="+mn-lt"/>
              </a:rPr>
              <a:t>method:</a:t>
            </a:r>
          </a:p>
        </p:txBody>
      </p:sp>
      <p:sp>
        <p:nvSpPr>
          <p:cNvPr id="16" name="TextBox 15">
            <a:extLst>
              <a:ext uri="{FF2B5EF4-FFF2-40B4-BE49-F238E27FC236}">
                <a16:creationId xmlns:a16="http://schemas.microsoft.com/office/drawing/2014/main" id="{2EB52CE1-6DEF-1740-AAF7-DAB9ADF117AA}"/>
              </a:ext>
            </a:extLst>
          </p:cNvPr>
          <p:cNvSpPr txBox="1"/>
          <p:nvPr/>
        </p:nvSpPr>
        <p:spPr>
          <a:xfrm>
            <a:off x="8763000" y="1976735"/>
            <a:ext cx="381000" cy="461665"/>
          </a:xfrm>
          <a:prstGeom prst="rect">
            <a:avLst/>
          </a:prstGeom>
          <a:noFill/>
        </p:spPr>
        <p:txBody>
          <a:bodyPr wrap="square" rtlCol="0">
            <a:spAutoFit/>
          </a:bodyPr>
          <a:lstStyle/>
          <a:p>
            <a:r>
              <a:rPr lang="en-US" dirty="0"/>
              <a:t>*</a:t>
            </a:r>
          </a:p>
        </p:txBody>
      </p:sp>
      <p:sp>
        <p:nvSpPr>
          <p:cNvPr id="17" name="TextBox 16">
            <a:extLst>
              <a:ext uri="{FF2B5EF4-FFF2-40B4-BE49-F238E27FC236}">
                <a16:creationId xmlns:a16="http://schemas.microsoft.com/office/drawing/2014/main" id="{501CFEED-B664-0A47-9926-ED2A8977E46A}"/>
              </a:ext>
            </a:extLst>
          </p:cNvPr>
          <p:cNvSpPr txBox="1"/>
          <p:nvPr/>
        </p:nvSpPr>
        <p:spPr>
          <a:xfrm>
            <a:off x="4495800" y="4903857"/>
            <a:ext cx="4419600" cy="353943"/>
          </a:xfrm>
          <a:prstGeom prst="rect">
            <a:avLst/>
          </a:prstGeom>
          <a:noFill/>
        </p:spPr>
        <p:txBody>
          <a:bodyPr wrap="square" rtlCol="0">
            <a:spAutoFit/>
          </a:bodyPr>
          <a:lstStyle/>
          <a:p>
            <a:r>
              <a:rPr lang="en-US" sz="1700" dirty="0"/>
              <a:t>* Telford’s Analysis in Encyclopedia Britannica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3"/>
          <p:cNvSpPr>
            <a:spLocks noGrp="1"/>
          </p:cNvSpPr>
          <p:nvPr>
            <p:ph type="sldNum" sz="quarter" idx="12"/>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7010F29-DD71-41A7-9DB8-761A0D3C7576}" type="slidenum">
              <a:rPr kumimoji="0" lang="en-US" sz="1400" b="0" i="0" u="none" strike="noStrike" kern="1200" cap="none" spc="0" normalizeH="0" baseline="0" noProof="0" smtClean="0">
                <a:ln>
                  <a:noFill/>
                </a:ln>
                <a:solidFill>
                  <a:srgbClr val="FFFFFF"/>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400" b="0" i="0" u="none" strike="noStrike" kern="1200" cap="none" spc="0" normalizeH="0" baseline="0" noProof="0">
              <a:ln>
                <a:noFill/>
              </a:ln>
              <a:solidFill>
                <a:srgbClr val="FFFFFF"/>
              </a:solidFill>
              <a:effectLst/>
              <a:uLnTx/>
              <a:uFillTx/>
              <a:latin typeface="Times" pitchFamily="18" charset="0"/>
              <a:ea typeface="+mn-ea"/>
              <a:cs typeface="+mn-cs"/>
            </a:endParaRPr>
          </a:p>
        </p:txBody>
      </p:sp>
      <p:pic>
        <p:nvPicPr>
          <p:cNvPr id="10" name="Picture 5" descr="Picture35"/>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6802"/>
                    </a14:imgEffect>
                    <a14:imgEffect>
                      <a14:saturation sat="91000"/>
                    </a14:imgEffect>
                    <a14:imgEffect>
                      <a14:brightnessContrast bright="33000" contrast="27000"/>
                    </a14:imgEffect>
                  </a14:imgLayer>
                </a14:imgProps>
              </a:ext>
            </a:extLst>
          </a:blip>
          <a:srcRect t="55952" b="5952"/>
          <a:stretch>
            <a:fillRect/>
          </a:stretch>
        </p:blipFill>
        <p:spPr bwMode="auto">
          <a:xfrm>
            <a:off x="152400" y="3733800"/>
            <a:ext cx="4267200" cy="2438400"/>
          </a:xfrm>
          <a:prstGeom prst="rect">
            <a:avLst/>
          </a:prstGeom>
          <a:noFill/>
          <a:ln w="9525">
            <a:noFill/>
            <a:miter lim="800000"/>
            <a:headEnd/>
            <a:tailEnd/>
          </a:ln>
        </p:spPr>
      </p:pic>
      <p:pic>
        <p:nvPicPr>
          <p:cNvPr id="11268" name="Picture 4">
            <a:extLst>
              <a:ext uri="{FF2B5EF4-FFF2-40B4-BE49-F238E27FC236}">
                <a16:creationId xmlns:a16="http://schemas.microsoft.com/office/drawing/2014/main" id="{0EE7227D-1FD5-3445-B76D-501DF5D12C1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666" t="16655" r="39167" b="41094"/>
          <a:stretch/>
        </p:blipFill>
        <p:spPr bwMode="auto">
          <a:xfrm>
            <a:off x="304800" y="625476"/>
            <a:ext cx="4038600" cy="28955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10"/>
          <p:cNvSpPr txBox="1">
            <a:spLocks noChangeArrowheads="1"/>
          </p:cNvSpPr>
          <p:nvPr/>
        </p:nvSpPr>
        <p:spPr bwMode="auto">
          <a:xfrm>
            <a:off x="4572000" y="3535363"/>
            <a:ext cx="4495800" cy="430887"/>
          </a:xfrm>
          <a:prstGeom prst="rect">
            <a:avLst/>
          </a:prstGeom>
          <a:noFill/>
          <a:ln w="9525">
            <a:noFill/>
            <a:miter lim="800000"/>
            <a:headEnd/>
            <a:tailEnd/>
          </a:ln>
        </p:spPr>
        <p:txBody>
          <a:bodyPr wrap="square">
            <a:spAutoFit/>
          </a:bodyPr>
          <a:lstStyle/>
          <a:p>
            <a:pPr>
              <a:spcBef>
                <a:spcPct val="50000"/>
              </a:spcBef>
            </a:pPr>
            <a:r>
              <a:rPr lang="en-US" sz="2200" dirty="0" err="1">
                <a:solidFill>
                  <a:srgbClr val="FFFFFF"/>
                </a:solidFill>
              </a:rPr>
              <a:t>Menai</a:t>
            </a:r>
            <a:r>
              <a:rPr lang="en-US" sz="2200" dirty="0">
                <a:solidFill>
                  <a:srgbClr val="FFFFFF"/>
                </a:solidFill>
              </a:rPr>
              <a:t> bridge Telford wanted to build</a:t>
            </a:r>
          </a:p>
        </p:txBody>
      </p:sp>
      <p:pic>
        <p:nvPicPr>
          <p:cNvPr id="19" name="Picture 19" descr="Picture36"/>
          <p:cNvPicPr>
            <a:picLocks noChangeAspect="1" noChangeArrowheads="1"/>
          </p:cNvPicPr>
          <p:nvPr/>
        </p:nvPicPr>
        <p:blipFill>
          <a:blip r:embed="rId5" cstate="print">
            <a:lum bright="-26000" contrast="6000"/>
          </a:blip>
          <a:srcRect l="9524" t="22866" r="11310" b="33383"/>
          <a:stretch>
            <a:fillRect/>
          </a:stretch>
        </p:blipFill>
        <p:spPr bwMode="auto">
          <a:xfrm>
            <a:off x="4648199" y="1752600"/>
            <a:ext cx="4343401" cy="1600200"/>
          </a:xfrm>
          <a:prstGeom prst="rect">
            <a:avLst/>
          </a:prstGeom>
          <a:noFill/>
          <a:ln w="9525">
            <a:noFill/>
            <a:miter lim="800000"/>
            <a:headEnd/>
            <a:tailEnd/>
          </a:ln>
        </p:spPr>
      </p:pic>
    </p:spTree>
    <p:extLst>
      <p:ext uri="{BB962C8B-B14F-4D97-AF65-F5344CB8AC3E}">
        <p14:creationId xmlns:p14="http://schemas.microsoft.com/office/powerpoint/2010/main" val="25555071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3"/>
          <p:cNvSpPr>
            <a:spLocks noGrp="1"/>
          </p:cNvSpPr>
          <p:nvPr>
            <p:ph type="sldNum" sz="quarter" idx="12"/>
          </p:nvPr>
        </p:nvSpPr>
        <p:spPr>
          <a:noFill/>
        </p:spPr>
        <p:txBody>
          <a:bodyPr/>
          <a:lstStyle/>
          <a:p>
            <a:fld id="{4850ADCF-2D42-4809-9D74-8843B150462C}" type="slidenum">
              <a:rPr lang="en-US" smtClean="0"/>
              <a:pPr/>
              <a:t>42</a:t>
            </a:fld>
            <a:endParaRPr lang="en-US"/>
          </a:p>
        </p:txBody>
      </p:sp>
      <p:sp>
        <p:nvSpPr>
          <p:cNvPr id="49156" name="Text Box 7"/>
          <p:cNvSpPr txBox="1">
            <a:spLocks noChangeArrowheads="1"/>
          </p:cNvSpPr>
          <p:nvPr/>
        </p:nvSpPr>
        <p:spPr bwMode="auto">
          <a:xfrm>
            <a:off x="457200" y="3535363"/>
            <a:ext cx="3657600" cy="427037"/>
          </a:xfrm>
          <a:prstGeom prst="rect">
            <a:avLst/>
          </a:prstGeom>
          <a:noFill/>
          <a:ln w="9525">
            <a:noFill/>
            <a:miter lim="800000"/>
            <a:headEnd/>
            <a:tailEnd/>
          </a:ln>
        </p:spPr>
        <p:txBody>
          <a:bodyPr>
            <a:spAutoFit/>
          </a:bodyPr>
          <a:lstStyle/>
          <a:p>
            <a:pPr>
              <a:spcBef>
                <a:spcPct val="50000"/>
              </a:spcBef>
            </a:pPr>
            <a:r>
              <a:rPr lang="en-US" sz="2200" dirty="0" err="1">
                <a:solidFill>
                  <a:srgbClr val="FFFFFF"/>
                </a:solidFill>
              </a:rPr>
              <a:t>Menai</a:t>
            </a:r>
            <a:r>
              <a:rPr lang="en-US" sz="2200" dirty="0">
                <a:solidFill>
                  <a:srgbClr val="FFFFFF"/>
                </a:solidFill>
              </a:rPr>
              <a:t> bridge that Telford built</a:t>
            </a:r>
          </a:p>
        </p:txBody>
      </p:sp>
      <p:sp>
        <p:nvSpPr>
          <p:cNvPr id="49159" name="Text Box 10"/>
          <p:cNvSpPr txBox="1">
            <a:spLocks noChangeArrowheads="1"/>
          </p:cNvSpPr>
          <p:nvPr/>
        </p:nvSpPr>
        <p:spPr bwMode="auto">
          <a:xfrm>
            <a:off x="4572000" y="3535363"/>
            <a:ext cx="4495800" cy="430887"/>
          </a:xfrm>
          <a:prstGeom prst="rect">
            <a:avLst/>
          </a:prstGeom>
          <a:noFill/>
          <a:ln w="9525">
            <a:noFill/>
            <a:miter lim="800000"/>
            <a:headEnd/>
            <a:tailEnd/>
          </a:ln>
        </p:spPr>
        <p:txBody>
          <a:bodyPr wrap="square">
            <a:spAutoFit/>
          </a:bodyPr>
          <a:lstStyle/>
          <a:p>
            <a:pPr>
              <a:spcBef>
                <a:spcPct val="50000"/>
              </a:spcBef>
            </a:pPr>
            <a:r>
              <a:rPr lang="en-US" sz="2200" dirty="0" err="1">
                <a:solidFill>
                  <a:srgbClr val="FFFFFF"/>
                </a:solidFill>
              </a:rPr>
              <a:t>Menai</a:t>
            </a:r>
            <a:r>
              <a:rPr lang="en-US" sz="2200" dirty="0">
                <a:solidFill>
                  <a:srgbClr val="FFFFFF"/>
                </a:solidFill>
              </a:rPr>
              <a:t> bridge Telford wanted to build</a:t>
            </a:r>
          </a:p>
        </p:txBody>
      </p:sp>
      <p:pic>
        <p:nvPicPr>
          <p:cNvPr id="8" name="Picture 19" descr="Picture36"/>
          <p:cNvPicPr>
            <a:picLocks noChangeAspect="1" noChangeArrowheads="1"/>
          </p:cNvPicPr>
          <p:nvPr/>
        </p:nvPicPr>
        <p:blipFill>
          <a:blip r:embed="rId2" cstate="print">
            <a:lum bright="-26000" contrast="6000"/>
          </a:blip>
          <a:srcRect l="9524" t="22866" r="11310" b="33383"/>
          <a:stretch>
            <a:fillRect/>
          </a:stretch>
        </p:blipFill>
        <p:spPr bwMode="auto">
          <a:xfrm>
            <a:off x="4648199" y="1752600"/>
            <a:ext cx="4343401" cy="1600200"/>
          </a:xfrm>
          <a:prstGeom prst="rect">
            <a:avLst/>
          </a:prstGeom>
          <a:noFill/>
          <a:ln w="9525">
            <a:noFill/>
            <a:miter lim="800000"/>
            <a:headEnd/>
            <a:tailEnd/>
          </a:ln>
        </p:spPr>
      </p:pic>
      <p:pic>
        <p:nvPicPr>
          <p:cNvPr id="9" name="Picture 2" descr="Menai Bridge"/>
          <p:cNvPicPr>
            <a:picLocks noChangeAspect="1" noChangeArrowheads="1"/>
          </p:cNvPicPr>
          <p:nvPr/>
        </p:nvPicPr>
        <p:blipFill>
          <a:blip r:embed="rId3" cstate="print"/>
          <a:srcRect l="20690" r="16092"/>
          <a:stretch>
            <a:fillRect/>
          </a:stretch>
        </p:blipFill>
        <p:spPr bwMode="auto">
          <a:xfrm>
            <a:off x="93378" y="1752600"/>
            <a:ext cx="4402422" cy="1600200"/>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3"/>
          <p:cNvSpPr>
            <a:spLocks noGrp="1"/>
          </p:cNvSpPr>
          <p:nvPr>
            <p:ph type="sldNum" sz="quarter" idx="12"/>
          </p:nvPr>
        </p:nvSpPr>
        <p:spPr>
          <a:noFill/>
        </p:spPr>
        <p:txBody>
          <a:bodyPr/>
          <a:lstStyle/>
          <a:p>
            <a:fld id="{C277063D-254E-4ABF-9279-38A0C97BE049}" type="slidenum">
              <a:rPr lang="en-US" smtClean="0"/>
              <a:pPr/>
              <a:t>43</a:t>
            </a:fld>
            <a:endParaRPr lang="en-US"/>
          </a:p>
        </p:txBody>
      </p:sp>
      <p:pic>
        <p:nvPicPr>
          <p:cNvPr id="50179" name="Picture 6" descr="wrought_iron"/>
          <p:cNvPicPr>
            <a:picLocks noChangeAspect="1" noChangeArrowheads="1"/>
          </p:cNvPicPr>
          <p:nvPr/>
        </p:nvPicPr>
        <p:blipFill>
          <a:blip r:embed="rId2" cstate="print"/>
          <a:srcRect l="11650" t="68123" r="14563"/>
          <a:stretch>
            <a:fillRect/>
          </a:stretch>
        </p:blipFill>
        <p:spPr bwMode="auto">
          <a:xfrm>
            <a:off x="609600" y="4222750"/>
            <a:ext cx="3200400" cy="2073275"/>
          </a:xfrm>
          <a:prstGeom prst="rect">
            <a:avLst/>
          </a:prstGeom>
          <a:noFill/>
          <a:ln w="9525">
            <a:noFill/>
            <a:miter lim="800000"/>
            <a:headEnd/>
            <a:tailEnd/>
          </a:ln>
        </p:spPr>
      </p:pic>
      <p:pic>
        <p:nvPicPr>
          <p:cNvPr id="50180" name="Picture 7" descr="cast_iron"/>
          <p:cNvPicPr>
            <a:picLocks noChangeAspect="1" noChangeArrowheads="1"/>
          </p:cNvPicPr>
          <p:nvPr/>
        </p:nvPicPr>
        <p:blipFill>
          <a:blip r:embed="rId3" cstate="print"/>
          <a:srcRect/>
          <a:stretch>
            <a:fillRect/>
          </a:stretch>
        </p:blipFill>
        <p:spPr bwMode="auto">
          <a:xfrm>
            <a:off x="5486400" y="4221163"/>
            <a:ext cx="2590800" cy="2089150"/>
          </a:xfrm>
          <a:prstGeom prst="rect">
            <a:avLst/>
          </a:prstGeom>
          <a:noFill/>
          <a:ln w="9525">
            <a:noFill/>
            <a:miter lim="800000"/>
            <a:headEnd/>
            <a:tailEnd/>
          </a:ln>
        </p:spPr>
      </p:pic>
      <p:sp>
        <p:nvSpPr>
          <p:cNvPr id="50183" name="Text Box 12"/>
          <p:cNvSpPr txBox="1">
            <a:spLocks noChangeArrowheads="1"/>
          </p:cNvSpPr>
          <p:nvPr/>
        </p:nvSpPr>
        <p:spPr bwMode="auto">
          <a:xfrm>
            <a:off x="2362200" y="304800"/>
            <a:ext cx="5791200" cy="701675"/>
          </a:xfrm>
          <a:prstGeom prst="rect">
            <a:avLst/>
          </a:prstGeom>
          <a:noFill/>
          <a:ln w="9525">
            <a:noFill/>
            <a:miter lim="800000"/>
            <a:headEnd/>
            <a:tailEnd/>
          </a:ln>
        </p:spPr>
        <p:txBody>
          <a:bodyPr>
            <a:spAutoFit/>
          </a:bodyPr>
          <a:lstStyle/>
          <a:p>
            <a:pPr>
              <a:spcBef>
                <a:spcPct val="50000"/>
              </a:spcBef>
            </a:pPr>
            <a:r>
              <a:rPr lang="en-US" sz="4000">
                <a:solidFill>
                  <a:srgbClr val="FFFFFF"/>
                </a:solidFill>
              </a:rPr>
              <a:t>Cable versus Arch</a:t>
            </a:r>
          </a:p>
        </p:txBody>
      </p:sp>
      <p:sp>
        <p:nvSpPr>
          <p:cNvPr id="50186" name="Text Box 16"/>
          <p:cNvSpPr txBox="1">
            <a:spLocks noChangeArrowheads="1"/>
          </p:cNvSpPr>
          <p:nvPr/>
        </p:nvSpPr>
        <p:spPr bwMode="auto">
          <a:xfrm>
            <a:off x="2266950" y="4314825"/>
            <a:ext cx="1447800" cy="366713"/>
          </a:xfrm>
          <a:prstGeom prst="rect">
            <a:avLst/>
          </a:prstGeom>
          <a:solidFill>
            <a:schemeClr val="bg1"/>
          </a:solidFill>
          <a:ln w="76200">
            <a:noFill/>
            <a:miter lim="800000"/>
            <a:headEnd/>
            <a:tailEnd/>
          </a:ln>
        </p:spPr>
        <p:txBody>
          <a:bodyPr>
            <a:spAutoFit/>
          </a:bodyPr>
          <a:lstStyle/>
          <a:p>
            <a:pPr>
              <a:spcBef>
                <a:spcPct val="50000"/>
              </a:spcBef>
            </a:pPr>
            <a:r>
              <a:rPr lang="en-US" sz="1800">
                <a:solidFill>
                  <a:srgbClr val="FFFFFF"/>
                </a:solidFill>
              </a:rPr>
              <a:t>Wrought Iron</a:t>
            </a:r>
          </a:p>
        </p:txBody>
      </p:sp>
      <p:sp>
        <p:nvSpPr>
          <p:cNvPr id="50187" name="Text Box 17"/>
          <p:cNvSpPr txBox="1">
            <a:spLocks noChangeArrowheads="1"/>
          </p:cNvSpPr>
          <p:nvPr/>
        </p:nvSpPr>
        <p:spPr bwMode="auto">
          <a:xfrm>
            <a:off x="6900863" y="4300538"/>
            <a:ext cx="1066800" cy="366712"/>
          </a:xfrm>
          <a:prstGeom prst="rect">
            <a:avLst/>
          </a:prstGeom>
          <a:solidFill>
            <a:schemeClr val="bg1"/>
          </a:solidFill>
          <a:ln w="76200">
            <a:noFill/>
            <a:miter lim="800000"/>
            <a:headEnd/>
            <a:tailEnd/>
          </a:ln>
        </p:spPr>
        <p:txBody>
          <a:bodyPr>
            <a:spAutoFit/>
          </a:bodyPr>
          <a:lstStyle/>
          <a:p>
            <a:pPr>
              <a:spcBef>
                <a:spcPct val="50000"/>
              </a:spcBef>
            </a:pPr>
            <a:r>
              <a:rPr lang="en-US" sz="1800">
                <a:solidFill>
                  <a:srgbClr val="FFFFFF"/>
                </a:solidFill>
              </a:rPr>
              <a:t>Cast Iron</a:t>
            </a:r>
          </a:p>
        </p:txBody>
      </p:sp>
      <p:pic>
        <p:nvPicPr>
          <p:cNvPr id="13" name="Picture 19" descr="Picture36"/>
          <p:cNvPicPr>
            <a:picLocks noChangeAspect="1" noChangeArrowheads="1"/>
          </p:cNvPicPr>
          <p:nvPr/>
        </p:nvPicPr>
        <p:blipFill>
          <a:blip r:embed="rId4" cstate="print">
            <a:lum bright="-26000" contrast="6000"/>
          </a:blip>
          <a:srcRect l="9524" t="22866" r="11310" b="33383"/>
          <a:stretch>
            <a:fillRect/>
          </a:stretch>
        </p:blipFill>
        <p:spPr bwMode="auto">
          <a:xfrm>
            <a:off x="4648199" y="1752600"/>
            <a:ext cx="4343401" cy="1600200"/>
          </a:xfrm>
          <a:prstGeom prst="rect">
            <a:avLst/>
          </a:prstGeom>
          <a:noFill/>
          <a:ln w="9525">
            <a:noFill/>
            <a:miter lim="800000"/>
            <a:headEnd/>
            <a:tailEnd/>
          </a:ln>
        </p:spPr>
      </p:pic>
      <p:pic>
        <p:nvPicPr>
          <p:cNvPr id="14" name="Picture 2" descr="Menai Bridge"/>
          <p:cNvPicPr>
            <a:picLocks noChangeAspect="1" noChangeArrowheads="1"/>
          </p:cNvPicPr>
          <p:nvPr/>
        </p:nvPicPr>
        <p:blipFill>
          <a:blip r:embed="rId5" cstate="print"/>
          <a:srcRect l="20690" r="16092"/>
          <a:stretch>
            <a:fillRect/>
          </a:stretch>
        </p:blipFill>
        <p:spPr bwMode="auto">
          <a:xfrm>
            <a:off x="93378" y="1752600"/>
            <a:ext cx="4402422" cy="1600200"/>
          </a:xfrm>
          <a:prstGeom prst="rect">
            <a:avLst/>
          </a:prstGeom>
          <a:noFill/>
        </p:spPr>
      </p:pic>
      <p:sp>
        <p:nvSpPr>
          <p:cNvPr id="2" name="Text Box 7">
            <a:extLst>
              <a:ext uri="{FF2B5EF4-FFF2-40B4-BE49-F238E27FC236}">
                <a16:creationId xmlns:a16="http://schemas.microsoft.com/office/drawing/2014/main" id="{FAA8F26D-6DA5-6F82-3E8C-7B98F99988DE}"/>
              </a:ext>
            </a:extLst>
          </p:cNvPr>
          <p:cNvSpPr txBox="1">
            <a:spLocks noChangeArrowheads="1"/>
          </p:cNvSpPr>
          <p:nvPr/>
        </p:nvSpPr>
        <p:spPr bwMode="auto">
          <a:xfrm>
            <a:off x="457200" y="3535363"/>
            <a:ext cx="3657600" cy="427037"/>
          </a:xfrm>
          <a:prstGeom prst="rect">
            <a:avLst/>
          </a:prstGeom>
          <a:noFill/>
          <a:ln w="9525">
            <a:noFill/>
            <a:miter lim="800000"/>
            <a:headEnd/>
            <a:tailEnd/>
          </a:ln>
        </p:spPr>
        <p:txBody>
          <a:bodyPr>
            <a:spAutoFit/>
          </a:bodyPr>
          <a:lstStyle/>
          <a:p>
            <a:pPr>
              <a:spcBef>
                <a:spcPct val="50000"/>
              </a:spcBef>
            </a:pPr>
            <a:r>
              <a:rPr lang="en-US" sz="2200" dirty="0" err="1">
                <a:solidFill>
                  <a:srgbClr val="FFFFFF"/>
                </a:solidFill>
              </a:rPr>
              <a:t>Menai</a:t>
            </a:r>
            <a:r>
              <a:rPr lang="en-US" sz="2200" dirty="0">
                <a:solidFill>
                  <a:srgbClr val="FFFFFF"/>
                </a:solidFill>
              </a:rPr>
              <a:t> bridge that Telford built</a:t>
            </a:r>
          </a:p>
        </p:txBody>
      </p:sp>
      <p:sp>
        <p:nvSpPr>
          <p:cNvPr id="3" name="Text Box 10">
            <a:extLst>
              <a:ext uri="{FF2B5EF4-FFF2-40B4-BE49-F238E27FC236}">
                <a16:creationId xmlns:a16="http://schemas.microsoft.com/office/drawing/2014/main" id="{B6480A78-4F10-CF13-6C97-6DD4D2D30615}"/>
              </a:ext>
            </a:extLst>
          </p:cNvPr>
          <p:cNvSpPr txBox="1">
            <a:spLocks noChangeArrowheads="1"/>
          </p:cNvSpPr>
          <p:nvPr/>
        </p:nvSpPr>
        <p:spPr bwMode="auto">
          <a:xfrm>
            <a:off x="4572000" y="3535363"/>
            <a:ext cx="4495800" cy="430887"/>
          </a:xfrm>
          <a:prstGeom prst="rect">
            <a:avLst/>
          </a:prstGeom>
          <a:noFill/>
          <a:ln w="9525">
            <a:noFill/>
            <a:miter lim="800000"/>
            <a:headEnd/>
            <a:tailEnd/>
          </a:ln>
        </p:spPr>
        <p:txBody>
          <a:bodyPr wrap="square">
            <a:spAutoFit/>
          </a:bodyPr>
          <a:lstStyle/>
          <a:p>
            <a:pPr>
              <a:spcBef>
                <a:spcPct val="50000"/>
              </a:spcBef>
            </a:pPr>
            <a:r>
              <a:rPr lang="en-US" sz="2200" dirty="0" err="1">
                <a:solidFill>
                  <a:srgbClr val="FFFFFF"/>
                </a:solidFill>
              </a:rPr>
              <a:t>Menai</a:t>
            </a:r>
            <a:r>
              <a:rPr lang="en-US" sz="2200" dirty="0">
                <a:solidFill>
                  <a:srgbClr val="FFFFFF"/>
                </a:solidFill>
              </a:rPr>
              <a:t> bridge Telford wanted to build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3"/>
          <p:cNvSpPr>
            <a:spLocks noGrp="1"/>
          </p:cNvSpPr>
          <p:nvPr>
            <p:ph type="sldNum" sz="quarter" idx="12"/>
          </p:nvPr>
        </p:nvSpPr>
        <p:spPr>
          <a:noFill/>
        </p:spPr>
        <p:txBody>
          <a:bodyPr/>
          <a:lstStyle/>
          <a:p>
            <a:fld id="{987555BD-149B-44E9-B1C8-3113E49E2445}" type="slidenum">
              <a:rPr lang="en-US" smtClean="0"/>
              <a:pPr/>
              <a:t>44</a:t>
            </a:fld>
            <a:endParaRPr lang="en-US"/>
          </a:p>
        </p:txBody>
      </p:sp>
      <p:sp>
        <p:nvSpPr>
          <p:cNvPr id="51205" name="Text Box 15"/>
          <p:cNvSpPr txBox="1">
            <a:spLocks noChangeArrowheads="1"/>
          </p:cNvSpPr>
          <p:nvPr/>
        </p:nvSpPr>
        <p:spPr bwMode="auto">
          <a:xfrm>
            <a:off x="2362200" y="304800"/>
            <a:ext cx="5791200" cy="701675"/>
          </a:xfrm>
          <a:prstGeom prst="rect">
            <a:avLst/>
          </a:prstGeom>
          <a:noFill/>
          <a:ln w="9525">
            <a:noFill/>
            <a:miter lim="800000"/>
            <a:headEnd/>
            <a:tailEnd/>
          </a:ln>
        </p:spPr>
        <p:txBody>
          <a:bodyPr>
            <a:spAutoFit/>
          </a:bodyPr>
          <a:lstStyle/>
          <a:p>
            <a:pPr>
              <a:spcBef>
                <a:spcPct val="50000"/>
              </a:spcBef>
            </a:pPr>
            <a:r>
              <a:rPr lang="en-US" sz="4000">
                <a:solidFill>
                  <a:srgbClr val="FFFFFF"/>
                </a:solidFill>
              </a:rPr>
              <a:t>Cable versus Arch</a:t>
            </a:r>
          </a:p>
        </p:txBody>
      </p:sp>
      <p:sp>
        <p:nvSpPr>
          <p:cNvPr id="51208" name="Text Box 21"/>
          <p:cNvSpPr txBox="1">
            <a:spLocks noChangeArrowheads="1"/>
          </p:cNvSpPr>
          <p:nvPr/>
        </p:nvSpPr>
        <p:spPr bwMode="auto">
          <a:xfrm>
            <a:off x="4953000" y="4738688"/>
            <a:ext cx="3733800" cy="523875"/>
          </a:xfrm>
          <a:prstGeom prst="rect">
            <a:avLst/>
          </a:prstGeom>
          <a:noFill/>
          <a:ln w="76200">
            <a:noFill/>
            <a:miter lim="800000"/>
            <a:headEnd/>
            <a:tailEnd/>
          </a:ln>
        </p:spPr>
        <p:txBody>
          <a:bodyPr>
            <a:spAutoFit/>
          </a:bodyPr>
          <a:lstStyle/>
          <a:p>
            <a:pPr>
              <a:spcBef>
                <a:spcPct val="50000"/>
              </a:spcBef>
            </a:pPr>
            <a:r>
              <a:rPr lang="en-US" sz="2800">
                <a:solidFill>
                  <a:srgbClr val="FFFFFF"/>
                </a:solidFill>
              </a:rPr>
              <a:t>Politics and Economics</a:t>
            </a:r>
          </a:p>
        </p:txBody>
      </p:sp>
      <p:pic>
        <p:nvPicPr>
          <p:cNvPr id="51209" name="Picture 11" descr="http://maccunion.files.wordpress.com/2012/08/kanonioforos.jpg"/>
          <p:cNvPicPr>
            <a:picLocks noChangeAspect="1" noChangeArrowheads="1"/>
          </p:cNvPicPr>
          <p:nvPr/>
        </p:nvPicPr>
        <p:blipFill>
          <a:blip r:embed="rId2" cstate="print"/>
          <a:srcRect/>
          <a:stretch>
            <a:fillRect/>
          </a:stretch>
        </p:blipFill>
        <p:spPr bwMode="auto">
          <a:xfrm>
            <a:off x="796925" y="4191000"/>
            <a:ext cx="2590800" cy="1889125"/>
          </a:xfrm>
          <a:prstGeom prst="rect">
            <a:avLst/>
          </a:prstGeom>
          <a:noFill/>
          <a:ln w="9525">
            <a:noFill/>
            <a:miter lim="800000"/>
            <a:headEnd/>
            <a:tailEnd/>
          </a:ln>
        </p:spPr>
      </p:pic>
      <p:sp>
        <p:nvSpPr>
          <p:cNvPr id="51210" name="Text Box 20"/>
          <p:cNvSpPr txBox="1">
            <a:spLocks noChangeArrowheads="1"/>
          </p:cNvSpPr>
          <p:nvPr/>
        </p:nvSpPr>
        <p:spPr bwMode="auto">
          <a:xfrm>
            <a:off x="152400" y="6091238"/>
            <a:ext cx="4419600" cy="430887"/>
          </a:xfrm>
          <a:prstGeom prst="rect">
            <a:avLst/>
          </a:prstGeom>
          <a:noFill/>
          <a:ln w="9525">
            <a:noFill/>
            <a:miter lim="800000"/>
            <a:headEnd/>
            <a:tailEnd/>
          </a:ln>
        </p:spPr>
        <p:txBody>
          <a:bodyPr wrap="square">
            <a:spAutoFit/>
          </a:bodyPr>
          <a:lstStyle/>
          <a:p>
            <a:pPr>
              <a:spcBef>
                <a:spcPct val="50000"/>
              </a:spcBef>
            </a:pPr>
            <a:r>
              <a:rPr lang="en-US" sz="2200" dirty="0">
                <a:solidFill>
                  <a:srgbClr val="FFFFFF"/>
                </a:solidFill>
              </a:rPr>
              <a:t>Lord Nelson’s Ship – HMS Victory</a:t>
            </a:r>
          </a:p>
        </p:txBody>
      </p:sp>
      <p:pic>
        <p:nvPicPr>
          <p:cNvPr id="53250" name="Picture 2" descr="Menai Bridge"/>
          <p:cNvPicPr>
            <a:picLocks noChangeAspect="1" noChangeArrowheads="1"/>
          </p:cNvPicPr>
          <p:nvPr/>
        </p:nvPicPr>
        <p:blipFill>
          <a:blip r:embed="rId3" cstate="print"/>
          <a:srcRect l="20690" r="16092"/>
          <a:stretch>
            <a:fillRect/>
          </a:stretch>
        </p:blipFill>
        <p:spPr bwMode="auto">
          <a:xfrm>
            <a:off x="93378" y="1752600"/>
            <a:ext cx="4402422" cy="1600200"/>
          </a:xfrm>
          <a:prstGeom prst="rect">
            <a:avLst/>
          </a:prstGeom>
          <a:noFill/>
        </p:spPr>
      </p:pic>
      <p:pic>
        <p:nvPicPr>
          <p:cNvPr id="12" name="Picture 19" descr="Picture36"/>
          <p:cNvPicPr>
            <a:picLocks noChangeAspect="1" noChangeArrowheads="1"/>
          </p:cNvPicPr>
          <p:nvPr/>
        </p:nvPicPr>
        <p:blipFill>
          <a:blip r:embed="rId4" cstate="print">
            <a:lum bright="-26000" contrast="6000"/>
          </a:blip>
          <a:srcRect l="9524" t="22866" r="11310" b="33383"/>
          <a:stretch>
            <a:fillRect/>
          </a:stretch>
        </p:blipFill>
        <p:spPr bwMode="auto">
          <a:xfrm>
            <a:off x="4648199" y="1752600"/>
            <a:ext cx="4343401" cy="1600200"/>
          </a:xfrm>
          <a:prstGeom prst="rect">
            <a:avLst/>
          </a:prstGeom>
          <a:noFill/>
          <a:ln w="9525">
            <a:noFill/>
            <a:miter lim="800000"/>
            <a:headEnd/>
            <a:tailEnd/>
          </a:ln>
        </p:spPr>
      </p:pic>
      <p:sp>
        <p:nvSpPr>
          <p:cNvPr id="11" name="Oval 10"/>
          <p:cNvSpPr/>
          <p:nvPr/>
        </p:nvSpPr>
        <p:spPr bwMode="auto">
          <a:xfrm>
            <a:off x="1143000" y="2258704"/>
            <a:ext cx="762000" cy="762000"/>
          </a:xfrm>
          <a:prstGeom prst="ellipse">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2" name="Text Box 7">
            <a:extLst>
              <a:ext uri="{FF2B5EF4-FFF2-40B4-BE49-F238E27FC236}">
                <a16:creationId xmlns:a16="http://schemas.microsoft.com/office/drawing/2014/main" id="{41FC1321-DE18-2E03-F334-CF69938FAE6B}"/>
              </a:ext>
            </a:extLst>
          </p:cNvPr>
          <p:cNvSpPr txBox="1">
            <a:spLocks noChangeArrowheads="1"/>
          </p:cNvSpPr>
          <p:nvPr/>
        </p:nvSpPr>
        <p:spPr bwMode="auto">
          <a:xfrm>
            <a:off x="457200" y="3535363"/>
            <a:ext cx="3657600" cy="427037"/>
          </a:xfrm>
          <a:prstGeom prst="rect">
            <a:avLst/>
          </a:prstGeom>
          <a:noFill/>
          <a:ln w="9525">
            <a:noFill/>
            <a:miter lim="800000"/>
            <a:headEnd/>
            <a:tailEnd/>
          </a:ln>
        </p:spPr>
        <p:txBody>
          <a:bodyPr>
            <a:spAutoFit/>
          </a:bodyPr>
          <a:lstStyle/>
          <a:p>
            <a:pPr>
              <a:spcBef>
                <a:spcPct val="50000"/>
              </a:spcBef>
            </a:pPr>
            <a:r>
              <a:rPr lang="en-US" sz="2200" dirty="0" err="1">
                <a:solidFill>
                  <a:srgbClr val="FFFFFF"/>
                </a:solidFill>
              </a:rPr>
              <a:t>Menai</a:t>
            </a:r>
            <a:r>
              <a:rPr lang="en-US" sz="2200" dirty="0">
                <a:solidFill>
                  <a:srgbClr val="FFFFFF"/>
                </a:solidFill>
              </a:rPr>
              <a:t> bridge that Telford built</a:t>
            </a:r>
          </a:p>
        </p:txBody>
      </p:sp>
      <p:sp>
        <p:nvSpPr>
          <p:cNvPr id="3" name="Text Box 10">
            <a:extLst>
              <a:ext uri="{FF2B5EF4-FFF2-40B4-BE49-F238E27FC236}">
                <a16:creationId xmlns:a16="http://schemas.microsoft.com/office/drawing/2014/main" id="{CF39171E-EE5E-4087-03B2-2BC212B36FB4}"/>
              </a:ext>
            </a:extLst>
          </p:cNvPr>
          <p:cNvSpPr txBox="1">
            <a:spLocks noChangeArrowheads="1"/>
          </p:cNvSpPr>
          <p:nvPr/>
        </p:nvSpPr>
        <p:spPr bwMode="auto">
          <a:xfrm>
            <a:off x="4572000" y="3535363"/>
            <a:ext cx="4495800" cy="430887"/>
          </a:xfrm>
          <a:prstGeom prst="rect">
            <a:avLst/>
          </a:prstGeom>
          <a:noFill/>
          <a:ln w="9525">
            <a:noFill/>
            <a:miter lim="800000"/>
            <a:headEnd/>
            <a:tailEnd/>
          </a:ln>
        </p:spPr>
        <p:txBody>
          <a:bodyPr wrap="square">
            <a:spAutoFit/>
          </a:bodyPr>
          <a:lstStyle/>
          <a:p>
            <a:pPr>
              <a:spcBef>
                <a:spcPct val="50000"/>
              </a:spcBef>
            </a:pPr>
            <a:r>
              <a:rPr lang="en-US" sz="2200" dirty="0" err="1">
                <a:solidFill>
                  <a:srgbClr val="FFFFFF"/>
                </a:solidFill>
              </a:rPr>
              <a:t>Menai</a:t>
            </a:r>
            <a:r>
              <a:rPr lang="en-US" sz="2200" dirty="0">
                <a:solidFill>
                  <a:srgbClr val="FFFFFF"/>
                </a:solidFill>
              </a:rPr>
              <a:t> bridge Telford wanted to build</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3"/>
          <p:cNvSpPr>
            <a:spLocks noGrp="1"/>
          </p:cNvSpPr>
          <p:nvPr>
            <p:ph type="sldNum" sz="quarter" idx="12"/>
          </p:nvPr>
        </p:nvSpPr>
        <p:spPr>
          <a:noFill/>
        </p:spPr>
        <p:txBody>
          <a:bodyPr/>
          <a:lstStyle/>
          <a:p>
            <a:fld id="{62E55009-D8F2-4A83-8921-9A3E04ABE2F4}" type="slidenum">
              <a:rPr lang="en-US" smtClean="0"/>
              <a:pPr/>
              <a:t>45</a:t>
            </a:fld>
            <a:endParaRPr lang="en-US"/>
          </a:p>
        </p:txBody>
      </p:sp>
      <p:pic>
        <p:nvPicPr>
          <p:cNvPr id="52230" name="Picture 11" descr="http://maccunion.files.wordpress.com/2012/08/kanonioforos.jpg"/>
          <p:cNvPicPr>
            <a:picLocks noChangeAspect="1" noChangeArrowheads="1"/>
          </p:cNvPicPr>
          <p:nvPr/>
        </p:nvPicPr>
        <p:blipFill>
          <a:blip r:embed="rId2" cstate="print"/>
          <a:srcRect/>
          <a:stretch>
            <a:fillRect/>
          </a:stretch>
        </p:blipFill>
        <p:spPr bwMode="auto">
          <a:xfrm>
            <a:off x="796925" y="4191000"/>
            <a:ext cx="2590800" cy="1889125"/>
          </a:xfrm>
          <a:prstGeom prst="rect">
            <a:avLst/>
          </a:prstGeom>
          <a:noFill/>
          <a:ln w="9525">
            <a:noFill/>
            <a:miter lim="800000"/>
            <a:headEnd/>
            <a:tailEnd/>
          </a:ln>
        </p:spPr>
      </p:pic>
      <p:pic>
        <p:nvPicPr>
          <p:cNvPr id="8" name="Picture 2" descr="Menai Bridge"/>
          <p:cNvPicPr>
            <a:picLocks noChangeAspect="1" noChangeArrowheads="1"/>
          </p:cNvPicPr>
          <p:nvPr/>
        </p:nvPicPr>
        <p:blipFill>
          <a:blip r:embed="rId3" cstate="print"/>
          <a:srcRect l="20690" r="16092"/>
          <a:stretch>
            <a:fillRect/>
          </a:stretch>
        </p:blipFill>
        <p:spPr bwMode="auto">
          <a:xfrm>
            <a:off x="93378" y="1752600"/>
            <a:ext cx="4402422" cy="1600200"/>
          </a:xfrm>
          <a:prstGeom prst="rect">
            <a:avLst/>
          </a:prstGeom>
          <a:noFill/>
        </p:spPr>
      </p:pic>
      <p:sp>
        <p:nvSpPr>
          <p:cNvPr id="9" name="Text Box 20"/>
          <p:cNvSpPr txBox="1">
            <a:spLocks noChangeArrowheads="1"/>
          </p:cNvSpPr>
          <p:nvPr/>
        </p:nvSpPr>
        <p:spPr bwMode="auto">
          <a:xfrm>
            <a:off x="152400" y="6091238"/>
            <a:ext cx="4419600" cy="430887"/>
          </a:xfrm>
          <a:prstGeom prst="rect">
            <a:avLst/>
          </a:prstGeom>
          <a:noFill/>
          <a:ln w="9525">
            <a:noFill/>
            <a:miter lim="800000"/>
            <a:headEnd/>
            <a:tailEnd/>
          </a:ln>
        </p:spPr>
        <p:txBody>
          <a:bodyPr wrap="square">
            <a:spAutoFit/>
          </a:bodyPr>
          <a:lstStyle/>
          <a:p>
            <a:pPr>
              <a:spcBef>
                <a:spcPct val="50000"/>
              </a:spcBef>
            </a:pPr>
            <a:r>
              <a:rPr lang="en-US" sz="2200" dirty="0">
                <a:solidFill>
                  <a:srgbClr val="FFFFFF"/>
                </a:solidFill>
              </a:rPr>
              <a:t>Lord Nelson’s Ship – HMS Victory</a:t>
            </a:r>
          </a:p>
        </p:txBody>
      </p:sp>
      <p:sp>
        <p:nvSpPr>
          <p:cNvPr id="10" name="Oval 9"/>
          <p:cNvSpPr/>
          <p:nvPr/>
        </p:nvSpPr>
        <p:spPr bwMode="auto">
          <a:xfrm>
            <a:off x="1143000" y="2258704"/>
            <a:ext cx="762000" cy="762000"/>
          </a:xfrm>
          <a:prstGeom prst="ellipse">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pic>
        <p:nvPicPr>
          <p:cNvPr id="11" name="Picture 5" descr="Bridge%20Plaque%20190205"/>
          <p:cNvPicPr>
            <a:picLocks noChangeAspect="1" noChangeArrowheads="1"/>
          </p:cNvPicPr>
          <p:nvPr/>
        </p:nvPicPr>
        <p:blipFill rotWithShape="1">
          <a:blip r:embed="rId4" cstate="print"/>
          <a:srcRect l="3390" r="3390"/>
          <a:stretch/>
        </p:blipFill>
        <p:spPr bwMode="auto">
          <a:xfrm>
            <a:off x="4648200" y="1278315"/>
            <a:ext cx="4394929" cy="2668588"/>
          </a:xfrm>
          <a:prstGeom prst="rect">
            <a:avLst/>
          </a:prstGeom>
          <a:noFill/>
          <a:ln w="9525">
            <a:noFill/>
            <a:miter lim="800000"/>
            <a:headEnd/>
            <a:tailEnd/>
          </a:ln>
        </p:spPr>
      </p:pic>
      <p:sp>
        <p:nvSpPr>
          <p:cNvPr id="12" name="Text Box 6"/>
          <p:cNvSpPr txBox="1">
            <a:spLocks noChangeArrowheads="1"/>
          </p:cNvSpPr>
          <p:nvPr/>
        </p:nvSpPr>
        <p:spPr bwMode="auto">
          <a:xfrm>
            <a:off x="4852129" y="4145340"/>
            <a:ext cx="4343400" cy="1569660"/>
          </a:xfrm>
          <a:prstGeom prst="rect">
            <a:avLst/>
          </a:prstGeom>
          <a:noFill/>
          <a:ln w="76200">
            <a:noFill/>
            <a:miter lim="800000"/>
            <a:headEnd/>
            <a:tailEnd/>
          </a:ln>
        </p:spPr>
        <p:txBody>
          <a:bodyPr>
            <a:spAutoFit/>
          </a:bodyPr>
          <a:lstStyle/>
          <a:p>
            <a:pPr>
              <a:spcBef>
                <a:spcPct val="50000"/>
              </a:spcBef>
            </a:pPr>
            <a:r>
              <a:rPr lang="en-US" dirty="0">
                <a:solidFill>
                  <a:srgbClr val="FFFFFF"/>
                </a:solidFill>
              </a:rPr>
              <a:t>“This was the major structure on the </a:t>
            </a:r>
            <a:r>
              <a:rPr lang="en-US" u="sng" dirty="0">
                <a:solidFill>
                  <a:srgbClr val="FFFFFF"/>
                </a:solidFill>
              </a:rPr>
              <a:t>Strategic Road</a:t>
            </a:r>
            <a:r>
              <a:rPr lang="en-US" dirty="0">
                <a:solidFill>
                  <a:srgbClr val="FFFFFF"/>
                </a:solidFill>
              </a:rPr>
              <a:t> connecting London with </a:t>
            </a:r>
            <a:r>
              <a:rPr lang="en-US" dirty="0" err="1">
                <a:solidFill>
                  <a:srgbClr val="FFFFFF"/>
                </a:solidFill>
              </a:rPr>
              <a:t>Holyhead</a:t>
            </a:r>
            <a:r>
              <a:rPr lang="en-US" dirty="0">
                <a:solidFill>
                  <a:srgbClr val="FFFFFF"/>
                </a:solidFill>
              </a:rPr>
              <a:t>, and by sea with Ireland.”</a:t>
            </a:r>
          </a:p>
        </p:txBody>
      </p:sp>
      <p:sp>
        <p:nvSpPr>
          <p:cNvPr id="2" name="Text Box 7">
            <a:extLst>
              <a:ext uri="{FF2B5EF4-FFF2-40B4-BE49-F238E27FC236}">
                <a16:creationId xmlns:a16="http://schemas.microsoft.com/office/drawing/2014/main" id="{93A43DBA-DDC0-4310-7AB2-5825C04B40F6}"/>
              </a:ext>
            </a:extLst>
          </p:cNvPr>
          <p:cNvSpPr txBox="1">
            <a:spLocks noChangeArrowheads="1"/>
          </p:cNvSpPr>
          <p:nvPr/>
        </p:nvSpPr>
        <p:spPr bwMode="auto">
          <a:xfrm>
            <a:off x="457200" y="3535363"/>
            <a:ext cx="3657600" cy="427037"/>
          </a:xfrm>
          <a:prstGeom prst="rect">
            <a:avLst/>
          </a:prstGeom>
          <a:noFill/>
          <a:ln w="9525">
            <a:noFill/>
            <a:miter lim="800000"/>
            <a:headEnd/>
            <a:tailEnd/>
          </a:ln>
        </p:spPr>
        <p:txBody>
          <a:bodyPr>
            <a:spAutoFit/>
          </a:bodyPr>
          <a:lstStyle/>
          <a:p>
            <a:pPr>
              <a:spcBef>
                <a:spcPct val="50000"/>
              </a:spcBef>
            </a:pPr>
            <a:r>
              <a:rPr lang="en-US" sz="2200" dirty="0" err="1">
                <a:solidFill>
                  <a:srgbClr val="FFFFFF"/>
                </a:solidFill>
              </a:rPr>
              <a:t>Menai</a:t>
            </a:r>
            <a:r>
              <a:rPr lang="en-US" sz="2200" dirty="0">
                <a:solidFill>
                  <a:srgbClr val="FFFFFF"/>
                </a:solidFill>
              </a:rPr>
              <a:t> bridge that Telford built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3"/>
          <p:cNvSpPr>
            <a:spLocks noGrp="1"/>
          </p:cNvSpPr>
          <p:nvPr>
            <p:ph type="sldNum" sz="quarter" idx="12"/>
          </p:nvPr>
        </p:nvSpPr>
        <p:spPr>
          <a:noFill/>
        </p:spPr>
        <p:txBody>
          <a:bodyPr/>
          <a:lstStyle/>
          <a:p>
            <a:fld id="{C71CDC02-D783-4480-9B8D-4A2C850F99DC}" type="slidenum">
              <a:rPr lang="en-US" smtClean="0"/>
              <a:pPr/>
              <a:t>46</a:t>
            </a:fld>
            <a:endParaRPr lang="en-US" dirty="0"/>
          </a:p>
        </p:txBody>
      </p:sp>
      <p:pic>
        <p:nvPicPr>
          <p:cNvPr id="19" name="Picture 4" descr="British+Isles"/>
          <p:cNvPicPr>
            <a:picLocks noChangeAspect="1" noChangeArrowheads="1"/>
          </p:cNvPicPr>
          <p:nvPr/>
        </p:nvPicPr>
        <p:blipFill>
          <a:blip r:embed="rId3" cstate="print">
            <a:lum bright="-16000"/>
          </a:blip>
          <a:srcRect l="6013" t="18376" r="6183" b="5386"/>
          <a:stretch>
            <a:fillRect/>
          </a:stretch>
        </p:blipFill>
        <p:spPr bwMode="auto">
          <a:xfrm>
            <a:off x="306388" y="381000"/>
            <a:ext cx="4032250" cy="4953000"/>
          </a:xfrm>
          <a:prstGeom prst="rect">
            <a:avLst/>
          </a:prstGeom>
          <a:solidFill>
            <a:srgbClr val="00FF00">
              <a:alpha val="89803"/>
            </a:srgbClr>
          </a:solidFill>
          <a:ln w="9525">
            <a:noFill/>
            <a:miter lim="800000"/>
            <a:headEnd/>
            <a:tailEnd/>
          </a:ln>
        </p:spPr>
      </p:pic>
      <p:sp>
        <p:nvSpPr>
          <p:cNvPr id="20" name="Text Box 5"/>
          <p:cNvSpPr txBox="1">
            <a:spLocks noChangeArrowheads="1"/>
          </p:cNvSpPr>
          <p:nvPr/>
        </p:nvSpPr>
        <p:spPr bwMode="auto">
          <a:xfrm>
            <a:off x="2047875" y="3040062"/>
            <a:ext cx="825500" cy="457200"/>
          </a:xfrm>
          <a:prstGeom prst="rect">
            <a:avLst/>
          </a:prstGeom>
          <a:noFill/>
          <a:ln w="9525">
            <a:noFill/>
            <a:miter lim="800000"/>
            <a:headEnd/>
            <a:tailEnd/>
          </a:ln>
        </p:spPr>
        <p:txBody>
          <a:bodyPr>
            <a:spAutoFit/>
          </a:bodyPr>
          <a:lstStyle/>
          <a:p>
            <a:pPr>
              <a:spcBef>
                <a:spcPct val="50000"/>
              </a:spcBef>
            </a:pPr>
            <a:endParaRPr lang="en-US"/>
          </a:p>
        </p:txBody>
      </p:sp>
      <p:sp>
        <p:nvSpPr>
          <p:cNvPr id="21" name="Line 7"/>
          <p:cNvSpPr>
            <a:spLocks noChangeShapeType="1"/>
          </p:cNvSpPr>
          <p:nvPr/>
        </p:nvSpPr>
        <p:spPr bwMode="auto">
          <a:xfrm>
            <a:off x="2265363" y="3314700"/>
            <a:ext cx="0" cy="182562"/>
          </a:xfrm>
          <a:prstGeom prst="line">
            <a:avLst/>
          </a:prstGeom>
          <a:noFill/>
          <a:ln w="44450">
            <a:solidFill>
              <a:srgbClr val="FF0000"/>
            </a:solidFill>
            <a:round/>
            <a:headEnd/>
            <a:tailEnd/>
          </a:ln>
        </p:spPr>
        <p:txBody>
          <a:bodyPr/>
          <a:lstStyle/>
          <a:p>
            <a:endParaRPr lang="en-US"/>
          </a:p>
        </p:txBody>
      </p:sp>
      <p:sp>
        <p:nvSpPr>
          <p:cNvPr id="22" name="Line 8"/>
          <p:cNvSpPr>
            <a:spLocks noChangeShapeType="1"/>
          </p:cNvSpPr>
          <p:nvPr/>
        </p:nvSpPr>
        <p:spPr bwMode="auto">
          <a:xfrm>
            <a:off x="2873375" y="3773487"/>
            <a:ext cx="0" cy="182563"/>
          </a:xfrm>
          <a:prstGeom prst="line">
            <a:avLst/>
          </a:prstGeom>
          <a:noFill/>
          <a:ln w="44450">
            <a:solidFill>
              <a:srgbClr val="FF0000"/>
            </a:solidFill>
            <a:round/>
            <a:headEnd/>
            <a:tailEnd/>
          </a:ln>
        </p:spPr>
        <p:txBody>
          <a:bodyPr/>
          <a:lstStyle/>
          <a:p>
            <a:endParaRPr lang="en-US"/>
          </a:p>
        </p:txBody>
      </p:sp>
      <p:sp>
        <p:nvSpPr>
          <p:cNvPr id="24" name="Line 10"/>
          <p:cNvSpPr>
            <a:spLocks noChangeShapeType="1"/>
          </p:cNvSpPr>
          <p:nvPr/>
        </p:nvSpPr>
        <p:spPr bwMode="auto">
          <a:xfrm>
            <a:off x="2689225" y="1204912"/>
            <a:ext cx="0" cy="184150"/>
          </a:xfrm>
          <a:prstGeom prst="line">
            <a:avLst/>
          </a:prstGeom>
          <a:noFill/>
          <a:ln w="44450">
            <a:solidFill>
              <a:srgbClr val="FF0000"/>
            </a:solidFill>
            <a:round/>
            <a:headEnd/>
            <a:tailEnd/>
          </a:ln>
        </p:spPr>
        <p:txBody>
          <a:bodyPr/>
          <a:lstStyle/>
          <a:p>
            <a:endParaRPr lang="en-US"/>
          </a:p>
        </p:txBody>
      </p:sp>
      <p:sp>
        <p:nvSpPr>
          <p:cNvPr id="25" name="Text Box 11"/>
          <p:cNvSpPr txBox="1">
            <a:spLocks noChangeArrowheads="1"/>
          </p:cNvSpPr>
          <p:nvPr/>
        </p:nvSpPr>
        <p:spPr bwMode="auto">
          <a:xfrm>
            <a:off x="2852738" y="3703637"/>
            <a:ext cx="1008062" cy="304800"/>
          </a:xfrm>
          <a:prstGeom prst="rect">
            <a:avLst/>
          </a:prstGeom>
          <a:noFill/>
          <a:ln w="9525">
            <a:noFill/>
            <a:miter lim="800000"/>
            <a:headEnd/>
            <a:tailEnd/>
          </a:ln>
        </p:spPr>
        <p:txBody>
          <a:bodyPr wrap="none">
            <a:spAutoFit/>
          </a:bodyPr>
          <a:lstStyle/>
          <a:p>
            <a:r>
              <a:rPr lang="en-US" sz="1400">
                <a:solidFill>
                  <a:schemeClr val="bg1"/>
                </a:solidFill>
              </a:rPr>
              <a:t>Iron Bridge</a:t>
            </a:r>
          </a:p>
        </p:txBody>
      </p:sp>
      <p:sp>
        <p:nvSpPr>
          <p:cNvPr id="27" name="Text Box 13"/>
          <p:cNvSpPr txBox="1">
            <a:spLocks noChangeArrowheads="1"/>
          </p:cNvSpPr>
          <p:nvPr/>
        </p:nvSpPr>
        <p:spPr bwMode="auto">
          <a:xfrm>
            <a:off x="1990725" y="941387"/>
            <a:ext cx="1133475" cy="304800"/>
          </a:xfrm>
          <a:prstGeom prst="rect">
            <a:avLst/>
          </a:prstGeom>
          <a:noFill/>
          <a:ln w="9525">
            <a:noFill/>
            <a:miter lim="800000"/>
            <a:headEnd/>
            <a:tailEnd/>
          </a:ln>
        </p:spPr>
        <p:txBody>
          <a:bodyPr wrap="none">
            <a:spAutoFit/>
          </a:bodyPr>
          <a:lstStyle/>
          <a:p>
            <a:r>
              <a:rPr lang="en-US" sz="1400">
                <a:solidFill>
                  <a:schemeClr val="bg1"/>
                </a:solidFill>
              </a:rPr>
              <a:t>Craigellachie</a:t>
            </a:r>
          </a:p>
        </p:txBody>
      </p:sp>
      <p:sp>
        <p:nvSpPr>
          <p:cNvPr id="28" name="Text Box 15"/>
          <p:cNvSpPr txBox="1">
            <a:spLocks noChangeArrowheads="1"/>
          </p:cNvSpPr>
          <p:nvPr/>
        </p:nvSpPr>
        <p:spPr bwMode="auto">
          <a:xfrm>
            <a:off x="2238375" y="3341687"/>
            <a:ext cx="639763" cy="304800"/>
          </a:xfrm>
          <a:prstGeom prst="rect">
            <a:avLst/>
          </a:prstGeom>
          <a:noFill/>
          <a:ln w="9525">
            <a:noFill/>
            <a:miter lim="800000"/>
            <a:headEnd/>
            <a:tailEnd/>
          </a:ln>
        </p:spPr>
        <p:txBody>
          <a:bodyPr wrap="none">
            <a:spAutoFit/>
          </a:bodyPr>
          <a:lstStyle/>
          <a:p>
            <a:r>
              <a:rPr lang="en-US" sz="1400">
                <a:solidFill>
                  <a:schemeClr val="bg1"/>
                </a:solidFill>
              </a:rPr>
              <a:t>Menai</a:t>
            </a:r>
          </a:p>
        </p:txBody>
      </p:sp>
      <p:sp>
        <p:nvSpPr>
          <p:cNvPr id="29" name="Text Box 16"/>
          <p:cNvSpPr txBox="1">
            <a:spLocks noChangeArrowheads="1"/>
          </p:cNvSpPr>
          <p:nvPr/>
        </p:nvSpPr>
        <p:spPr bwMode="auto">
          <a:xfrm>
            <a:off x="847725" y="3117850"/>
            <a:ext cx="914400" cy="366712"/>
          </a:xfrm>
          <a:prstGeom prst="rect">
            <a:avLst/>
          </a:prstGeom>
          <a:noFill/>
          <a:ln w="9525">
            <a:noFill/>
            <a:miter lim="800000"/>
            <a:headEnd/>
            <a:tailEnd/>
          </a:ln>
        </p:spPr>
        <p:txBody>
          <a:bodyPr>
            <a:spAutoFit/>
          </a:bodyPr>
          <a:lstStyle/>
          <a:p>
            <a:pPr>
              <a:spcBef>
                <a:spcPct val="50000"/>
              </a:spcBef>
            </a:pPr>
            <a:r>
              <a:rPr lang="en-US" sz="1800">
                <a:solidFill>
                  <a:schemeClr val="bg1"/>
                </a:solidFill>
              </a:rPr>
              <a:t>Dublin</a:t>
            </a:r>
          </a:p>
        </p:txBody>
      </p:sp>
      <p:sp>
        <p:nvSpPr>
          <p:cNvPr id="30" name="AutoShape 17"/>
          <p:cNvSpPr>
            <a:spLocks noChangeArrowheads="1"/>
          </p:cNvSpPr>
          <p:nvPr/>
        </p:nvSpPr>
        <p:spPr bwMode="auto">
          <a:xfrm>
            <a:off x="1581150" y="3189287"/>
            <a:ext cx="228600" cy="228600"/>
          </a:xfrm>
          <a:prstGeom prst="star4">
            <a:avLst>
              <a:gd name="adj" fmla="val 12500"/>
            </a:avLst>
          </a:prstGeom>
          <a:solidFill>
            <a:schemeClr val="accent1"/>
          </a:solidFill>
          <a:ln w="9525">
            <a:solidFill>
              <a:schemeClr val="tx1"/>
            </a:solidFill>
            <a:miter lim="800000"/>
            <a:headEnd/>
            <a:tailEnd/>
          </a:ln>
        </p:spPr>
        <p:txBody>
          <a:bodyPr wrap="none" anchor="ctr"/>
          <a:lstStyle/>
          <a:p>
            <a:endParaRPr lang="en-US"/>
          </a:p>
        </p:txBody>
      </p:sp>
      <p:sp>
        <p:nvSpPr>
          <p:cNvPr id="31" name="Text Box 18"/>
          <p:cNvSpPr txBox="1">
            <a:spLocks noChangeArrowheads="1"/>
          </p:cNvSpPr>
          <p:nvPr/>
        </p:nvSpPr>
        <p:spPr bwMode="auto">
          <a:xfrm>
            <a:off x="3429000" y="4203700"/>
            <a:ext cx="914400" cy="366712"/>
          </a:xfrm>
          <a:prstGeom prst="rect">
            <a:avLst/>
          </a:prstGeom>
          <a:noFill/>
          <a:ln w="9525">
            <a:noFill/>
            <a:miter lim="800000"/>
            <a:headEnd/>
            <a:tailEnd/>
          </a:ln>
        </p:spPr>
        <p:txBody>
          <a:bodyPr>
            <a:spAutoFit/>
          </a:bodyPr>
          <a:lstStyle/>
          <a:p>
            <a:pPr>
              <a:spcBef>
                <a:spcPct val="50000"/>
              </a:spcBef>
            </a:pPr>
            <a:r>
              <a:rPr lang="en-US" sz="1800">
                <a:solidFill>
                  <a:schemeClr val="bg1"/>
                </a:solidFill>
              </a:rPr>
              <a:t>London</a:t>
            </a:r>
          </a:p>
        </p:txBody>
      </p:sp>
      <p:sp>
        <p:nvSpPr>
          <p:cNvPr id="32" name="AutoShape 19"/>
          <p:cNvSpPr>
            <a:spLocks noChangeArrowheads="1"/>
          </p:cNvSpPr>
          <p:nvPr/>
        </p:nvSpPr>
        <p:spPr bwMode="auto">
          <a:xfrm>
            <a:off x="3514725" y="4065587"/>
            <a:ext cx="228600" cy="228600"/>
          </a:xfrm>
          <a:prstGeom prst="star4">
            <a:avLst>
              <a:gd name="adj" fmla="val 12500"/>
            </a:avLst>
          </a:prstGeom>
          <a:solidFill>
            <a:schemeClr val="accent1"/>
          </a:solidFill>
          <a:ln w="9525">
            <a:solidFill>
              <a:schemeClr val="tx1"/>
            </a:solidFill>
            <a:miter lim="800000"/>
            <a:headEnd/>
            <a:tailEnd/>
          </a:ln>
        </p:spPr>
        <p:txBody>
          <a:bodyPr wrap="none" anchor="ctr"/>
          <a:lstStyle/>
          <a:p>
            <a:endParaRPr lang="en-US"/>
          </a:p>
        </p:txBody>
      </p:sp>
      <p:sp>
        <p:nvSpPr>
          <p:cNvPr id="33" name="Text Box 20"/>
          <p:cNvSpPr txBox="1">
            <a:spLocks noChangeArrowheads="1"/>
          </p:cNvSpPr>
          <p:nvPr/>
        </p:nvSpPr>
        <p:spPr bwMode="auto">
          <a:xfrm>
            <a:off x="228600" y="5408612"/>
            <a:ext cx="4267200" cy="769441"/>
          </a:xfrm>
          <a:prstGeom prst="rect">
            <a:avLst/>
          </a:prstGeom>
          <a:noFill/>
          <a:ln w="76200">
            <a:noFill/>
            <a:miter lim="800000"/>
            <a:headEnd/>
            <a:tailEnd/>
          </a:ln>
        </p:spPr>
        <p:txBody>
          <a:bodyPr>
            <a:spAutoFit/>
          </a:bodyPr>
          <a:lstStyle/>
          <a:p>
            <a:pPr algn="ctr">
              <a:spcBef>
                <a:spcPct val="50000"/>
              </a:spcBef>
            </a:pPr>
            <a:r>
              <a:rPr lang="en-US" sz="2200" dirty="0">
                <a:solidFill>
                  <a:srgbClr val="FFFFFF"/>
                </a:solidFill>
              </a:rPr>
              <a:t>Roads are </a:t>
            </a:r>
            <a:r>
              <a:rPr lang="en-US" sz="2200" u="sng" dirty="0">
                <a:solidFill>
                  <a:srgbClr val="FFFFFF"/>
                </a:solidFill>
              </a:rPr>
              <a:t>Lines of Communication</a:t>
            </a:r>
            <a:r>
              <a:rPr lang="en-US" sz="2200" dirty="0">
                <a:solidFill>
                  <a:srgbClr val="FFFFFF"/>
                </a:solidFill>
              </a:rPr>
              <a:t> Connects London to Dublin</a:t>
            </a:r>
          </a:p>
        </p:txBody>
      </p:sp>
      <p:sp>
        <p:nvSpPr>
          <p:cNvPr id="34" name="Oval 19">
            <a:extLst>
              <a:ext uri="{FF2B5EF4-FFF2-40B4-BE49-F238E27FC236}">
                <a16:creationId xmlns:a16="http://schemas.microsoft.com/office/drawing/2014/main" id="{5E1A4E77-6350-6049-83C9-B1F5F24B7F83}"/>
              </a:ext>
            </a:extLst>
          </p:cNvPr>
          <p:cNvSpPr>
            <a:spLocks noChangeArrowheads="1"/>
          </p:cNvSpPr>
          <p:nvPr/>
        </p:nvSpPr>
        <p:spPr bwMode="auto">
          <a:xfrm>
            <a:off x="2133600" y="3117850"/>
            <a:ext cx="765175" cy="614362"/>
          </a:xfrm>
          <a:prstGeom prst="ellipse">
            <a:avLst/>
          </a:prstGeom>
          <a:noFill/>
          <a:ln w="25400">
            <a:solidFill>
              <a:srgbClr val="FF0000"/>
            </a:solidFill>
            <a:round/>
            <a:headEnd/>
            <a:tailEnd/>
          </a:ln>
        </p:spPr>
        <p:txBody>
          <a:bodyPr wrap="none" anchor="ctr"/>
          <a:lstStyle/>
          <a:p>
            <a:endParaRPr lang="en-US"/>
          </a:p>
        </p:txBody>
      </p:sp>
      <p:pic>
        <p:nvPicPr>
          <p:cNvPr id="35" name="Picture 5" descr="Bridge%20Plaque%20190205"/>
          <p:cNvPicPr>
            <a:picLocks noChangeAspect="1" noChangeArrowheads="1"/>
          </p:cNvPicPr>
          <p:nvPr/>
        </p:nvPicPr>
        <p:blipFill rotWithShape="1">
          <a:blip r:embed="rId4" cstate="print"/>
          <a:srcRect l="3390" r="3390"/>
          <a:stretch/>
        </p:blipFill>
        <p:spPr bwMode="auto">
          <a:xfrm>
            <a:off x="4648200" y="1278315"/>
            <a:ext cx="4394929" cy="2668588"/>
          </a:xfrm>
          <a:prstGeom prst="rect">
            <a:avLst/>
          </a:prstGeom>
          <a:noFill/>
          <a:ln w="9525">
            <a:noFill/>
            <a:miter lim="800000"/>
            <a:headEnd/>
            <a:tailEnd/>
          </a:ln>
        </p:spPr>
      </p:pic>
      <p:sp>
        <p:nvSpPr>
          <p:cNvPr id="36" name="Text Box 6"/>
          <p:cNvSpPr txBox="1">
            <a:spLocks noChangeArrowheads="1"/>
          </p:cNvSpPr>
          <p:nvPr/>
        </p:nvSpPr>
        <p:spPr bwMode="auto">
          <a:xfrm>
            <a:off x="4852129" y="4145340"/>
            <a:ext cx="4343400" cy="1569660"/>
          </a:xfrm>
          <a:prstGeom prst="rect">
            <a:avLst/>
          </a:prstGeom>
          <a:noFill/>
          <a:ln w="76200">
            <a:noFill/>
            <a:miter lim="800000"/>
            <a:headEnd/>
            <a:tailEnd/>
          </a:ln>
        </p:spPr>
        <p:txBody>
          <a:bodyPr>
            <a:spAutoFit/>
          </a:bodyPr>
          <a:lstStyle/>
          <a:p>
            <a:pPr>
              <a:spcBef>
                <a:spcPct val="50000"/>
              </a:spcBef>
            </a:pPr>
            <a:r>
              <a:rPr lang="en-US" dirty="0">
                <a:solidFill>
                  <a:srgbClr val="FFFFFF"/>
                </a:solidFill>
              </a:rPr>
              <a:t>“This was the major structure on the </a:t>
            </a:r>
            <a:r>
              <a:rPr lang="en-US" u="sng" dirty="0">
                <a:solidFill>
                  <a:srgbClr val="FFFFFF"/>
                </a:solidFill>
              </a:rPr>
              <a:t>Strategic Road</a:t>
            </a:r>
            <a:r>
              <a:rPr lang="en-US" dirty="0">
                <a:solidFill>
                  <a:srgbClr val="FFFFFF"/>
                </a:solidFill>
              </a:rPr>
              <a:t> connecting London with </a:t>
            </a:r>
            <a:r>
              <a:rPr lang="en-US" dirty="0" err="1">
                <a:solidFill>
                  <a:srgbClr val="FFFFFF"/>
                </a:solidFill>
              </a:rPr>
              <a:t>Holyhead</a:t>
            </a:r>
            <a:r>
              <a:rPr lang="en-US" dirty="0">
                <a:solidFill>
                  <a:srgbClr val="FFFFFF"/>
                </a:solidFill>
              </a:rPr>
              <a:t>, and by sea with Ireland.”</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3"/>
          <p:cNvSpPr>
            <a:spLocks noGrp="1"/>
          </p:cNvSpPr>
          <p:nvPr>
            <p:ph type="sldNum" sz="quarter" idx="12"/>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71CDC02-D783-4480-9B8D-4A2C850F99DC}" type="slidenum">
              <a:rPr kumimoji="0" lang="en-US" sz="1400" b="0" i="0" u="none" strike="noStrike" kern="1200" cap="none" spc="0" normalizeH="0" baseline="0" noProof="0" smtClean="0">
                <a:ln>
                  <a:noFill/>
                </a:ln>
                <a:solidFill>
                  <a:srgbClr val="FFFFFF"/>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400" b="0" i="0" u="none" strike="noStrike" kern="1200" cap="none" spc="0" normalizeH="0" baseline="0" noProof="0" dirty="0">
              <a:ln>
                <a:noFill/>
              </a:ln>
              <a:solidFill>
                <a:srgbClr val="FFFFFF"/>
              </a:solidFill>
              <a:effectLst/>
              <a:uLnTx/>
              <a:uFillTx/>
              <a:latin typeface="Times" pitchFamily="18" charset="0"/>
              <a:ea typeface="+mn-ea"/>
              <a:cs typeface="+mn-cs"/>
            </a:endParaRPr>
          </a:p>
        </p:txBody>
      </p:sp>
      <p:pic>
        <p:nvPicPr>
          <p:cNvPr id="19" name="Picture 4" descr="British+Isles"/>
          <p:cNvPicPr>
            <a:picLocks noChangeAspect="1" noChangeArrowheads="1"/>
          </p:cNvPicPr>
          <p:nvPr/>
        </p:nvPicPr>
        <p:blipFill>
          <a:blip r:embed="rId3" cstate="print">
            <a:lum bright="-16000"/>
          </a:blip>
          <a:srcRect l="6013" t="18376" r="6183" b="5386"/>
          <a:stretch>
            <a:fillRect/>
          </a:stretch>
        </p:blipFill>
        <p:spPr bwMode="auto">
          <a:xfrm>
            <a:off x="306388" y="381000"/>
            <a:ext cx="4032250" cy="4953000"/>
          </a:xfrm>
          <a:prstGeom prst="rect">
            <a:avLst/>
          </a:prstGeom>
          <a:solidFill>
            <a:srgbClr val="00FF00">
              <a:alpha val="89803"/>
            </a:srgbClr>
          </a:solidFill>
          <a:ln w="9525">
            <a:noFill/>
            <a:miter lim="800000"/>
            <a:headEnd/>
            <a:tailEnd/>
          </a:ln>
        </p:spPr>
      </p:pic>
      <p:sp>
        <p:nvSpPr>
          <p:cNvPr id="20" name="Text Box 5"/>
          <p:cNvSpPr txBox="1">
            <a:spLocks noChangeArrowheads="1"/>
          </p:cNvSpPr>
          <p:nvPr/>
        </p:nvSpPr>
        <p:spPr bwMode="auto">
          <a:xfrm>
            <a:off x="2047875" y="3040062"/>
            <a:ext cx="825500" cy="4572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8" charset="0"/>
              <a:ea typeface="+mn-ea"/>
              <a:cs typeface="+mn-cs"/>
            </a:endParaRPr>
          </a:p>
        </p:txBody>
      </p:sp>
      <p:sp>
        <p:nvSpPr>
          <p:cNvPr id="21" name="Line 7"/>
          <p:cNvSpPr>
            <a:spLocks noChangeShapeType="1"/>
          </p:cNvSpPr>
          <p:nvPr/>
        </p:nvSpPr>
        <p:spPr bwMode="auto">
          <a:xfrm>
            <a:off x="2265363" y="3314700"/>
            <a:ext cx="0" cy="182562"/>
          </a:xfrm>
          <a:prstGeom prst="line">
            <a:avLst/>
          </a:prstGeom>
          <a:noFill/>
          <a:ln w="444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8" charset="0"/>
              <a:ea typeface="+mn-ea"/>
              <a:cs typeface="+mn-cs"/>
            </a:endParaRPr>
          </a:p>
        </p:txBody>
      </p:sp>
      <p:sp>
        <p:nvSpPr>
          <p:cNvPr id="22" name="Line 8"/>
          <p:cNvSpPr>
            <a:spLocks noChangeShapeType="1"/>
          </p:cNvSpPr>
          <p:nvPr/>
        </p:nvSpPr>
        <p:spPr bwMode="auto">
          <a:xfrm>
            <a:off x="2873375" y="3773487"/>
            <a:ext cx="0" cy="182563"/>
          </a:xfrm>
          <a:prstGeom prst="line">
            <a:avLst/>
          </a:prstGeom>
          <a:noFill/>
          <a:ln w="444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8" charset="0"/>
              <a:ea typeface="+mn-ea"/>
              <a:cs typeface="+mn-cs"/>
            </a:endParaRPr>
          </a:p>
        </p:txBody>
      </p:sp>
      <p:sp>
        <p:nvSpPr>
          <p:cNvPr id="24" name="Line 10"/>
          <p:cNvSpPr>
            <a:spLocks noChangeShapeType="1"/>
          </p:cNvSpPr>
          <p:nvPr/>
        </p:nvSpPr>
        <p:spPr bwMode="auto">
          <a:xfrm>
            <a:off x="2689225" y="1204912"/>
            <a:ext cx="0" cy="184150"/>
          </a:xfrm>
          <a:prstGeom prst="line">
            <a:avLst/>
          </a:prstGeom>
          <a:noFill/>
          <a:ln w="444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8" charset="0"/>
              <a:ea typeface="+mn-ea"/>
              <a:cs typeface="+mn-cs"/>
            </a:endParaRPr>
          </a:p>
        </p:txBody>
      </p:sp>
      <p:sp>
        <p:nvSpPr>
          <p:cNvPr id="25" name="Text Box 11"/>
          <p:cNvSpPr txBox="1">
            <a:spLocks noChangeArrowheads="1"/>
          </p:cNvSpPr>
          <p:nvPr/>
        </p:nvSpPr>
        <p:spPr bwMode="auto">
          <a:xfrm>
            <a:off x="2852738" y="3703637"/>
            <a:ext cx="1008062" cy="3048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imes" pitchFamily="18" charset="0"/>
                <a:ea typeface="+mn-ea"/>
                <a:cs typeface="+mn-cs"/>
              </a:rPr>
              <a:t>Iron Bridge</a:t>
            </a:r>
          </a:p>
        </p:txBody>
      </p:sp>
      <p:sp>
        <p:nvSpPr>
          <p:cNvPr id="27" name="Text Box 13"/>
          <p:cNvSpPr txBox="1">
            <a:spLocks noChangeArrowheads="1"/>
          </p:cNvSpPr>
          <p:nvPr/>
        </p:nvSpPr>
        <p:spPr bwMode="auto">
          <a:xfrm>
            <a:off x="1990725" y="941387"/>
            <a:ext cx="1133475" cy="3048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imes" pitchFamily="18" charset="0"/>
                <a:ea typeface="+mn-ea"/>
                <a:cs typeface="+mn-cs"/>
              </a:rPr>
              <a:t>Craigellachie</a:t>
            </a:r>
          </a:p>
        </p:txBody>
      </p:sp>
      <p:sp>
        <p:nvSpPr>
          <p:cNvPr id="28" name="Text Box 15"/>
          <p:cNvSpPr txBox="1">
            <a:spLocks noChangeArrowheads="1"/>
          </p:cNvSpPr>
          <p:nvPr/>
        </p:nvSpPr>
        <p:spPr bwMode="auto">
          <a:xfrm>
            <a:off x="2238375" y="3341687"/>
            <a:ext cx="639763" cy="3048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imes" pitchFamily="18" charset="0"/>
                <a:ea typeface="+mn-ea"/>
                <a:cs typeface="+mn-cs"/>
              </a:rPr>
              <a:t>Menai</a:t>
            </a:r>
          </a:p>
        </p:txBody>
      </p:sp>
      <p:sp>
        <p:nvSpPr>
          <p:cNvPr id="29" name="Text Box 16"/>
          <p:cNvSpPr txBox="1">
            <a:spLocks noChangeArrowheads="1"/>
          </p:cNvSpPr>
          <p:nvPr/>
        </p:nvSpPr>
        <p:spPr bwMode="auto">
          <a:xfrm>
            <a:off x="847725" y="3117850"/>
            <a:ext cx="914400" cy="366712"/>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pitchFamily="18" charset="0"/>
                <a:ea typeface="+mn-ea"/>
                <a:cs typeface="+mn-cs"/>
              </a:rPr>
              <a:t>Dublin</a:t>
            </a:r>
          </a:p>
        </p:txBody>
      </p:sp>
      <p:sp>
        <p:nvSpPr>
          <p:cNvPr id="30" name="AutoShape 17"/>
          <p:cNvSpPr>
            <a:spLocks noChangeArrowheads="1"/>
          </p:cNvSpPr>
          <p:nvPr/>
        </p:nvSpPr>
        <p:spPr bwMode="auto">
          <a:xfrm>
            <a:off x="1581150" y="3189287"/>
            <a:ext cx="228600" cy="228600"/>
          </a:xfrm>
          <a:prstGeom prst="star4">
            <a:avLst>
              <a:gd name="adj" fmla="val 12500"/>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8" charset="0"/>
              <a:ea typeface="+mn-ea"/>
              <a:cs typeface="+mn-cs"/>
            </a:endParaRPr>
          </a:p>
        </p:txBody>
      </p:sp>
      <p:sp>
        <p:nvSpPr>
          <p:cNvPr id="31" name="Text Box 18"/>
          <p:cNvSpPr txBox="1">
            <a:spLocks noChangeArrowheads="1"/>
          </p:cNvSpPr>
          <p:nvPr/>
        </p:nvSpPr>
        <p:spPr bwMode="auto">
          <a:xfrm>
            <a:off x="3429000" y="4203700"/>
            <a:ext cx="914400" cy="366712"/>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pitchFamily="18" charset="0"/>
                <a:ea typeface="+mn-ea"/>
                <a:cs typeface="+mn-cs"/>
              </a:rPr>
              <a:t>London</a:t>
            </a:r>
          </a:p>
        </p:txBody>
      </p:sp>
      <p:sp>
        <p:nvSpPr>
          <p:cNvPr id="32" name="AutoShape 19"/>
          <p:cNvSpPr>
            <a:spLocks noChangeArrowheads="1"/>
          </p:cNvSpPr>
          <p:nvPr/>
        </p:nvSpPr>
        <p:spPr bwMode="auto">
          <a:xfrm>
            <a:off x="3514725" y="4065587"/>
            <a:ext cx="228600" cy="228600"/>
          </a:xfrm>
          <a:prstGeom prst="star4">
            <a:avLst>
              <a:gd name="adj" fmla="val 12500"/>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8" charset="0"/>
              <a:ea typeface="+mn-ea"/>
              <a:cs typeface="+mn-cs"/>
            </a:endParaRPr>
          </a:p>
        </p:txBody>
      </p:sp>
      <p:sp>
        <p:nvSpPr>
          <p:cNvPr id="33" name="Text Box 20"/>
          <p:cNvSpPr txBox="1">
            <a:spLocks noChangeArrowheads="1"/>
          </p:cNvSpPr>
          <p:nvPr/>
        </p:nvSpPr>
        <p:spPr bwMode="auto">
          <a:xfrm>
            <a:off x="228600" y="5408612"/>
            <a:ext cx="4267200" cy="769441"/>
          </a:xfrm>
          <a:prstGeom prst="rect">
            <a:avLst/>
          </a:prstGeom>
          <a:noFill/>
          <a:ln w="76200">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Times" pitchFamily="18" charset="0"/>
                <a:ea typeface="+mn-ea"/>
                <a:cs typeface="+mn-cs"/>
              </a:rPr>
              <a:t>Roads are </a:t>
            </a:r>
            <a:r>
              <a:rPr kumimoji="0" lang="en-US" sz="2200" b="0" i="0" u="sng" strike="noStrike" kern="1200" cap="none" spc="0" normalizeH="0" baseline="0" noProof="0" dirty="0">
                <a:ln>
                  <a:noFill/>
                </a:ln>
                <a:solidFill>
                  <a:srgbClr val="FFFFFF"/>
                </a:solidFill>
                <a:effectLst/>
                <a:uLnTx/>
                <a:uFillTx/>
                <a:latin typeface="Times" pitchFamily="18" charset="0"/>
                <a:ea typeface="+mn-ea"/>
                <a:cs typeface="+mn-cs"/>
              </a:rPr>
              <a:t>Lines of Communication</a:t>
            </a:r>
            <a:r>
              <a:rPr kumimoji="0" lang="en-US" sz="2200" b="0" i="0" u="none" strike="noStrike" kern="1200" cap="none" spc="0" normalizeH="0" baseline="0" noProof="0" dirty="0">
                <a:ln>
                  <a:noFill/>
                </a:ln>
                <a:solidFill>
                  <a:srgbClr val="FFFFFF"/>
                </a:solidFill>
                <a:effectLst/>
                <a:uLnTx/>
                <a:uFillTx/>
                <a:latin typeface="Times" pitchFamily="18" charset="0"/>
                <a:ea typeface="+mn-ea"/>
                <a:cs typeface="+mn-cs"/>
              </a:rPr>
              <a:t> Connects London to Dublin</a:t>
            </a:r>
          </a:p>
        </p:txBody>
      </p:sp>
      <p:sp>
        <p:nvSpPr>
          <p:cNvPr id="34" name="Oval 19">
            <a:extLst>
              <a:ext uri="{FF2B5EF4-FFF2-40B4-BE49-F238E27FC236}">
                <a16:creationId xmlns:a16="http://schemas.microsoft.com/office/drawing/2014/main" id="{5E1A4E77-6350-6049-83C9-B1F5F24B7F83}"/>
              </a:ext>
            </a:extLst>
          </p:cNvPr>
          <p:cNvSpPr>
            <a:spLocks noChangeArrowheads="1"/>
          </p:cNvSpPr>
          <p:nvPr/>
        </p:nvSpPr>
        <p:spPr bwMode="auto">
          <a:xfrm>
            <a:off x="2133600" y="3117850"/>
            <a:ext cx="765175" cy="614362"/>
          </a:xfrm>
          <a:prstGeom prst="ellipse">
            <a:avLst/>
          </a:prstGeom>
          <a:noFill/>
          <a:ln w="25400">
            <a:solidFill>
              <a:srgbClr val="FF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8" charset="0"/>
              <a:ea typeface="+mn-ea"/>
              <a:cs typeface="+mn-cs"/>
            </a:endParaRPr>
          </a:p>
        </p:txBody>
      </p:sp>
      <p:sp>
        <p:nvSpPr>
          <p:cNvPr id="37" name="Text Box 11"/>
          <p:cNvSpPr txBox="1">
            <a:spLocks noChangeArrowheads="1"/>
          </p:cNvSpPr>
          <p:nvPr/>
        </p:nvSpPr>
        <p:spPr bwMode="auto">
          <a:xfrm>
            <a:off x="4572000" y="4267200"/>
            <a:ext cx="4724400" cy="1685077"/>
          </a:xfrm>
          <a:prstGeom prst="rect">
            <a:avLst/>
          </a:prstGeom>
          <a:noFill/>
          <a:ln w="76200">
            <a:noFill/>
            <a:miter lim="800000"/>
            <a:headEnd/>
            <a:tailEnd/>
          </a:ln>
        </p:spPr>
        <p:txBody>
          <a:bodyPr wrap="square">
            <a:spAutoFit/>
          </a:bodyPr>
          <a:lstStyle/>
          <a:p>
            <a:pPr>
              <a:spcBef>
                <a:spcPct val="50000"/>
              </a:spcBef>
            </a:pPr>
            <a:r>
              <a:rPr lang="en-US" sz="2300" dirty="0">
                <a:solidFill>
                  <a:srgbClr val="FFFFFF"/>
                </a:solidFill>
              </a:rPr>
              <a:t>Cable supported                          	TOWER in COMPRESSION</a:t>
            </a:r>
          </a:p>
          <a:p>
            <a:pPr>
              <a:spcBef>
                <a:spcPct val="50000"/>
              </a:spcBef>
            </a:pPr>
            <a:r>
              <a:rPr lang="en-US" sz="2300" dirty="0">
                <a:solidFill>
                  <a:srgbClr val="FFFFFF"/>
                </a:solidFill>
              </a:rPr>
              <a:t>Deck supported                    	             	CABLE in TENSION</a:t>
            </a:r>
          </a:p>
        </p:txBody>
      </p:sp>
      <p:sp>
        <p:nvSpPr>
          <p:cNvPr id="38" name="Text Box 12"/>
          <p:cNvSpPr txBox="1">
            <a:spLocks noChangeArrowheads="1"/>
          </p:cNvSpPr>
          <p:nvPr/>
        </p:nvSpPr>
        <p:spPr bwMode="auto">
          <a:xfrm>
            <a:off x="4572000" y="2971800"/>
            <a:ext cx="4724400" cy="609600"/>
          </a:xfrm>
          <a:prstGeom prst="rect">
            <a:avLst/>
          </a:prstGeom>
          <a:noFill/>
          <a:ln w="76200">
            <a:noFill/>
            <a:miter lim="800000"/>
            <a:headEnd/>
            <a:tailEnd/>
          </a:ln>
        </p:spPr>
        <p:txBody>
          <a:bodyPr>
            <a:spAutoFit/>
          </a:bodyPr>
          <a:lstStyle/>
          <a:p>
            <a:pPr>
              <a:spcBef>
                <a:spcPct val="50000"/>
              </a:spcBef>
            </a:pPr>
            <a:r>
              <a:rPr lang="en-US" sz="3400">
                <a:solidFill>
                  <a:srgbClr val="FFFFFF"/>
                </a:solidFill>
              </a:rPr>
              <a:t>Cable Suspension Bridge</a:t>
            </a:r>
          </a:p>
        </p:txBody>
      </p:sp>
      <p:sp>
        <p:nvSpPr>
          <p:cNvPr id="39" name="Text Box 14"/>
          <p:cNvSpPr txBox="1">
            <a:spLocks noChangeArrowheads="1"/>
          </p:cNvSpPr>
          <p:nvPr/>
        </p:nvSpPr>
        <p:spPr bwMode="auto">
          <a:xfrm>
            <a:off x="5410200" y="3581400"/>
            <a:ext cx="2895600" cy="457200"/>
          </a:xfrm>
          <a:prstGeom prst="rect">
            <a:avLst/>
          </a:prstGeom>
          <a:noFill/>
          <a:ln w="76200">
            <a:noFill/>
            <a:miter lim="800000"/>
            <a:headEnd/>
            <a:tailEnd/>
          </a:ln>
        </p:spPr>
        <p:txBody>
          <a:bodyPr>
            <a:spAutoFit/>
          </a:bodyPr>
          <a:lstStyle/>
          <a:p>
            <a:pPr>
              <a:spcBef>
                <a:spcPct val="50000"/>
              </a:spcBef>
            </a:pPr>
            <a:r>
              <a:rPr lang="en-US">
                <a:solidFill>
                  <a:srgbClr val="FFFFFF"/>
                </a:solidFill>
              </a:rPr>
              <a:t>How does it work?</a:t>
            </a:r>
          </a:p>
        </p:txBody>
      </p:sp>
      <p:pic>
        <p:nvPicPr>
          <p:cNvPr id="40" name="Picture 39">
            <a:extLst>
              <a:ext uri="{FF2B5EF4-FFF2-40B4-BE49-F238E27FC236}">
                <a16:creationId xmlns:a16="http://schemas.microsoft.com/office/drawing/2014/main" id="{14479622-6D5C-544F-8A33-C4BA92E1FB60}"/>
              </a:ext>
            </a:extLst>
          </p:cNvPr>
          <p:cNvPicPr>
            <a:picLocks noChangeAspect="1"/>
          </p:cNvPicPr>
          <p:nvPr/>
        </p:nvPicPr>
        <p:blipFill rotWithShape="1">
          <a:blip r:embed="rId4"/>
          <a:srcRect l="23333" t="26394" r="26667" b="36885"/>
          <a:stretch/>
        </p:blipFill>
        <p:spPr>
          <a:xfrm>
            <a:off x="4483100" y="609601"/>
            <a:ext cx="4572000" cy="2133600"/>
          </a:xfrm>
          <a:prstGeom prst="rect">
            <a:avLst/>
          </a:prstGeom>
        </p:spPr>
      </p:pic>
    </p:spTree>
    <p:extLst>
      <p:ext uri="{BB962C8B-B14F-4D97-AF65-F5344CB8AC3E}">
        <p14:creationId xmlns:p14="http://schemas.microsoft.com/office/powerpoint/2010/main" val="36540265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Slide Number Placeholder 3"/>
          <p:cNvSpPr>
            <a:spLocks noGrp="1"/>
          </p:cNvSpPr>
          <p:nvPr>
            <p:ph type="sldNum" sz="quarter" idx="12"/>
          </p:nvPr>
        </p:nvSpPr>
        <p:spPr>
          <a:noFill/>
        </p:spPr>
        <p:txBody>
          <a:bodyPr/>
          <a:lstStyle/>
          <a:p>
            <a:fld id="{C0BE59F5-3939-4AED-BB92-A85B2A7C20AD}" type="slidenum">
              <a:rPr lang="en-US" smtClean="0"/>
              <a:pPr/>
              <a:t>48</a:t>
            </a:fld>
            <a:endParaRPr lang="en-US"/>
          </a:p>
        </p:txBody>
      </p:sp>
      <p:sp>
        <p:nvSpPr>
          <p:cNvPr id="18" name="Text Box 11"/>
          <p:cNvSpPr txBox="1">
            <a:spLocks noChangeArrowheads="1"/>
          </p:cNvSpPr>
          <p:nvPr/>
        </p:nvSpPr>
        <p:spPr bwMode="auto">
          <a:xfrm>
            <a:off x="4572000" y="4267200"/>
            <a:ext cx="4724400" cy="1685077"/>
          </a:xfrm>
          <a:prstGeom prst="rect">
            <a:avLst/>
          </a:prstGeom>
          <a:noFill/>
          <a:ln w="76200">
            <a:noFill/>
            <a:miter lim="800000"/>
            <a:headEnd/>
            <a:tailEnd/>
          </a:ln>
        </p:spPr>
        <p:txBody>
          <a:bodyPr wrap="square">
            <a:spAutoFit/>
          </a:bodyPr>
          <a:lstStyle/>
          <a:p>
            <a:pPr>
              <a:spcBef>
                <a:spcPct val="50000"/>
              </a:spcBef>
            </a:pPr>
            <a:r>
              <a:rPr lang="en-US" sz="2300" dirty="0">
                <a:solidFill>
                  <a:srgbClr val="FFFFFF"/>
                </a:solidFill>
              </a:rPr>
              <a:t>Cable supported                          	TOWER in COMPRESSION</a:t>
            </a:r>
          </a:p>
          <a:p>
            <a:pPr>
              <a:spcBef>
                <a:spcPct val="50000"/>
              </a:spcBef>
            </a:pPr>
            <a:r>
              <a:rPr lang="en-US" sz="2300" dirty="0">
                <a:solidFill>
                  <a:srgbClr val="FFFFFF"/>
                </a:solidFill>
              </a:rPr>
              <a:t>Deck supported                    	             	CABLE in TENSION</a:t>
            </a:r>
          </a:p>
        </p:txBody>
      </p:sp>
      <p:sp>
        <p:nvSpPr>
          <p:cNvPr id="19" name="Text Box 12"/>
          <p:cNvSpPr txBox="1">
            <a:spLocks noChangeArrowheads="1"/>
          </p:cNvSpPr>
          <p:nvPr/>
        </p:nvSpPr>
        <p:spPr bwMode="auto">
          <a:xfrm>
            <a:off x="4572000" y="2971800"/>
            <a:ext cx="4724400" cy="609600"/>
          </a:xfrm>
          <a:prstGeom prst="rect">
            <a:avLst/>
          </a:prstGeom>
          <a:noFill/>
          <a:ln w="76200">
            <a:noFill/>
            <a:miter lim="800000"/>
            <a:headEnd/>
            <a:tailEnd/>
          </a:ln>
        </p:spPr>
        <p:txBody>
          <a:bodyPr>
            <a:spAutoFit/>
          </a:bodyPr>
          <a:lstStyle/>
          <a:p>
            <a:pPr>
              <a:spcBef>
                <a:spcPct val="50000"/>
              </a:spcBef>
            </a:pPr>
            <a:r>
              <a:rPr lang="en-US" sz="3400">
                <a:solidFill>
                  <a:srgbClr val="FFFFFF"/>
                </a:solidFill>
              </a:rPr>
              <a:t>Cable Suspension Bridge</a:t>
            </a:r>
          </a:p>
        </p:txBody>
      </p:sp>
      <p:sp>
        <p:nvSpPr>
          <p:cNvPr id="20" name="Text Box 14"/>
          <p:cNvSpPr txBox="1">
            <a:spLocks noChangeArrowheads="1"/>
          </p:cNvSpPr>
          <p:nvPr/>
        </p:nvSpPr>
        <p:spPr bwMode="auto">
          <a:xfrm>
            <a:off x="5410200" y="3581400"/>
            <a:ext cx="2895600" cy="457200"/>
          </a:xfrm>
          <a:prstGeom prst="rect">
            <a:avLst/>
          </a:prstGeom>
          <a:noFill/>
          <a:ln w="76200">
            <a:noFill/>
            <a:miter lim="800000"/>
            <a:headEnd/>
            <a:tailEnd/>
          </a:ln>
        </p:spPr>
        <p:txBody>
          <a:bodyPr>
            <a:spAutoFit/>
          </a:bodyPr>
          <a:lstStyle/>
          <a:p>
            <a:pPr>
              <a:spcBef>
                <a:spcPct val="50000"/>
              </a:spcBef>
            </a:pPr>
            <a:r>
              <a:rPr lang="en-US">
                <a:solidFill>
                  <a:srgbClr val="FFFFFF"/>
                </a:solidFill>
              </a:rPr>
              <a:t>How does it work?</a:t>
            </a:r>
          </a:p>
        </p:txBody>
      </p:sp>
      <p:pic>
        <p:nvPicPr>
          <p:cNvPr id="21" name="Picture 20">
            <a:extLst>
              <a:ext uri="{FF2B5EF4-FFF2-40B4-BE49-F238E27FC236}">
                <a16:creationId xmlns:a16="http://schemas.microsoft.com/office/drawing/2014/main" id="{14479622-6D5C-544F-8A33-C4BA92E1FB60}"/>
              </a:ext>
            </a:extLst>
          </p:cNvPr>
          <p:cNvPicPr>
            <a:picLocks noChangeAspect="1"/>
          </p:cNvPicPr>
          <p:nvPr/>
        </p:nvPicPr>
        <p:blipFill rotWithShape="1">
          <a:blip r:embed="rId2"/>
          <a:srcRect l="23333" t="26394" r="26667" b="36885"/>
          <a:stretch/>
        </p:blipFill>
        <p:spPr>
          <a:xfrm>
            <a:off x="4483100" y="609601"/>
            <a:ext cx="4572000" cy="2133600"/>
          </a:xfrm>
          <a:prstGeom prst="rect">
            <a:avLst/>
          </a:prstGeom>
        </p:spPr>
      </p:pic>
      <p:sp>
        <p:nvSpPr>
          <p:cNvPr id="26" name="Text Box 2"/>
          <p:cNvSpPr txBox="1">
            <a:spLocks noChangeArrowheads="1"/>
          </p:cNvSpPr>
          <p:nvPr/>
        </p:nvSpPr>
        <p:spPr bwMode="auto">
          <a:xfrm>
            <a:off x="152400" y="4114800"/>
            <a:ext cx="4267200" cy="457200"/>
          </a:xfrm>
          <a:prstGeom prst="rect">
            <a:avLst/>
          </a:prstGeom>
          <a:noFill/>
          <a:ln w="76200">
            <a:noFill/>
            <a:miter lim="800000"/>
            <a:headEnd/>
            <a:tailEnd/>
          </a:ln>
        </p:spPr>
        <p:txBody>
          <a:bodyPr>
            <a:spAutoFit/>
          </a:bodyPr>
          <a:lstStyle/>
          <a:p>
            <a:pPr>
              <a:spcBef>
                <a:spcPct val="50000"/>
              </a:spcBef>
            </a:pPr>
            <a:r>
              <a:rPr lang="en-US">
                <a:solidFill>
                  <a:srgbClr val="FFFFFF"/>
                </a:solidFill>
              </a:rPr>
              <a:t>Transformation and Relationship</a:t>
            </a:r>
          </a:p>
        </p:txBody>
      </p:sp>
      <p:sp>
        <p:nvSpPr>
          <p:cNvPr id="27" name="Text Box 3"/>
          <p:cNvSpPr txBox="1">
            <a:spLocks noChangeArrowheads="1"/>
          </p:cNvSpPr>
          <p:nvPr/>
        </p:nvSpPr>
        <p:spPr bwMode="auto">
          <a:xfrm>
            <a:off x="914400" y="1584325"/>
            <a:ext cx="2514600" cy="701675"/>
          </a:xfrm>
          <a:prstGeom prst="rect">
            <a:avLst/>
          </a:prstGeom>
          <a:noFill/>
          <a:ln w="76200">
            <a:noFill/>
            <a:miter lim="800000"/>
            <a:headEnd/>
            <a:tailEnd/>
          </a:ln>
        </p:spPr>
        <p:txBody>
          <a:bodyPr>
            <a:spAutoFit/>
          </a:bodyPr>
          <a:lstStyle/>
          <a:p>
            <a:pPr>
              <a:spcBef>
                <a:spcPct val="50000"/>
              </a:spcBef>
            </a:pPr>
            <a:r>
              <a:rPr lang="en-US" sz="4000">
                <a:solidFill>
                  <a:srgbClr val="FFFFFF"/>
                </a:solidFill>
              </a:rPr>
              <a:t>Structures</a:t>
            </a:r>
          </a:p>
        </p:txBody>
      </p:sp>
      <p:graphicFrame>
        <p:nvGraphicFramePr>
          <p:cNvPr id="28" name="Object 4"/>
          <p:cNvGraphicFramePr>
            <a:graphicFrameLocks noChangeAspect="1"/>
          </p:cNvGraphicFramePr>
          <p:nvPr>
            <p:extLst>
              <p:ext uri="{D42A27DB-BD31-4B8C-83A1-F6EECF244321}">
                <p14:modId xmlns:p14="http://schemas.microsoft.com/office/powerpoint/2010/main" val="3156295143"/>
              </p:ext>
            </p:extLst>
          </p:nvPr>
        </p:nvGraphicFramePr>
        <p:xfrm>
          <a:off x="687388" y="2667000"/>
          <a:ext cx="2741612" cy="1331913"/>
        </p:xfrm>
        <a:graphic>
          <a:graphicData uri="http://schemas.openxmlformats.org/presentationml/2006/ole">
            <mc:AlternateContent xmlns:mc="http://schemas.openxmlformats.org/markup-compatibility/2006">
              <mc:Choice xmlns:v="urn:schemas-microsoft-com:vml" Requires="v">
                <p:oleObj name="Equation" r:id="rId3" imgW="863280" imgH="419040" progId="Equation.3">
                  <p:embed/>
                </p:oleObj>
              </mc:Choice>
              <mc:Fallback>
                <p:oleObj name="Equation" r:id="rId3" imgW="863280" imgH="419040" progId="Equation.3">
                  <p:embed/>
                  <p:pic>
                    <p:nvPicPr>
                      <p:cNvPr id="921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388" y="2667000"/>
                        <a:ext cx="2741612" cy="1331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Line 5"/>
          <p:cNvSpPr>
            <a:spLocks noChangeShapeType="1"/>
          </p:cNvSpPr>
          <p:nvPr/>
        </p:nvSpPr>
        <p:spPr bwMode="auto">
          <a:xfrm>
            <a:off x="76200" y="2438400"/>
            <a:ext cx="4038600" cy="0"/>
          </a:xfrm>
          <a:prstGeom prst="line">
            <a:avLst/>
          </a:prstGeom>
          <a:noFill/>
          <a:ln w="38100">
            <a:solidFill>
              <a:srgbClr val="FFFFFF"/>
            </a:solidFill>
            <a:round/>
            <a:headEnd/>
            <a:tailEnd/>
          </a:ln>
        </p:spPr>
        <p:txBody>
          <a:bodyPr/>
          <a:lstStyle/>
          <a:p>
            <a:endParaRPr lang="en-US"/>
          </a:p>
        </p:txBody>
      </p:sp>
      <p:sp>
        <p:nvSpPr>
          <p:cNvPr id="30" name="Text Box 11"/>
          <p:cNvSpPr txBox="1">
            <a:spLocks noChangeArrowheads="1"/>
          </p:cNvSpPr>
          <p:nvPr/>
        </p:nvSpPr>
        <p:spPr bwMode="auto">
          <a:xfrm>
            <a:off x="228600" y="5417403"/>
            <a:ext cx="4191000" cy="830997"/>
          </a:xfrm>
          <a:prstGeom prst="rect">
            <a:avLst/>
          </a:prstGeom>
          <a:noFill/>
          <a:ln w="76200">
            <a:noFill/>
            <a:miter lim="800000"/>
            <a:headEnd/>
            <a:tailEnd/>
          </a:ln>
        </p:spPr>
        <p:txBody>
          <a:bodyPr wrap="square">
            <a:spAutoFit/>
          </a:bodyPr>
          <a:lstStyle/>
          <a:p>
            <a:pPr>
              <a:spcBef>
                <a:spcPct val="50000"/>
              </a:spcBef>
            </a:pPr>
            <a:r>
              <a:rPr lang="en-US" dirty="0">
                <a:solidFill>
                  <a:srgbClr val="FFFFFF"/>
                </a:solidFill>
              </a:rPr>
              <a:t>Where is the load?        	Total deck weight = </a:t>
            </a:r>
            <a:r>
              <a:rPr lang="en-US" i="1" dirty="0" err="1">
                <a:solidFill>
                  <a:srgbClr val="FFFFFF"/>
                </a:solidFill>
              </a:rPr>
              <a:t>qL</a:t>
            </a:r>
            <a:endParaRPr lang="en-US" i="1" dirty="0">
              <a:solidFill>
                <a:srgbClr val="FFFFFF"/>
              </a:solidFill>
            </a:endParaRPr>
          </a:p>
        </p:txBody>
      </p:sp>
      <p:sp>
        <p:nvSpPr>
          <p:cNvPr id="32" name="Text Box 17"/>
          <p:cNvSpPr txBox="1">
            <a:spLocks noChangeArrowheads="1"/>
          </p:cNvSpPr>
          <p:nvPr/>
        </p:nvSpPr>
        <p:spPr bwMode="auto">
          <a:xfrm>
            <a:off x="381000" y="4648200"/>
            <a:ext cx="3733800" cy="461963"/>
          </a:xfrm>
          <a:prstGeom prst="rect">
            <a:avLst/>
          </a:prstGeom>
          <a:noFill/>
          <a:ln w="76200">
            <a:noFill/>
            <a:miter lim="800000"/>
            <a:headEnd/>
            <a:tailEnd/>
          </a:ln>
        </p:spPr>
        <p:txBody>
          <a:bodyPr>
            <a:spAutoFit/>
          </a:bodyPr>
          <a:lstStyle/>
          <a:p>
            <a:pPr>
              <a:spcBef>
                <a:spcPct val="50000"/>
              </a:spcBef>
            </a:pPr>
            <a:r>
              <a:rPr lang="en-US">
                <a:solidFill>
                  <a:srgbClr val="FFFFFF"/>
                </a:solidFill>
              </a:rPr>
              <a:t>Science – Economics –  Art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Slide Number Placeholder 3"/>
          <p:cNvSpPr>
            <a:spLocks noGrp="1"/>
          </p:cNvSpPr>
          <p:nvPr>
            <p:ph type="sldNum" sz="quarter" idx="12"/>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0BE59F5-3939-4AED-BB92-A85B2A7C20AD}" type="slidenum">
              <a:rPr kumimoji="0" lang="en-US" sz="1400" b="0" i="0" u="none" strike="noStrike" kern="1200" cap="none" spc="0" normalizeH="0" baseline="0" noProof="0" smtClean="0">
                <a:ln>
                  <a:noFill/>
                </a:ln>
                <a:solidFill>
                  <a:srgbClr val="FFFFFF"/>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400" b="0" i="0" u="none" strike="noStrike" kern="1200" cap="none" spc="0" normalizeH="0" baseline="0" noProof="0">
              <a:ln>
                <a:noFill/>
              </a:ln>
              <a:solidFill>
                <a:srgbClr val="FFFFFF"/>
              </a:solidFill>
              <a:effectLst/>
              <a:uLnTx/>
              <a:uFillTx/>
              <a:latin typeface="Times" pitchFamily="18" charset="0"/>
              <a:ea typeface="+mn-ea"/>
              <a:cs typeface="+mn-cs"/>
            </a:endParaRPr>
          </a:p>
        </p:txBody>
      </p:sp>
      <p:sp>
        <p:nvSpPr>
          <p:cNvPr id="26" name="Text Box 2"/>
          <p:cNvSpPr txBox="1">
            <a:spLocks noChangeArrowheads="1"/>
          </p:cNvSpPr>
          <p:nvPr/>
        </p:nvSpPr>
        <p:spPr bwMode="auto">
          <a:xfrm>
            <a:off x="152400" y="4114800"/>
            <a:ext cx="4267200" cy="457200"/>
          </a:xfrm>
          <a:prstGeom prst="rect">
            <a:avLst/>
          </a:prstGeom>
          <a:noFill/>
          <a:ln w="76200">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pitchFamily="18" charset="0"/>
                <a:ea typeface="+mn-ea"/>
                <a:cs typeface="+mn-cs"/>
              </a:rPr>
              <a:t>Transformation and Relationship</a:t>
            </a:r>
          </a:p>
        </p:txBody>
      </p:sp>
      <p:sp>
        <p:nvSpPr>
          <p:cNvPr id="27" name="Text Box 3"/>
          <p:cNvSpPr txBox="1">
            <a:spLocks noChangeArrowheads="1"/>
          </p:cNvSpPr>
          <p:nvPr/>
        </p:nvSpPr>
        <p:spPr bwMode="auto">
          <a:xfrm>
            <a:off x="914400" y="1584325"/>
            <a:ext cx="2514600" cy="701675"/>
          </a:xfrm>
          <a:prstGeom prst="rect">
            <a:avLst/>
          </a:prstGeom>
          <a:noFill/>
          <a:ln w="76200">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pitchFamily="18" charset="0"/>
                <a:ea typeface="+mn-ea"/>
                <a:cs typeface="+mn-cs"/>
              </a:rPr>
              <a:t>Structures</a:t>
            </a:r>
          </a:p>
        </p:txBody>
      </p:sp>
      <p:graphicFrame>
        <p:nvGraphicFramePr>
          <p:cNvPr id="28" name="Object 4"/>
          <p:cNvGraphicFramePr>
            <a:graphicFrameLocks noChangeAspect="1"/>
          </p:cNvGraphicFramePr>
          <p:nvPr/>
        </p:nvGraphicFramePr>
        <p:xfrm>
          <a:off x="687388" y="2667000"/>
          <a:ext cx="2741612" cy="1331913"/>
        </p:xfrm>
        <a:graphic>
          <a:graphicData uri="http://schemas.openxmlformats.org/presentationml/2006/ole">
            <mc:AlternateContent xmlns:mc="http://schemas.openxmlformats.org/markup-compatibility/2006">
              <mc:Choice xmlns:v="urn:schemas-microsoft-com:vml" Requires="v">
                <p:oleObj name="Equation" r:id="rId2" imgW="863280" imgH="419040" progId="Equation.3">
                  <p:embed/>
                </p:oleObj>
              </mc:Choice>
              <mc:Fallback>
                <p:oleObj name="Equation" r:id="rId2" imgW="863280" imgH="419040" progId="Equation.3">
                  <p:embed/>
                  <p:pic>
                    <p:nvPicPr>
                      <p:cNvPr id="28"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388" y="2667000"/>
                        <a:ext cx="2741612" cy="1331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Line 5"/>
          <p:cNvSpPr>
            <a:spLocks noChangeShapeType="1"/>
          </p:cNvSpPr>
          <p:nvPr/>
        </p:nvSpPr>
        <p:spPr bwMode="auto">
          <a:xfrm>
            <a:off x="76200" y="2438400"/>
            <a:ext cx="4038600" cy="0"/>
          </a:xfrm>
          <a:prstGeom prst="line">
            <a:avLst/>
          </a:prstGeom>
          <a:noFill/>
          <a:ln w="38100">
            <a:solidFill>
              <a:srgbClr val="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8" charset="0"/>
              <a:ea typeface="+mn-ea"/>
              <a:cs typeface="+mn-cs"/>
            </a:endParaRPr>
          </a:p>
        </p:txBody>
      </p:sp>
      <p:sp>
        <p:nvSpPr>
          <p:cNvPr id="30" name="Text Box 11"/>
          <p:cNvSpPr txBox="1">
            <a:spLocks noChangeArrowheads="1"/>
          </p:cNvSpPr>
          <p:nvPr/>
        </p:nvSpPr>
        <p:spPr bwMode="auto">
          <a:xfrm>
            <a:off x="228600" y="5417403"/>
            <a:ext cx="4191000" cy="830997"/>
          </a:xfrm>
          <a:prstGeom prst="rect">
            <a:avLst/>
          </a:prstGeom>
          <a:noFill/>
          <a:ln w="76200">
            <a:no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pitchFamily="18" charset="0"/>
                <a:ea typeface="+mn-ea"/>
                <a:cs typeface="+mn-cs"/>
              </a:rPr>
              <a:t>Where is the load?        	Total deck weight = </a:t>
            </a:r>
            <a:r>
              <a:rPr kumimoji="0" lang="en-US" sz="2400" b="0" i="1" u="none" strike="noStrike" kern="1200" cap="none" spc="0" normalizeH="0" baseline="0" noProof="0" dirty="0" err="1">
                <a:ln>
                  <a:noFill/>
                </a:ln>
                <a:solidFill>
                  <a:srgbClr val="FFFFFF"/>
                </a:solidFill>
                <a:effectLst/>
                <a:uLnTx/>
                <a:uFillTx/>
                <a:latin typeface="Times" pitchFamily="18" charset="0"/>
                <a:ea typeface="+mn-ea"/>
                <a:cs typeface="+mn-cs"/>
              </a:rPr>
              <a:t>qL</a:t>
            </a:r>
            <a:endParaRPr kumimoji="0" lang="en-US" sz="2400" b="0" i="1" u="none" strike="noStrike" kern="1200" cap="none" spc="0" normalizeH="0" baseline="0" noProof="0" dirty="0">
              <a:ln>
                <a:noFill/>
              </a:ln>
              <a:solidFill>
                <a:srgbClr val="FFFFFF"/>
              </a:solidFill>
              <a:effectLst/>
              <a:uLnTx/>
              <a:uFillTx/>
              <a:latin typeface="Times" pitchFamily="18" charset="0"/>
              <a:ea typeface="+mn-ea"/>
              <a:cs typeface="+mn-cs"/>
            </a:endParaRPr>
          </a:p>
        </p:txBody>
      </p:sp>
      <p:sp>
        <p:nvSpPr>
          <p:cNvPr id="31" name="Oval 25"/>
          <p:cNvSpPr>
            <a:spLocks noChangeArrowheads="1"/>
          </p:cNvSpPr>
          <p:nvPr/>
        </p:nvSpPr>
        <p:spPr bwMode="auto">
          <a:xfrm>
            <a:off x="2062163" y="2900363"/>
            <a:ext cx="838200" cy="838200"/>
          </a:xfrm>
          <a:prstGeom prst="ellipse">
            <a:avLst/>
          </a:prstGeom>
          <a:noFill/>
          <a:ln w="76200">
            <a:solidFill>
              <a:srgbClr val="FF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8" charset="0"/>
              <a:ea typeface="+mn-ea"/>
              <a:cs typeface="+mn-cs"/>
            </a:endParaRPr>
          </a:p>
        </p:txBody>
      </p:sp>
      <p:sp>
        <p:nvSpPr>
          <p:cNvPr id="32" name="Text Box 17"/>
          <p:cNvSpPr txBox="1">
            <a:spLocks noChangeArrowheads="1"/>
          </p:cNvSpPr>
          <p:nvPr/>
        </p:nvSpPr>
        <p:spPr bwMode="auto">
          <a:xfrm>
            <a:off x="381000" y="4648200"/>
            <a:ext cx="3733800" cy="461963"/>
          </a:xfrm>
          <a:prstGeom prst="rect">
            <a:avLst/>
          </a:prstGeom>
          <a:noFill/>
          <a:ln w="76200">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pitchFamily="18" charset="0"/>
                <a:ea typeface="+mn-ea"/>
                <a:cs typeface="+mn-cs"/>
              </a:rPr>
              <a:t>Science – Economics –  Art</a:t>
            </a:r>
          </a:p>
        </p:txBody>
      </p:sp>
      <p:cxnSp>
        <p:nvCxnSpPr>
          <p:cNvPr id="33" name="Straight Connector 32"/>
          <p:cNvCxnSpPr/>
          <p:nvPr/>
        </p:nvCxnSpPr>
        <p:spPr bwMode="auto">
          <a:xfrm>
            <a:off x="1618344" y="5105400"/>
            <a:ext cx="1524000" cy="0"/>
          </a:xfrm>
          <a:prstGeom prst="line">
            <a:avLst/>
          </a:prstGeom>
          <a:noFill/>
          <a:ln w="76200" cap="flat" cmpd="sng" algn="ctr">
            <a:solidFill>
              <a:srgbClr val="FF0000"/>
            </a:solidFill>
            <a:prstDash val="solid"/>
            <a:round/>
            <a:headEnd type="none" w="med" len="med"/>
            <a:tailEnd type="none" w="med" len="med"/>
          </a:ln>
          <a:effectLst/>
        </p:spPr>
      </p:cxnSp>
      <p:pic>
        <p:nvPicPr>
          <p:cNvPr id="15" name="Picture 14">
            <a:extLst>
              <a:ext uri="{FF2B5EF4-FFF2-40B4-BE49-F238E27FC236}">
                <a16:creationId xmlns:a16="http://schemas.microsoft.com/office/drawing/2014/main" id="{C0F9064B-C5C9-D246-8B97-B666CAC850DD}"/>
              </a:ext>
            </a:extLst>
          </p:cNvPr>
          <p:cNvPicPr>
            <a:picLocks noChangeAspect="1"/>
          </p:cNvPicPr>
          <p:nvPr/>
        </p:nvPicPr>
        <p:blipFill rotWithShape="1">
          <a:blip r:embed="rId4"/>
          <a:srcRect l="23333" t="26394" r="26667" b="36885"/>
          <a:stretch/>
        </p:blipFill>
        <p:spPr>
          <a:xfrm>
            <a:off x="4483100" y="609601"/>
            <a:ext cx="4572000" cy="2133600"/>
          </a:xfrm>
          <a:prstGeom prst="rect">
            <a:avLst/>
          </a:prstGeom>
        </p:spPr>
      </p:pic>
      <p:sp>
        <p:nvSpPr>
          <p:cNvPr id="16" name="Line 12"/>
          <p:cNvSpPr>
            <a:spLocks noChangeShapeType="1"/>
          </p:cNvSpPr>
          <p:nvPr/>
        </p:nvSpPr>
        <p:spPr bwMode="auto">
          <a:xfrm flipV="1">
            <a:off x="5410200" y="1524000"/>
            <a:ext cx="2819391" cy="60325"/>
          </a:xfrm>
          <a:prstGeom prst="line">
            <a:avLst/>
          </a:prstGeom>
          <a:noFill/>
          <a:ln w="88900">
            <a:solidFill>
              <a:srgbClr val="FF0000"/>
            </a:solidFill>
            <a:round/>
            <a:headEnd/>
            <a:tailEnd/>
          </a:ln>
        </p:spPr>
        <p:txBody>
          <a:bodyPr/>
          <a:lstStyle/>
          <a:p>
            <a:endParaRPr lang="en-US"/>
          </a:p>
        </p:txBody>
      </p:sp>
      <p:sp>
        <p:nvSpPr>
          <p:cNvPr id="17" name="Line 13"/>
          <p:cNvSpPr>
            <a:spLocks noChangeShapeType="1"/>
          </p:cNvSpPr>
          <p:nvPr/>
        </p:nvSpPr>
        <p:spPr bwMode="auto">
          <a:xfrm>
            <a:off x="5562600" y="1600200"/>
            <a:ext cx="0" cy="304800"/>
          </a:xfrm>
          <a:prstGeom prst="line">
            <a:avLst/>
          </a:prstGeom>
          <a:noFill/>
          <a:ln w="38100">
            <a:solidFill>
              <a:srgbClr val="FF0000"/>
            </a:solidFill>
            <a:round/>
            <a:headEnd/>
            <a:tailEnd type="triangle" w="med" len="med"/>
          </a:ln>
        </p:spPr>
        <p:txBody>
          <a:bodyPr/>
          <a:lstStyle/>
          <a:p>
            <a:endParaRPr lang="en-US"/>
          </a:p>
        </p:txBody>
      </p:sp>
      <p:sp>
        <p:nvSpPr>
          <p:cNvPr id="22" name="Line 14"/>
          <p:cNvSpPr>
            <a:spLocks noChangeShapeType="1"/>
          </p:cNvSpPr>
          <p:nvPr/>
        </p:nvSpPr>
        <p:spPr bwMode="auto">
          <a:xfrm>
            <a:off x="5791200" y="1600200"/>
            <a:ext cx="0" cy="304800"/>
          </a:xfrm>
          <a:prstGeom prst="line">
            <a:avLst/>
          </a:prstGeom>
          <a:noFill/>
          <a:ln w="38100">
            <a:solidFill>
              <a:srgbClr val="FF0000"/>
            </a:solidFill>
            <a:round/>
            <a:headEnd/>
            <a:tailEnd type="triangle" w="med" len="med"/>
          </a:ln>
        </p:spPr>
        <p:txBody>
          <a:bodyPr/>
          <a:lstStyle/>
          <a:p>
            <a:endParaRPr lang="en-US"/>
          </a:p>
        </p:txBody>
      </p:sp>
      <p:sp>
        <p:nvSpPr>
          <p:cNvPr id="23" name="Line 15"/>
          <p:cNvSpPr>
            <a:spLocks noChangeShapeType="1"/>
          </p:cNvSpPr>
          <p:nvPr/>
        </p:nvSpPr>
        <p:spPr bwMode="auto">
          <a:xfrm>
            <a:off x="6019800" y="1600200"/>
            <a:ext cx="0" cy="304800"/>
          </a:xfrm>
          <a:prstGeom prst="line">
            <a:avLst/>
          </a:prstGeom>
          <a:noFill/>
          <a:ln w="38100">
            <a:solidFill>
              <a:srgbClr val="FF0000"/>
            </a:solidFill>
            <a:round/>
            <a:headEnd/>
            <a:tailEnd type="triangle" w="med" len="med"/>
          </a:ln>
        </p:spPr>
        <p:txBody>
          <a:bodyPr/>
          <a:lstStyle/>
          <a:p>
            <a:endParaRPr lang="en-US"/>
          </a:p>
        </p:txBody>
      </p:sp>
      <p:sp>
        <p:nvSpPr>
          <p:cNvPr id="24" name="Line 16"/>
          <p:cNvSpPr>
            <a:spLocks noChangeShapeType="1"/>
          </p:cNvSpPr>
          <p:nvPr/>
        </p:nvSpPr>
        <p:spPr bwMode="auto">
          <a:xfrm>
            <a:off x="6248400" y="1584325"/>
            <a:ext cx="0" cy="304800"/>
          </a:xfrm>
          <a:prstGeom prst="line">
            <a:avLst/>
          </a:prstGeom>
          <a:noFill/>
          <a:ln w="38100">
            <a:solidFill>
              <a:srgbClr val="FF0000"/>
            </a:solidFill>
            <a:round/>
            <a:headEnd/>
            <a:tailEnd type="triangle" w="med" len="med"/>
          </a:ln>
        </p:spPr>
        <p:txBody>
          <a:bodyPr/>
          <a:lstStyle/>
          <a:p>
            <a:endParaRPr lang="en-US"/>
          </a:p>
        </p:txBody>
      </p:sp>
      <p:sp>
        <p:nvSpPr>
          <p:cNvPr id="25" name="Line 17"/>
          <p:cNvSpPr>
            <a:spLocks noChangeShapeType="1"/>
          </p:cNvSpPr>
          <p:nvPr/>
        </p:nvSpPr>
        <p:spPr bwMode="auto">
          <a:xfrm>
            <a:off x="6477000" y="1584325"/>
            <a:ext cx="0" cy="304800"/>
          </a:xfrm>
          <a:prstGeom prst="line">
            <a:avLst/>
          </a:prstGeom>
          <a:noFill/>
          <a:ln w="38100">
            <a:solidFill>
              <a:srgbClr val="FF0000"/>
            </a:solidFill>
            <a:round/>
            <a:headEnd/>
            <a:tailEnd type="triangle" w="med" len="med"/>
          </a:ln>
        </p:spPr>
        <p:txBody>
          <a:bodyPr/>
          <a:lstStyle/>
          <a:p>
            <a:endParaRPr lang="en-US"/>
          </a:p>
        </p:txBody>
      </p:sp>
      <p:sp>
        <p:nvSpPr>
          <p:cNvPr id="34" name="Line 18"/>
          <p:cNvSpPr>
            <a:spLocks noChangeShapeType="1"/>
          </p:cNvSpPr>
          <p:nvPr/>
        </p:nvSpPr>
        <p:spPr bwMode="auto">
          <a:xfrm>
            <a:off x="6705600" y="1584325"/>
            <a:ext cx="0" cy="304800"/>
          </a:xfrm>
          <a:prstGeom prst="line">
            <a:avLst/>
          </a:prstGeom>
          <a:noFill/>
          <a:ln w="38100">
            <a:solidFill>
              <a:srgbClr val="FF0000"/>
            </a:solidFill>
            <a:round/>
            <a:headEnd/>
            <a:tailEnd type="triangle" w="med" len="med"/>
          </a:ln>
        </p:spPr>
        <p:txBody>
          <a:bodyPr/>
          <a:lstStyle/>
          <a:p>
            <a:endParaRPr lang="en-US"/>
          </a:p>
        </p:txBody>
      </p:sp>
      <p:sp>
        <p:nvSpPr>
          <p:cNvPr id="35" name="Line 19"/>
          <p:cNvSpPr>
            <a:spLocks noChangeShapeType="1"/>
          </p:cNvSpPr>
          <p:nvPr/>
        </p:nvSpPr>
        <p:spPr bwMode="auto">
          <a:xfrm>
            <a:off x="6934200" y="1584325"/>
            <a:ext cx="0" cy="304800"/>
          </a:xfrm>
          <a:prstGeom prst="line">
            <a:avLst/>
          </a:prstGeom>
          <a:noFill/>
          <a:ln w="38100">
            <a:solidFill>
              <a:srgbClr val="FF0000"/>
            </a:solidFill>
            <a:round/>
            <a:headEnd/>
            <a:tailEnd type="triangle" w="med" len="med"/>
          </a:ln>
        </p:spPr>
        <p:txBody>
          <a:bodyPr/>
          <a:lstStyle/>
          <a:p>
            <a:endParaRPr lang="en-US"/>
          </a:p>
        </p:txBody>
      </p:sp>
      <p:sp>
        <p:nvSpPr>
          <p:cNvPr id="36" name="Line 20"/>
          <p:cNvSpPr>
            <a:spLocks noChangeShapeType="1"/>
          </p:cNvSpPr>
          <p:nvPr/>
        </p:nvSpPr>
        <p:spPr bwMode="auto">
          <a:xfrm>
            <a:off x="7162800" y="1584325"/>
            <a:ext cx="0" cy="304800"/>
          </a:xfrm>
          <a:prstGeom prst="line">
            <a:avLst/>
          </a:prstGeom>
          <a:noFill/>
          <a:ln w="38100">
            <a:solidFill>
              <a:srgbClr val="FF0000"/>
            </a:solidFill>
            <a:round/>
            <a:headEnd/>
            <a:tailEnd type="triangle" w="med" len="med"/>
          </a:ln>
        </p:spPr>
        <p:txBody>
          <a:bodyPr/>
          <a:lstStyle/>
          <a:p>
            <a:endParaRPr lang="en-US"/>
          </a:p>
        </p:txBody>
      </p:sp>
      <p:sp>
        <p:nvSpPr>
          <p:cNvPr id="37" name="Line 21"/>
          <p:cNvSpPr>
            <a:spLocks noChangeShapeType="1"/>
          </p:cNvSpPr>
          <p:nvPr/>
        </p:nvSpPr>
        <p:spPr bwMode="auto">
          <a:xfrm>
            <a:off x="7391400" y="1568449"/>
            <a:ext cx="0" cy="304800"/>
          </a:xfrm>
          <a:prstGeom prst="line">
            <a:avLst/>
          </a:prstGeom>
          <a:noFill/>
          <a:ln w="38100">
            <a:solidFill>
              <a:srgbClr val="FF0000"/>
            </a:solidFill>
            <a:round/>
            <a:headEnd/>
            <a:tailEnd type="triangle" w="med" len="med"/>
          </a:ln>
        </p:spPr>
        <p:txBody>
          <a:bodyPr/>
          <a:lstStyle/>
          <a:p>
            <a:endParaRPr lang="en-US"/>
          </a:p>
        </p:txBody>
      </p:sp>
      <p:sp>
        <p:nvSpPr>
          <p:cNvPr id="38" name="Line 22"/>
          <p:cNvSpPr>
            <a:spLocks noChangeShapeType="1"/>
          </p:cNvSpPr>
          <p:nvPr/>
        </p:nvSpPr>
        <p:spPr bwMode="auto">
          <a:xfrm>
            <a:off x="7620000" y="1568449"/>
            <a:ext cx="0" cy="304800"/>
          </a:xfrm>
          <a:prstGeom prst="line">
            <a:avLst/>
          </a:prstGeom>
          <a:noFill/>
          <a:ln w="38100">
            <a:solidFill>
              <a:srgbClr val="FF0000"/>
            </a:solidFill>
            <a:round/>
            <a:headEnd/>
            <a:tailEnd type="triangle" w="med" len="med"/>
          </a:ln>
        </p:spPr>
        <p:txBody>
          <a:bodyPr/>
          <a:lstStyle/>
          <a:p>
            <a:endParaRPr lang="en-US"/>
          </a:p>
        </p:txBody>
      </p:sp>
      <p:sp>
        <p:nvSpPr>
          <p:cNvPr id="39" name="Line 23"/>
          <p:cNvSpPr>
            <a:spLocks noChangeShapeType="1"/>
          </p:cNvSpPr>
          <p:nvPr/>
        </p:nvSpPr>
        <p:spPr bwMode="auto">
          <a:xfrm>
            <a:off x="7848600" y="1568449"/>
            <a:ext cx="0" cy="304800"/>
          </a:xfrm>
          <a:prstGeom prst="line">
            <a:avLst/>
          </a:prstGeom>
          <a:noFill/>
          <a:ln w="38100">
            <a:solidFill>
              <a:srgbClr val="FF0000"/>
            </a:solidFill>
            <a:round/>
            <a:headEnd/>
            <a:tailEnd type="triangle" w="med" len="med"/>
          </a:ln>
        </p:spPr>
        <p:txBody>
          <a:bodyPr/>
          <a:lstStyle/>
          <a:p>
            <a:endParaRPr lang="en-US"/>
          </a:p>
        </p:txBody>
      </p:sp>
      <p:sp>
        <p:nvSpPr>
          <p:cNvPr id="40" name="Line 24"/>
          <p:cNvSpPr>
            <a:spLocks noChangeShapeType="1"/>
          </p:cNvSpPr>
          <p:nvPr/>
        </p:nvSpPr>
        <p:spPr bwMode="auto">
          <a:xfrm>
            <a:off x="8077200" y="1568449"/>
            <a:ext cx="0" cy="304800"/>
          </a:xfrm>
          <a:prstGeom prst="line">
            <a:avLst/>
          </a:prstGeom>
          <a:noFill/>
          <a:ln w="38100">
            <a:solidFill>
              <a:srgbClr val="FF0000"/>
            </a:solidFill>
            <a:round/>
            <a:headEnd/>
            <a:tailEnd type="triangle" w="med" len="med"/>
          </a:ln>
        </p:spPr>
        <p:txBody>
          <a:bodyPr/>
          <a:lstStyle/>
          <a:p>
            <a:endParaRPr lang="en-US"/>
          </a:p>
        </p:txBody>
      </p:sp>
      <p:grpSp>
        <p:nvGrpSpPr>
          <p:cNvPr id="41" name="Group 10"/>
          <p:cNvGrpSpPr>
            <a:grpSpLocks/>
          </p:cNvGrpSpPr>
          <p:nvPr/>
        </p:nvGrpSpPr>
        <p:grpSpPr bwMode="auto">
          <a:xfrm>
            <a:off x="4724400" y="2819400"/>
            <a:ext cx="4343400" cy="3346450"/>
            <a:chOff x="2928" y="1876"/>
            <a:chExt cx="2736" cy="2108"/>
          </a:xfrm>
        </p:grpSpPr>
        <p:sp>
          <p:nvSpPr>
            <p:cNvPr id="42" name="Text Box 8"/>
            <p:cNvSpPr txBox="1">
              <a:spLocks noChangeArrowheads="1"/>
            </p:cNvSpPr>
            <p:nvPr/>
          </p:nvSpPr>
          <p:spPr bwMode="auto">
            <a:xfrm>
              <a:off x="2928" y="1876"/>
              <a:ext cx="2736" cy="2108"/>
            </a:xfrm>
            <a:prstGeom prst="rect">
              <a:avLst/>
            </a:prstGeom>
            <a:noFill/>
            <a:ln w="28575">
              <a:solidFill>
                <a:srgbClr val="FFFFFF"/>
              </a:solidFill>
              <a:miter lim="800000"/>
              <a:headEnd/>
              <a:tailEnd/>
            </a:ln>
          </p:spPr>
          <p:txBody>
            <a:bodyPr>
              <a:spAutoFit/>
            </a:bodyPr>
            <a:lstStyle/>
            <a:p>
              <a:pPr>
                <a:spcBef>
                  <a:spcPct val="50000"/>
                </a:spcBef>
              </a:pPr>
              <a:r>
                <a:rPr lang="en-US" sz="3200">
                  <a:solidFill>
                    <a:srgbClr val="FFFFFF"/>
                  </a:solidFill>
                </a:rPr>
                <a:t>   STRUCTURAL ART</a:t>
              </a:r>
            </a:p>
            <a:p>
              <a:pPr>
                <a:spcBef>
                  <a:spcPct val="50000"/>
                </a:spcBef>
              </a:pPr>
              <a:r>
                <a:rPr lang="en-US">
                  <a:solidFill>
                    <a:srgbClr val="FFFFFF"/>
                  </a:solidFill>
                </a:rPr>
                <a:t>  minimum materials                             		EFFICIENCY</a:t>
              </a:r>
            </a:p>
            <a:p>
              <a:pPr>
                <a:spcBef>
                  <a:spcPct val="50000"/>
                </a:spcBef>
              </a:pPr>
              <a:r>
                <a:rPr lang="en-US">
                  <a:solidFill>
                    <a:srgbClr val="FFFFFF"/>
                  </a:solidFill>
                </a:rPr>
                <a:t>  minimum cost                                  		ECONOMY</a:t>
              </a:r>
            </a:p>
            <a:p>
              <a:pPr>
                <a:spcBef>
                  <a:spcPct val="50000"/>
                </a:spcBef>
              </a:pPr>
              <a:r>
                <a:rPr lang="en-US">
                  <a:solidFill>
                    <a:srgbClr val="FFFFFF"/>
                  </a:solidFill>
                </a:rPr>
                <a:t>  maximum expression                       		ELEGANCE</a:t>
              </a:r>
            </a:p>
          </p:txBody>
        </p:sp>
        <p:sp>
          <p:nvSpPr>
            <p:cNvPr id="43" name="Line 9"/>
            <p:cNvSpPr>
              <a:spLocks noChangeShapeType="1"/>
            </p:cNvSpPr>
            <p:nvPr/>
          </p:nvSpPr>
          <p:spPr bwMode="auto">
            <a:xfrm>
              <a:off x="2928" y="2256"/>
              <a:ext cx="2724" cy="0"/>
            </a:xfrm>
            <a:prstGeom prst="line">
              <a:avLst/>
            </a:prstGeom>
            <a:noFill/>
            <a:ln w="28575">
              <a:solidFill>
                <a:srgbClr val="FFFFFF"/>
              </a:solidFill>
              <a:round/>
              <a:headEnd/>
              <a:tailEnd/>
            </a:ln>
          </p:spPr>
          <p:txBody>
            <a:bodyPr/>
            <a:lstStyle/>
            <a:p>
              <a:endParaRPr lang="en-US"/>
            </a:p>
          </p:txBody>
        </p:sp>
      </p:grpSp>
    </p:spTree>
    <p:extLst>
      <p:ext uri="{BB962C8B-B14F-4D97-AF65-F5344CB8AC3E}">
        <p14:creationId xmlns:p14="http://schemas.microsoft.com/office/powerpoint/2010/main" val="2230440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12"/>
          </p:nvPr>
        </p:nvSpPr>
        <p:spPr>
          <a:noFill/>
        </p:spPr>
        <p:txBody>
          <a:bodyPr/>
          <a:lstStyle/>
          <a:p>
            <a:fld id="{C168EE70-825F-4B16-9E75-3BE36FA8ECFE}" type="slidenum">
              <a:rPr lang="en-US" smtClean="0"/>
              <a:pPr/>
              <a:t>5</a:t>
            </a:fld>
            <a:endParaRPr lang="en-US"/>
          </a:p>
        </p:txBody>
      </p:sp>
      <p:sp>
        <p:nvSpPr>
          <p:cNvPr id="14342" name="Text Box 7"/>
          <p:cNvSpPr txBox="1">
            <a:spLocks noChangeArrowheads="1"/>
          </p:cNvSpPr>
          <p:nvPr/>
        </p:nvSpPr>
        <p:spPr bwMode="auto">
          <a:xfrm>
            <a:off x="4703748" y="4728865"/>
            <a:ext cx="4114800" cy="461665"/>
          </a:xfrm>
          <a:prstGeom prst="rect">
            <a:avLst/>
          </a:prstGeom>
          <a:noFill/>
          <a:ln w="9525">
            <a:noFill/>
            <a:miter lim="800000"/>
            <a:headEnd/>
            <a:tailEnd/>
          </a:ln>
        </p:spPr>
        <p:txBody>
          <a:bodyPr wrap="square">
            <a:spAutoFit/>
          </a:bodyPr>
          <a:lstStyle/>
          <a:p>
            <a:pPr algn="ctr">
              <a:spcBef>
                <a:spcPct val="50000"/>
              </a:spcBef>
            </a:pPr>
            <a:r>
              <a:rPr lang="en-US" dirty="0">
                <a:solidFill>
                  <a:srgbClr val="FFFFFF"/>
                </a:solidFill>
              </a:rPr>
              <a:t>English Canal and Aqueduct</a:t>
            </a:r>
          </a:p>
        </p:txBody>
      </p:sp>
      <p:sp>
        <p:nvSpPr>
          <p:cNvPr id="2" name="TextBox 1"/>
          <p:cNvSpPr txBox="1"/>
          <p:nvPr/>
        </p:nvSpPr>
        <p:spPr>
          <a:xfrm>
            <a:off x="4724400" y="5257800"/>
            <a:ext cx="4267200" cy="461665"/>
          </a:xfrm>
          <a:prstGeom prst="rect">
            <a:avLst/>
          </a:prstGeom>
          <a:noFill/>
        </p:spPr>
        <p:txBody>
          <a:bodyPr wrap="square" rtlCol="0">
            <a:spAutoFit/>
          </a:bodyPr>
          <a:lstStyle/>
          <a:p>
            <a:r>
              <a:rPr lang="en-US" dirty="0"/>
              <a:t>First Navigable Aqueduct - 1761</a:t>
            </a:r>
          </a:p>
        </p:txBody>
      </p:sp>
      <p:pic>
        <p:nvPicPr>
          <p:cNvPr id="9" name="Picture 8" descr="A bridge over a body of water&#10;&#10;Description automatically generated">
            <a:extLst>
              <a:ext uri="{FF2B5EF4-FFF2-40B4-BE49-F238E27FC236}">
                <a16:creationId xmlns:a16="http://schemas.microsoft.com/office/drawing/2014/main" id="{041EECA6-06A0-264A-A4A9-90474927E760}"/>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4495800" y="990600"/>
            <a:ext cx="4469757" cy="3566776"/>
          </a:xfrm>
          <a:prstGeom prst="rect">
            <a:avLst/>
          </a:prstGeom>
        </p:spPr>
      </p:pic>
      <p:pic>
        <p:nvPicPr>
          <p:cNvPr id="3" name="Picture 2">
            <a:extLst>
              <a:ext uri="{FF2B5EF4-FFF2-40B4-BE49-F238E27FC236}">
                <a16:creationId xmlns:a16="http://schemas.microsoft.com/office/drawing/2014/main" id="{007936CC-0423-2F57-0AEB-B52E6854D0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533400"/>
            <a:ext cx="3665753" cy="55626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82AB908-7B6A-4A4C-8C3D-59AF5725041F}"/>
              </a:ext>
            </a:extLst>
          </p:cNvPr>
          <p:cNvPicPr>
            <a:picLocks noChangeAspect="1"/>
          </p:cNvPicPr>
          <p:nvPr/>
        </p:nvPicPr>
        <p:blipFill rotWithShape="1">
          <a:blip r:embed="rId2"/>
          <a:srcRect l="23333" t="26394" r="26667" b="36885"/>
          <a:stretch/>
        </p:blipFill>
        <p:spPr>
          <a:xfrm>
            <a:off x="4483100" y="609601"/>
            <a:ext cx="4572000" cy="2133600"/>
          </a:xfrm>
          <a:prstGeom prst="rect">
            <a:avLst/>
          </a:prstGeom>
        </p:spPr>
      </p:pic>
      <p:sp>
        <p:nvSpPr>
          <p:cNvPr id="10243" name="Slide Number Placeholder 3"/>
          <p:cNvSpPr>
            <a:spLocks noGrp="1"/>
          </p:cNvSpPr>
          <p:nvPr>
            <p:ph type="sldNum" sz="quarter" idx="12"/>
          </p:nvPr>
        </p:nvSpPr>
        <p:spPr>
          <a:noFill/>
        </p:spPr>
        <p:txBody>
          <a:bodyPr/>
          <a:lstStyle/>
          <a:p>
            <a:fld id="{9E832733-993F-43E2-8E71-5922CFE6480F}" type="slidenum">
              <a:rPr lang="en-US" smtClean="0"/>
              <a:pPr/>
              <a:t>50</a:t>
            </a:fld>
            <a:endParaRPr lang="en-US"/>
          </a:p>
        </p:txBody>
      </p:sp>
      <p:sp>
        <p:nvSpPr>
          <p:cNvPr id="10244" name="Text Box 2"/>
          <p:cNvSpPr txBox="1">
            <a:spLocks noChangeArrowheads="1"/>
          </p:cNvSpPr>
          <p:nvPr/>
        </p:nvSpPr>
        <p:spPr bwMode="auto">
          <a:xfrm>
            <a:off x="152400" y="4114800"/>
            <a:ext cx="4267200" cy="457200"/>
          </a:xfrm>
          <a:prstGeom prst="rect">
            <a:avLst/>
          </a:prstGeom>
          <a:noFill/>
          <a:ln w="76200">
            <a:noFill/>
            <a:miter lim="800000"/>
            <a:headEnd/>
            <a:tailEnd/>
          </a:ln>
        </p:spPr>
        <p:txBody>
          <a:bodyPr>
            <a:spAutoFit/>
          </a:bodyPr>
          <a:lstStyle/>
          <a:p>
            <a:pPr>
              <a:spcBef>
                <a:spcPct val="50000"/>
              </a:spcBef>
            </a:pPr>
            <a:r>
              <a:rPr lang="en-US">
                <a:solidFill>
                  <a:srgbClr val="FFFFFF"/>
                </a:solidFill>
              </a:rPr>
              <a:t>Transformation and Relationship</a:t>
            </a:r>
          </a:p>
        </p:txBody>
      </p:sp>
      <p:sp>
        <p:nvSpPr>
          <p:cNvPr id="10245" name="Text Box 3"/>
          <p:cNvSpPr txBox="1">
            <a:spLocks noChangeArrowheads="1"/>
          </p:cNvSpPr>
          <p:nvPr/>
        </p:nvSpPr>
        <p:spPr bwMode="auto">
          <a:xfrm>
            <a:off x="914400" y="1584325"/>
            <a:ext cx="2514600" cy="701675"/>
          </a:xfrm>
          <a:prstGeom prst="rect">
            <a:avLst/>
          </a:prstGeom>
          <a:noFill/>
          <a:ln w="76200">
            <a:noFill/>
            <a:miter lim="800000"/>
            <a:headEnd/>
            <a:tailEnd/>
          </a:ln>
        </p:spPr>
        <p:txBody>
          <a:bodyPr>
            <a:spAutoFit/>
          </a:bodyPr>
          <a:lstStyle/>
          <a:p>
            <a:pPr>
              <a:spcBef>
                <a:spcPct val="50000"/>
              </a:spcBef>
            </a:pPr>
            <a:r>
              <a:rPr lang="en-US" sz="4000">
                <a:solidFill>
                  <a:srgbClr val="FFFFFF"/>
                </a:solidFill>
              </a:rPr>
              <a:t>Structures</a:t>
            </a:r>
          </a:p>
        </p:txBody>
      </p:sp>
      <p:graphicFrame>
        <p:nvGraphicFramePr>
          <p:cNvPr id="10242" name="Object 4"/>
          <p:cNvGraphicFramePr>
            <a:graphicFrameLocks noChangeAspect="1"/>
          </p:cNvGraphicFramePr>
          <p:nvPr/>
        </p:nvGraphicFramePr>
        <p:xfrm>
          <a:off x="687388" y="2667000"/>
          <a:ext cx="2741612" cy="1331913"/>
        </p:xfrm>
        <a:graphic>
          <a:graphicData uri="http://schemas.openxmlformats.org/presentationml/2006/ole">
            <mc:AlternateContent xmlns:mc="http://schemas.openxmlformats.org/markup-compatibility/2006">
              <mc:Choice xmlns:v="urn:schemas-microsoft-com:vml" Requires="v">
                <p:oleObj name="Equation" r:id="rId3" imgW="863280" imgH="419040" progId="Equation.3">
                  <p:embed/>
                </p:oleObj>
              </mc:Choice>
              <mc:Fallback>
                <p:oleObj name="Equation" r:id="rId3" imgW="863280" imgH="41904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388" y="2667000"/>
                        <a:ext cx="2741612" cy="1331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6" name="Line 5"/>
          <p:cNvSpPr>
            <a:spLocks noChangeShapeType="1"/>
          </p:cNvSpPr>
          <p:nvPr/>
        </p:nvSpPr>
        <p:spPr bwMode="auto">
          <a:xfrm>
            <a:off x="76200" y="2438400"/>
            <a:ext cx="4038600" cy="0"/>
          </a:xfrm>
          <a:prstGeom prst="line">
            <a:avLst/>
          </a:prstGeom>
          <a:noFill/>
          <a:ln w="38100">
            <a:solidFill>
              <a:srgbClr val="FFFFFF"/>
            </a:solidFill>
            <a:round/>
            <a:headEnd/>
            <a:tailEnd/>
          </a:ln>
        </p:spPr>
        <p:txBody>
          <a:bodyPr/>
          <a:lstStyle/>
          <a:p>
            <a:endParaRPr lang="en-US"/>
          </a:p>
        </p:txBody>
      </p:sp>
      <p:grpSp>
        <p:nvGrpSpPr>
          <p:cNvPr id="10248" name="Group 10"/>
          <p:cNvGrpSpPr>
            <a:grpSpLocks/>
          </p:cNvGrpSpPr>
          <p:nvPr/>
        </p:nvGrpSpPr>
        <p:grpSpPr bwMode="auto">
          <a:xfrm>
            <a:off x="4724400" y="2819400"/>
            <a:ext cx="4343400" cy="3346450"/>
            <a:chOff x="2928" y="1876"/>
            <a:chExt cx="2736" cy="2108"/>
          </a:xfrm>
        </p:grpSpPr>
        <p:sp>
          <p:nvSpPr>
            <p:cNvPr id="10252" name="Text Box 8"/>
            <p:cNvSpPr txBox="1">
              <a:spLocks noChangeArrowheads="1"/>
            </p:cNvSpPr>
            <p:nvPr/>
          </p:nvSpPr>
          <p:spPr bwMode="auto">
            <a:xfrm>
              <a:off x="2928" y="1876"/>
              <a:ext cx="2736" cy="2108"/>
            </a:xfrm>
            <a:prstGeom prst="rect">
              <a:avLst/>
            </a:prstGeom>
            <a:noFill/>
            <a:ln w="28575">
              <a:solidFill>
                <a:srgbClr val="FFFFFF"/>
              </a:solidFill>
              <a:miter lim="800000"/>
              <a:headEnd/>
              <a:tailEnd/>
            </a:ln>
          </p:spPr>
          <p:txBody>
            <a:bodyPr>
              <a:spAutoFit/>
            </a:bodyPr>
            <a:lstStyle/>
            <a:p>
              <a:pPr>
                <a:spcBef>
                  <a:spcPct val="50000"/>
                </a:spcBef>
              </a:pPr>
              <a:r>
                <a:rPr lang="en-US" sz="3200">
                  <a:solidFill>
                    <a:srgbClr val="FFFFFF"/>
                  </a:solidFill>
                </a:rPr>
                <a:t>   STRUCTURAL ART</a:t>
              </a:r>
            </a:p>
            <a:p>
              <a:pPr>
                <a:spcBef>
                  <a:spcPct val="50000"/>
                </a:spcBef>
              </a:pPr>
              <a:r>
                <a:rPr lang="en-US">
                  <a:solidFill>
                    <a:srgbClr val="FFFFFF"/>
                  </a:solidFill>
                </a:rPr>
                <a:t>  minimum materials                             		EFFICIENCY</a:t>
              </a:r>
            </a:p>
            <a:p>
              <a:pPr>
                <a:spcBef>
                  <a:spcPct val="50000"/>
                </a:spcBef>
              </a:pPr>
              <a:r>
                <a:rPr lang="en-US">
                  <a:solidFill>
                    <a:srgbClr val="FFFFFF"/>
                  </a:solidFill>
                </a:rPr>
                <a:t>  minimum cost                                  		ECONOMY</a:t>
              </a:r>
            </a:p>
            <a:p>
              <a:pPr>
                <a:spcBef>
                  <a:spcPct val="50000"/>
                </a:spcBef>
              </a:pPr>
              <a:r>
                <a:rPr lang="en-US">
                  <a:solidFill>
                    <a:srgbClr val="FFFFFF"/>
                  </a:solidFill>
                </a:rPr>
                <a:t>  maximum expression                       		ELEGANCE</a:t>
              </a:r>
            </a:p>
          </p:txBody>
        </p:sp>
        <p:sp>
          <p:nvSpPr>
            <p:cNvPr id="10253" name="Line 9"/>
            <p:cNvSpPr>
              <a:spLocks noChangeShapeType="1"/>
            </p:cNvSpPr>
            <p:nvPr/>
          </p:nvSpPr>
          <p:spPr bwMode="auto">
            <a:xfrm>
              <a:off x="2928" y="2256"/>
              <a:ext cx="2724" cy="0"/>
            </a:xfrm>
            <a:prstGeom prst="line">
              <a:avLst/>
            </a:prstGeom>
            <a:noFill/>
            <a:ln w="28575">
              <a:solidFill>
                <a:srgbClr val="FFFFFF"/>
              </a:solidFill>
              <a:round/>
              <a:headEnd/>
              <a:tailEnd/>
            </a:ln>
          </p:spPr>
          <p:txBody>
            <a:bodyPr/>
            <a:lstStyle/>
            <a:p>
              <a:endParaRPr lang="en-US"/>
            </a:p>
          </p:txBody>
        </p:sp>
      </p:grpSp>
      <p:sp>
        <p:nvSpPr>
          <p:cNvPr id="10249" name="Oval 25"/>
          <p:cNvSpPr>
            <a:spLocks noChangeArrowheads="1"/>
          </p:cNvSpPr>
          <p:nvPr/>
        </p:nvSpPr>
        <p:spPr bwMode="auto">
          <a:xfrm>
            <a:off x="2784475" y="2555875"/>
            <a:ext cx="762000" cy="1524000"/>
          </a:xfrm>
          <a:prstGeom prst="ellipse">
            <a:avLst/>
          </a:prstGeom>
          <a:noFill/>
          <a:ln w="76200">
            <a:solidFill>
              <a:srgbClr val="FF0000"/>
            </a:solidFill>
            <a:round/>
            <a:headEnd/>
            <a:tailEnd/>
          </a:ln>
        </p:spPr>
        <p:txBody>
          <a:bodyPr wrap="none" anchor="ctr"/>
          <a:lstStyle/>
          <a:p>
            <a:endParaRPr lang="en-US"/>
          </a:p>
        </p:txBody>
      </p:sp>
      <p:sp>
        <p:nvSpPr>
          <p:cNvPr id="10250" name="Text Box 20"/>
          <p:cNvSpPr txBox="1">
            <a:spLocks noChangeArrowheads="1"/>
          </p:cNvSpPr>
          <p:nvPr/>
        </p:nvSpPr>
        <p:spPr bwMode="auto">
          <a:xfrm>
            <a:off x="228600" y="5417403"/>
            <a:ext cx="4343400" cy="830997"/>
          </a:xfrm>
          <a:prstGeom prst="rect">
            <a:avLst/>
          </a:prstGeom>
          <a:noFill/>
          <a:ln w="76200">
            <a:noFill/>
            <a:miter lim="800000"/>
            <a:headEnd/>
            <a:tailEnd/>
          </a:ln>
        </p:spPr>
        <p:txBody>
          <a:bodyPr wrap="square">
            <a:spAutoFit/>
          </a:bodyPr>
          <a:lstStyle/>
          <a:p>
            <a:pPr>
              <a:spcBef>
                <a:spcPct val="50000"/>
              </a:spcBef>
            </a:pPr>
            <a:r>
              <a:rPr lang="en-US" dirty="0">
                <a:solidFill>
                  <a:srgbClr val="FFFFFF"/>
                </a:solidFill>
              </a:rPr>
              <a:t>What is the form? 	            	Flat; “Beautifully Light”</a:t>
            </a:r>
          </a:p>
        </p:txBody>
      </p:sp>
      <p:sp>
        <p:nvSpPr>
          <p:cNvPr id="10251" name="Text Box 17"/>
          <p:cNvSpPr txBox="1">
            <a:spLocks noChangeArrowheads="1"/>
          </p:cNvSpPr>
          <p:nvPr/>
        </p:nvSpPr>
        <p:spPr bwMode="auto">
          <a:xfrm>
            <a:off x="381000" y="4648200"/>
            <a:ext cx="3733800" cy="461963"/>
          </a:xfrm>
          <a:prstGeom prst="rect">
            <a:avLst/>
          </a:prstGeom>
          <a:noFill/>
          <a:ln w="76200">
            <a:noFill/>
            <a:miter lim="800000"/>
            <a:headEnd/>
            <a:tailEnd/>
          </a:ln>
        </p:spPr>
        <p:txBody>
          <a:bodyPr>
            <a:spAutoFit/>
          </a:bodyPr>
          <a:lstStyle/>
          <a:p>
            <a:pPr>
              <a:spcBef>
                <a:spcPct val="50000"/>
              </a:spcBef>
            </a:pPr>
            <a:r>
              <a:rPr lang="en-US">
                <a:solidFill>
                  <a:srgbClr val="FFFFFF"/>
                </a:solidFill>
              </a:rPr>
              <a:t>Science – Economics –  Art</a:t>
            </a:r>
          </a:p>
        </p:txBody>
      </p:sp>
      <p:cxnSp>
        <p:nvCxnSpPr>
          <p:cNvPr id="15" name="Straight Arrow Connector 14"/>
          <p:cNvCxnSpPr>
            <a:cxnSpLocks/>
          </p:cNvCxnSpPr>
          <p:nvPr/>
        </p:nvCxnSpPr>
        <p:spPr bwMode="auto">
          <a:xfrm>
            <a:off x="5334000" y="1143000"/>
            <a:ext cx="2971800" cy="0"/>
          </a:xfrm>
          <a:prstGeom prst="straightConnector1">
            <a:avLst/>
          </a:prstGeom>
          <a:noFill/>
          <a:ln w="50800" cap="flat" cmpd="sng" algn="ctr">
            <a:solidFill>
              <a:srgbClr val="FF0000"/>
            </a:solidFill>
            <a:prstDash val="solid"/>
            <a:round/>
            <a:headEnd type="arrow"/>
            <a:tailEnd type="arrow"/>
          </a:ln>
          <a:effectLst/>
        </p:spPr>
      </p:cxnSp>
      <p:cxnSp>
        <p:nvCxnSpPr>
          <p:cNvPr id="17" name="Straight Arrow Connector 16"/>
          <p:cNvCxnSpPr/>
          <p:nvPr/>
        </p:nvCxnSpPr>
        <p:spPr bwMode="auto">
          <a:xfrm>
            <a:off x="6831030" y="457200"/>
            <a:ext cx="0" cy="685800"/>
          </a:xfrm>
          <a:prstGeom prst="straightConnector1">
            <a:avLst/>
          </a:prstGeom>
          <a:noFill/>
          <a:ln w="50800" cap="flat" cmpd="sng" algn="ctr">
            <a:solidFill>
              <a:srgbClr val="FF0000"/>
            </a:solidFill>
            <a:prstDash val="solid"/>
            <a:round/>
            <a:headEnd type="none" w="med" len="med"/>
            <a:tailEnd type="arrow"/>
          </a:ln>
          <a:effectLst/>
        </p:spPr>
      </p:cxnSp>
      <p:cxnSp>
        <p:nvCxnSpPr>
          <p:cNvPr id="20" name="Straight Arrow Connector 19"/>
          <p:cNvCxnSpPr/>
          <p:nvPr/>
        </p:nvCxnSpPr>
        <p:spPr bwMode="auto">
          <a:xfrm flipV="1">
            <a:off x="6831030" y="1447800"/>
            <a:ext cx="0" cy="762000"/>
          </a:xfrm>
          <a:prstGeom prst="straightConnector1">
            <a:avLst/>
          </a:prstGeom>
          <a:noFill/>
          <a:ln w="50800" cap="flat" cmpd="sng" algn="ctr">
            <a:solidFill>
              <a:srgbClr val="FF0000"/>
            </a:solidFill>
            <a:prstDash val="solid"/>
            <a:round/>
            <a:headEnd type="none" w="med" len="med"/>
            <a:tailEnd type="arrow"/>
          </a:ln>
          <a:effectLst/>
        </p:spPr>
      </p:cxnSp>
      <p:sp>
        <p:nvSpPr>
          <p:cNvPr id="23" name="TextBox 22"/>
          <p:cNvSpPr txBox="1"/>
          <p:nvPr/>
        </p:nvSpPr>
        <p:spPr>
          <a:xfrm>
            <a:off x="6096000" y="757535"/>
            <a:ext cx="762000" cy="461665"/>
          </a:xfrm>
          <a:prstGeom prst="rect">
            <a:avLst/>
          </a:prstGeom>
          <a:noFill/>
          <a:effectLst>
            <a:outerShdw blurRad="50800" dist="50800" dir="5400000" algn="ctr" rotWithShape="0">
              <a:schemeClr val="bg1"/>
            </a:outerShdw>
          </a:effectLst>
        </p:spPr>
        <p:txBody>
          <a:bodyPr wrap="square" rtlCol="0">
            <a:spAutoFit/>
          </a:bodyPr>
          <a:lstStyle/>
          <a:p>
            <a:r>
              <a:rPr lang="en-US" b="1" dirty="0">
                <a:solidFill>
                  <a:srgbClr val="FF0000"/>
                </a:solidFill>
              </a:rPr>
              <a:t>L</a:t>
            </a:r>
          </a:p>
        </p:txBody>
      </p:sp>
      <p:sp>
        <p:nvSpPr>
          <p:cNvPr id="24" name="TextBox 23"/>
          <p:cNvSpPr txBox="1"/>
          <p:nvPr/>
        </p:nvSpPr>
        <p:spPr>
          <a:xfrm>
            <a:off x="6787365" y="1097259"/>
            <a:ext cx="762000" cy="461665"/>
          </a:xfrm>
          <a:prstGeom prst="rect">
            <a:avLst/>
          </a:prstGeom>
          <a:noFill/>
          <a:effectLst>
            <a:outerShdw blurRad="50800" dist="50800" dir="5400000" algn="ctr" rotWithShape="0">
              <a:schemeClr val="bg1"/>
            </a:outerShdw>
          </a:effectLst>
        </p:spPr>
        <p:txBody>
          <a:bodyPr wrap="square" rtlCol="0">
            <a:spAutoFit/>
          </a:bodyPr>
          <a:lstStyle/>
          <a:p>
            <a:r>
              <a:rPr lang="en-US" b="1" dirty="0">
                <a:solidFill>
                  <a:srgbClr val="FF0000"/>
                </a:solidFill>
              </a:rPr>
              <a:t>d</a:t>
            </a:r>
          </a:p>
        </p:txBody>
      </p:sp>
      <p:cxnSp>
        <p:nvCxnSpPr>
          <p:cNvPr id="19" name="Straight Connector 18"/>
          <p:cNvCxnSpPr/>
          <p:nvPr/>
        </p:nvCxnSpPr>
        <p:spPr bwMode="auto">
          <a:xfrm>
            <a:off x="3276600" y="5105400"/>
            <a:ext cx="685800" cy="0"/>
          </a:xfrm>
          <a:prstGeom prst="line">
            <a:avLst/>
          </a:prstGeom>
          <a:noFill/>
          <a:ln w="76200" cap="flat" cmpd="sng" algn="ctr">
            <a:solidFill>
              <a:srgbClr val="FF0000"/>
            </a:solidFill>
            <a:prstDash val="solid"/>
            <a:round/>
            <a:headEnd type="none" w="med" len="med"/>
            <a:tailEnd type="none" w="med" len="med"/>
          </a:ln>
          <a:effectLst/>
        </p:spPr>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3"/>
          <p:cNvSpPr>
            <a:spLocks noGrp="1"/>
          </p:cNvSpPr>
          <p:nvPr>
            <p:ph type="sldNum" sz="quarter" idx="12"/>
          </p:nvPr>
        </p:nvSpPr>
        <p:spPr>
          <a:noFill/>
        </p:spPr>
        <p:txBody>
          <a:bodyPr/>
          <a:lstStyle/>
          <a:p>
            <a:fld id="{6DB6B91C-A5CE-4255-8C3B-EBAA287DF5CD}" type="slidenum">
              <a:rPr lang="en-US" smtClean="0"/>
              <a:pPr/>
              <a:t>51</a:t>
            </a:fld>
            <a:endParaRPr lang="en-US"/>
          </a:p>
        </p:txBody>
      </p:sp>
      <p:pic>
        <p:nvPicPr>
          <p:cNvPr id="59397" name="Picture 29" descr="http://upload.wikimedia.org/wikipedia/commons/b/b8/ThomasTelford.jpg"/>
          <p:cNvPicPr>
            <a:picLocks noChangeAspect="1" noChangeArrowheads="1"/>
          </p:cNvPicPr>
          <p:nvPr/>
        </p:nvPicPr>
        <p:blipFill>
          <a:blip r:embed="rId2" cstate="print"/>
          <a:srcRect l="-2016" t="10001" r="13350"/>
          <a:stretch>
            <a:fillRect/>
          </a:stretch>
        </p:blipFill>
        <p:spPr bwMode="auto">
          <a:xfrm>
            <a:off x="134938" y="990600"/>
            <a:ext cx="4135647" cy="5074941"/>
          </a:xfrm>
          <a:prstGeom prst="rect">
            <a:avLst/>
          </a:prstGeom>
          <a:noFill/>
          <a:ln w="9525">
            <a:noFill/>
            <a:miter lim="800000"/>
            <a:headEnd/>
            <a:tailEnd/>
          </a:ln>
        </p:spPr>
      </p:pic>
      <p:pic>
        <p:nvPicPr>
          <p:cNvPr id="19" name="Picture 18">
            <a:extLst>
              <a:ext uri="{FF2B5EF4-FFF2-40B4-BE49-F238E27FC236}">
                <a16:creationId xmlns:a16="http://schemas.microsoft.com/office/drawing/2014/main" id="{E82AB908-7B6A-4A4C-8C3D-59AF5725041F}"/>
              </a:ext>
            </a:extLst>
          </p:cNvPr>
          <p:cNvPicPr>
            <a:picLocks noChangeAspect="1"/>
          </p:cNvPicPr>
          <p:nvPr/>
        </p:nvPicPr>
        <p:blipFill rotWithShape="1">
          <a:blip r:embed="rId3"/>
          <a:srcRect l="23333" t="26394" r="26667" b="36885"/>
          <a:stretch/>
        </p:blipFill>
        <p:spPr>
          <a:xfrm>
            <a:off x="4483100" y="609601"/>
            <a:ext cx="4572000" cy="2133600"/>
          </a:xfrm>
          <a:prstGeom prst="rect">
            <a:avLst/>
          </a:prstGeom>
        </p:spPr>
      </p:pic>
      <p:grpSp>
        <p:nvGrpSpPr>
          <p:cNvPr id="20" name="Group 10"/>
          <p:cNvGrpSpPr>
            <a:grpSpLocks/>
          </p:cNvGrpSpPr>
          <p:nvPr/>
        </p:nvGrpSpPr>
        <p:grpSpPr bwMode="auto">
          <a:xfrm>
            <a:off x="4724400" y="2819400"/>
            <a:ext cx="4343400" cy="3346450"/>
            <a:chOff x="2928" y="1876"/>
            <a:chExt cx="2736" cy="2108"/>
          </a:xfrm>
        </p:grpSpPr>
        <p:sp>
          <p:nvSpPr>
            <p:cNvPr id="21" name="Text Box 8"/>
            <p:cNvSpPr txBox="1">
              <a:spLocks noChangeArrowheads="1"/>
            </p:cNvSpPr>
            <p:nvPr/>
          </p:nvSpPr>
          <p:spPr bwMode="auto">
            <a:xfrm>
              <a:off x="2928" y="1876"/>
              <a:ext cx="2736" cy="2108"/>
            </a:xfrm>
            <a:prstGeom prst="rect">
              <a:avLst/>
            </a:prstGeom>
            <a:noFill/>
            <a:ln w="28575">
              <a:solidFill>
                <a:srgbClr val="FFFFFF"/>
              </a:solidFill>
              <a:miter lim="800000"/>
              <a:headEnd/>
              <a:tailEnd/>
            </a:ln>
          </p:spPr>
          <p:txBody>
            <a:bodyPr>
              <a:spAutoFit/>
            </a:bodyPr>
            <a:lstStyle/>
            <a:p>
              <a:pPr>
                <a:spcBef>
                  <a:spcPct val="50000"/>
                </a:spcBef>
              </a:pPr>
              <a:r>
                <a:rPr lang="en-US" sz="3200">
                  <a:solidFill>
                    <a:srgbClr val="FFFFFF"/>
                  </a:solidFill>
                </a:rPr>
                <a:t>   STRUCTURAL ART</a:t>
              </a:r>
            </a:p>
            <a:p>
              <a:pPr>
                <a:spcBef>
                  <a:spcPct val="50000"/>
                </a:spcBef>
              </a:pPr>
              <a:r>
                <a:rPr lang="en-US">
                  <a:solidFill>
                    <a:srgbClr val="FFFFFF"/>
                  </a:solidFill>
                </a:rPr>
                <a:t>  minimum materials                             		EFFICIENCY</a:t>
              </a:r>
            </a:p>
            <a:p>
              <a:pPr>
                <a:spcBef>
                  <a:spcPct val="50000"/>
                </a:spcBef>
              </a:pPr>
              <a:r>
                <a:rPr lang="en-US">
                  <a:solidFill>
                    <a:srgbClr val="FFFFFF"/>
                  </a:solidFill>
                </a:rPr>
                <a:t>  minimum cost                                  		ECONOMY</a:t>
              </a:r>
            </a:p>
            <a:p>
              <a:pPr>
                <a:spcBef>
                  <a:spcPct val="50000"/>
                </a:spcBef>
              </a:pPr>
              <a:r>
                <a:rPr lang="en-US">
                  <a:solidFill>
                    <a:srgbClr val="FFFFFF"/>
                  </a:solidFill>
                </a:rPr>
                <a:t>  maximum expression                       		ELEGANCE</a:t>
              </a:r>
            </a:p>
          </p:txBody>
        </p:sp>
        <p:sp>
          <p:nvSpPr>
            <p:cNvPr id="22" name="Line 9"/>
            <p:cNvSpPr>
              <a:spLocks noChangeShapeType="1"/>
            </p:cNvSpPr>
            <p:nvPr/>
          </p:nvSpPr>
          <p:spPr bwMode="auto">
            <a:xfrm>
              <a:off x="2928" y="2256"/>
              <a:ext cx="2724" cy="0"/>
            </a:xfrm>
            <a:prstGeom prst="line">
              <a:avLst/>
            </a:prstGeom>
            <a:noFill/>
            <a:ln w="28575">
              <a:solidFill>
                <a:srgbClr val="FFFFFF"/>
              </a:solidFill>
              <a:round/>
              <a:headEnd/>
              <a:tailEnd/>
            </a:ln>
          </p:spPr>
          <p:txBody>
            <a:bodyPr/>
            <a:lstStyle/>
            <a:p>
              <a:endParaRPr lang="en-US"/>
            </a:p>
          </p:txBody>
        </p:sp>
      </p:grpSp>
      <p:cxnSp>
        <p:nvCxnSpPr>
          <p:cNvPr id="23" name="Straight Arrow Connector 22"/>
          <p:cNvCxnSpPr>
            <a:cxnSpLocks/>
          </p:cNvCxnSpPr>
          <p:nvPr/>
        </p:nvCxnSpPr>
        <p:spPr bwMode="auto">
          <a:xfrm>
            <a:off x="5334000" y="1143000"/>
            <a:ext cx="2971800" cy="0"/>
          </a:xfrm>
          <a:prstGeom prst="straightConnector1">
            <a:avLst/>
          </a:prstGeom>
          <a:noFill/>
          <a:ln w="50800" cap="flat" cmpd="sng" algn="ctr">
            <a:solidFill>
              <a:srgbClr val="FF0000"/>
            </a:solidFill>
            <a:prstDash val="solid"/>
            <a:round/>
            <a:headEnd type="arrow"/>
            <a:tailEnd type="arrow"/>
          </a:ln>
          <a:effectLst/>
        </p:spPr>
      </p:cxnSp>
      <p:cxnSp>
        <p:nvCxnSpPr>
          <p:cNvPr id="24" name="Straight Arrow Connector 23"/>
          <p:cNvCxnSpPr/>
          <p:nvPr/>
        </p:nvCxnSpPr>
        <p:spPr bwMode="auto">
          <a:xfrm>
            <a:off x="6831030" y="457200"/>
            <a:ext cx="0" cy="685800"/>
          </a:xfrm>
          <a:prstGeom prst="straightConnector1">
            <a:avLst/>
          </a:prstGeom>
          <a:noFill/>
          <a:ln w="50800" cap="flat" cmpd="sng" algn="ctr">
            <a:solidFill>
              <a:srgbClr val="FF0000"/>
            </a:solidFill>
            <a:prstDash val="solid"/>
            <a:round/>
            <a:headEnd type="none" w="med" len="med"/>
            <a:tailEnd type="arrow"/>
          </a:ln>
          <a:effectLst/>
        </p:spPr>
      </p:cxnSp>
      <p:cxnSp>
        <p:nvCxnSpPr>
          <p:cNvPr id="25" name="Straight Arrow Connector 24"/>
          <p:cNvCxnSpPr/>
          <p:nvPr/>
        </p:nvCxnSpPr>
        <p:spPr bwMode="auto">
          <a:xfrm flipV="1">
            <a:off x="6831030" y="1447800"/>
            <a:ext cx="0" cy="762000"/>
          </a:xfrm>
          <a:prstGeom prst="straightConnector1">
            <a:avLst/>
          </a:prstGeom>
          <a:noFill/>
          <a:ln w="50800" cap="flat" cmpd="sng" algn="ctr">
            <a:solidFill>
              <a:srgbClr val="FF0000"/>
            </a:solidFill>
            <a:prstDash val="solid"/>
            <a:round/>
            <a:headEnd type="none" w="med" len="med"/>
            <a:tailEnd type="arrow"/>
          </a:ln>
          <a:effectLst/>
        </p:spPr>
      </p:cxnSp>
      <p:sp>
        <p:nvSpPr>
          <p:cNvPr id="26" name="TextBox 25"/>
          <p:cNvSpPr txBox="1"/>
          <p:nvPr/>
        </p:nvSpPr>
        <p:spPr>
          <a:xfrm>
            <a:off x="6096000" y="757535"/>
            <a:ext cx="762000" cy="461665"/>
          </a:xfrm>
          <a:prstGeom prst="rect">
            <a:avLst/>
          </a:prstGeom>
          <a:noFill/>
          <a:effectLst>
            <a:outerShdw blurRad="50800" dist="50800" dir="5400000" algn="ctr" rotWithShape="0">
              <a:schemeClr val="bg1"/>
            </a:outerShdw>
          </a:effectLst>
        </p:spPr>
        <p:txBody>
          <a:bodyPr wrap="square" rtlCol="0">
            <a:spAutoFit/>
          </a:bodyPr>
          <a:lstStyle/>
          <a:p>
            <a:r>
              <a:rPr lang="en-US" b="1" dirty="0">
                <a:solidFill>
                  <a:srgbClr val="FF0000"/>
                </a:solidFill>
              </a:rPr>
              <a:t>L</a:t>
            </a:r>
          </a:p>
        </p:txBody>
      </p:sp>
      <p:sp>
        <p:nvSpPr>
          <p:cNvPr id="27" name="TextBox 26"/>
          <p:cNvSpPr txBox="1"/>
          <p:nvPr/>
        </p:nvSpPr>
        <p:spPr>
          <a:xfrm>
            <a:off x="6787365" y="1097259"/>
            <a:ext cx="762000" cy="461665"/>
          </a:xfrm>
          <a:prstGeom prst="rect">
            <a:avLst/>
          </a:prstGeom>
          <a:noFill/>
          <a:effectLst>
            <a:outerShdw blurRad="50800" dist="50800" dir="5400000" algn="ctr" rotWithShape="0">
              <a:schemeClr val="bg1"/>
            </a:outerShdw>
          </a:effectLst>
        </p:spPr>
        <p:txBody>
          <a:bodyPr wrap="square" rtlCol="0">
            <a:spAutoFit/>
          </a:bodyPr>
          <a:lstStyle/>
          <a:p>
            <a:r>
              <a:rPr lang="en-US" b="1" dirty="0">
                <a:solidFill>
                  <a:srgbClr val="FF0000"/>
                </a:solidFill>
              </a:rPr>
              <a:t>d</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3"/>
          <p:cNvSpPr>
            <a:spLocks noGrp="1"/>
          </p:cNvSpPr>
          <p:nvPr>
            <p:ph type="sldNum" sz="quarter" idx="12"/>
          </p:nvPr>
        </p:nvSpPr>
        <p:spPr>
          <a:noFill/>
        </p:spPr>
        <p:txBody>
          <a:bodyPr/>
          <a:lstStyle/>
          <a:p>
            <a:fld id="{8329303A-BE7F-4C6A-B13B-539B52E68739}" type="slidenum">
              <a:rPr lang="en-US" smtClean="0"/>
              <a:pPr/>
              <a:t>52</a:t>
            </a:fld>
            <a:endParaRPr lang="en-US"/>
          </a:p>
        </p:txBody>
      </p:sp>
      <p:sp>
        <p:nvSpPr>
          <p:cNvPr id="60419" name="Text Box 5"/>
          <p:cNvSpPr txBox="1">
            <a:spLocks noChangeArrowheads="1"/>
          </p:cNvSpPr>
          <p:nvPr/>
        </p:nvSpPr>
        <p:spPr bwMode="auto">
          <a:xfrm>
            <a:off x="228600" y="1905000"/>
            <a:ext cx="4191000" cy="3013075"/>
          </a:xfrm>
          <a:prstGeom prst="rect">
            <a:avLst/>
          </a:prstGeom>
          <a:noFill/>
          <a:ln w="9525">
            <a:noFill/>
            <a:miter lim="800000"/>
            <a:headEnd/>
            <a:tailEnd/>
          </a:ln>
        </p:spPr>
        <p:txBody>
          <a:bodyPr>
            <a:spAutoFit/>
          </a:bodyPr>
          <a:lstStyle/>
          <a:p>
            <a:pPr>
              <a:spcBef>
                <a:spcPct val="50000"/>
              </a:spcBef>
            </a:pPr>
            <a:r>
              <a:rPr lang="en-US">
                <a:solidFill>
                  <a:srgbClr val="FFFFFF"/>
                </a:solidFill>
              </a:rPr>
              <a:t>“Telford’s is a happy life: everywhere making roads, building bridges, forming canals and creating harbours – works of sure, solid, permanent utility; everywhere employing a great number of persons.”                   -- Robert Southey (1819)</a:t>
            </a:r>
          </a:p>
        </p:txBody>
      </p:sp>
      <p:pic>
        <p:nvPicPr>
          <p:cNvPr id="8" name="Picture 7">
            <a:extLst>
              <a:ext uri="{FF2B5EF4-FFF2-40B4-BE49-F238E27FC236}">
                <a16:creationId xmlns:a16="http://schemas.microsoft.com/office/drawing/2014/main" id="{E82AB908-7B6A-4A4C-8C3D-59AF5725041F}"/>
              </a:ext>
            </a:extLst>
          </p:cNvPr>
          <p:cNvPicPr>
            <a:picLocks noChangeAspect="1"/>
          </p:cNvPicPr>
          <p:nvPr/>
        </p:nvPicPr>
        <p:blipFill rotWithShape="1">
          <a:blip r:embed="rId2"/>
          <a:srcRect l="23333" t="26394" r="26667" b="36885"/>
          <a:stretch/>
        </p:blipFill>
        <p:spPr>
          <a:xfrm>
            <a:off x="4483100" y="609601"/>
            <a:ext cx="4572000" cy="2133600"/>
          </a:xfrm>
          <a:prstGeom prst="rect">
            <a:avLst/>
          </a:prstGeom>
        </p:spPr>
      </p:pic>
      <p:grpSp>
        <p:nvGrpSpPr>
          <p:cNvPr id="9" name="Group 10"/>
          <p:cNvGrpSpPr>
            <a:grpSpLocks/>
          </p:cNvGrpSpPr>
          <p:nvPr/>
        </p:nvGrpSpPr>
        <p:grpSpPr bwMode="auto">
          <a:xfrm>
            <a:off x="4724400" y="2819400"/>
            <a:ext cx="4343400" cy="3346450"/>
            <a:chOff x="2928" y="1876"/>
            <a:chExt cx="2736" cy="2108"/>
          </a:xfrm>
        </p:grpSpPr>
        <p:sp>
          <p:nvSpPr>
            <p:cNvPr id="10" name="Text Box 8"/>
            <p:cNvSpPr txBox="1">
              <a:spLocks noChangeArrowheads="1"/>
            </p:cNvSpPr>
            <p:nvPr/>
          </p:nvSpPr>
          <p:spPr bwMode="auto">
            <a:xfrm>
              <a:off x="2928" y="1876"/>
              <a:ext cx="2736" cy="2108"/>
            </a:xfrm>
            <a:prstGeom prst="rect">
              <a:avLst/>
            </a:prstGeom>
            <a:noFill/>
            <a:ln w="28575">
              <a:solidFill>
                <a:srgbClr val="FFFFFF"/>
              </a:solidFill>
              <a:miter lim="800000"/>
              <a:headEnd/>
              <a:tailEnd/>
            </a:ln>
          </p:spPr>
          <p:txBody>
            <a:bodyPr>
              <a:spAutoFit/>
            </a:bodyPr>
            <a:lstStyle/>
            <a:p>
              <a:pPr>
                <a:spcBef>
                  <a:spcPct val="50000"/>
                </a:spcBef>
              </a:pPr>
              <a:r>
                <a:rPr lang="en-US" sz="3200">
                  <a:solidFill>
                    <a:srgbClr val="FFFFFF"/>
                  </a:solidFill>
                </a:rPr>
                <a:t>   STRUCTURAL ART</a:t>
              </a:r>
            </a:p>
            <a:p>
              <a:pPr>
                <a:spcBef>
                  <a:spcPct val="50000"/>
                </a:spcBef>
              </a:pPr>
              <a:r>
                <a:rPr lang="en-US">
                  <a:solidFill>
                    <a:srgbClr val="FFFFFF"/>
                  </a:solidFill>
                </a:rPr>
                <a:t>  minimum materials                             		EFFICIENCY</a:t>
              </a:r>
            </a:p>
            <a:p>
              <a:pPr>
                <a:spcBef>
                  <a:spcPct val="50000"/>
                </a:spcBef>
              </a:pPr>
              <a:r>
                <a:rPr lang="en-US">
                  <a:solidFill>
                    <a:srgbClr val="FFFFFF"/>
                  </a:solidFill>
                </a:rPr>
                <a:t>  minimum cost                                  		ECONOMY</a:t>
              </a:r>
            </a:p>
            <a:p>
              <a:pPr>
                <a:spcBef>
                  <a:spcPct val="50000"/>
                </a:spcBef>
              </a:pPr>
              <a:r>
                <a:rPr lang="en-US">
                  <a:solidFill>
                    <a:srgbClr val="FFFFFF"/>
                  </a:solidFill>
                </a:rPr>
                <a:t>  maximum expression                       		ELEGANCE</a:t>
              </a:r>
            </a:p>
          </p:txBody>
        </p:sp>
        <p:sp>
          <p:nvSpPr>
            <p:cNvPr id="11" name="Line 9"/>
            <p:cNvSpPr>
              <a:spLocks noChangeShapeType="1"/>
            </p:cNvSpPr>
            <p:nvPr/>
          </p:nvSpPr>
          <p:spPr bwMode="auto">
            <a:xfrm>
              <a:off x="2928" y="2256"/>
              <a:ext cx="2724" cy="0"/>
            </a:xfrm>
            <a:prstGeom prst="line">
              <a:avLst/>
            </a:prstGeom>
            <a:noFill/>
            <a:ln w="28575">
              <a:solidFill>
                <a:srgbClr val="FFFFFF"/>
              </a:solidFill>
              <a:round/>
              <a:headEnd/>
              <a:tailEnd/>
            </a:ln>
          </p:spPr>
          <p:txBody>
            <a:bodyPr/>
            <a:lstStyle/>
            <a:p>
              <a:endParaRPr lang="en-US"/>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3"/>
          <p:cNvSpPr>
            <a:spLocks noGrp="1"/>
          </p:cNvSpPr>
          <p:nvPr>
            <p:ph type="sldNum" sz="quarter" idx="12"/>
          </p:nvPr>
        </p:nvSpPr>
        <p:spPr>
          <a:noFill/>
        </p:spPr>
        <p:txBody>
          <a:bodyPr/>
          <a:lstStyle/>
          <a:p>
            <a:fld id="{095B31E6-474D-49B7-B5DB-7D4BF1A4CEC2}" type="slidenum">
              <a:rPr lang="en-US" smtClean="0"/>
              <a:pPr/>
              <a:t>53</a:t>
            </a:fld>
            <a:endParaRPr lang="en-US"/>
          </a:p>
        </p:txBody>
      </p:sp>
      <p:sp>
        <p:nvSpPr>
          <p:cNvPr id="66564" name="Text Box 9"/>
          <p:cNvSpPr txBox="1">
            <a:spLocks noChangeArrowheads="1"/>
          </p:cNvSpPr>
          <p:nvPr/>
        </p:nvSpPr>
        <p:spPr bwMode="auto">
          <a:xfrm>
            <a:off x="4724400" y="1457325"/>
            <a:ext cx="4343400" cy="4462760"/>
          </a:xfrm>
          <a:prstGeom prst="rect">
            <a:avLst/>
          </a:prstGeom>
          <a:noFill/>
          <a:ln w="76200">
            <a:noFill/>
            <a:miter lim="800000"/>
            <a:headEnd/>
            <a:tailEnd/>
          </a:ln>
        </p:spPr>
        <p:txBody>
          <a:bodyPr wrap="square">
            <a:spAutoFit/>
          </a:bodyPr>
          <a:lstStyle/>
          <a:p>
            <a:pPr>
              <a:spcBef>
                <a:spcPct val="50000"/>
              </a:spcBef>
            </a:pPr>
            <a:r>
              <a:rPr lang="en-US" sz="3200" dirty="0">
                <a:solidFill>
                  <a:srgbClr val="FFFFFF"/>
                </a:solidFill>
              </a:rPr>
              <a:t>What is the innovation?</a:t>
            </a:r>
            <a:r>
              <a:rPr lang="en-US" dirty="0">
                <a:solidFill>
                  <a:srgbClr val="FFFFFF"/>
                </a:solidFill>
              </a:rPr>
              <a:t>                 </a:t>
            </a:r>
            <a:r>
              <a:rPr lang="en-US" dirty="0">
                <a:solidFill>
                  <a:schemeClr val="bg1"/>
                </a:solidFill>
              </a:rPr>
              <a:t>.</a:t>
            </a:r>
            <a:r>
              <a:rPr lang="en-US" dirty="0">
                <a:solidFill>
                  <a:srgbClr val="FFFFFF"/>
                </a:solidFill>
              </a:rPr>
              <a:t>  Flat and Efficient Iron Bridge</a:t>
            </a:r>
          </a:p>
          <a:p>
            <a:pPr>
              <a:spcBef>
                <a:spcPct val="50000"/>
              </a:spcBef>
            </a:pPr>
            <a:endParaRPr lang="en-US" sz="1200" dirty="0">
              <a:solidFill>
                <a:srgbClr val="FFFFFF"/>
              </a:solidFill>
            </a:endParaRPr>
          </a:p>
          <a:p>
            <a:pPr>
              <a:spcBef>
                <a:spcPct val="50000"/>
              </a:spcBef>
            </a:pPr>
            <a:r>
              <a:rPr lang="en-US" sz="3200" dirty="0">
                <a:solidFill>
                  <a:srgbClr val="FFFFFF"/>
                </a:solidFill>
              </a:rPr>
              <a:t>How does it happen?</a:t>
            </a:r>
            <a:r>
              <a:rPr lang="en-US" dirty="0">
                <a:solidFill>
                  <a:srgbClr val="FFFFFF"/>
                </a:solidFill>
              </a:rPr>
              <a:t>              </a:t>
            </a:r>
            <a:r>
              <a:rPr lang="en-US" dirty="0">
                <a:solidFill>
                  <a:schemeClr val="bg1"/>
                </a:solidFill>
              </a:rPr>
              <a:t>.</a:t>
            </a:r>
            <a:r>
              <a:rPr lang="en-US" dirty="0">
                <a:solidFill>
                  <a:srgbClr val="FFFFFF"/>
                </a:solidFill>
              </a:rPr>
              <a:t>  Telford – Engineer-Artist and  </a:t>
            </a:r>
            <a:r>
              <a:rPr lang="en-US" dirty="0">
                <a:solidFill>
                  <a:schemeClr val="bg1"/>
                </a:solidFill>
              </a:rPr>
              <a:t>.</a:t>
            </a:r>
            <a:r>
              <a:rPr lang="en-US" dirty="0">
                <a:solidFill>
                  <a:srgbClr val="FFFFFF"/>
                </a:solidFill>
              </a:rPr>
              <a:t>  </a:t>
            </a:r>
            <a:r>
              <a:rPr lang="en-US" dirty="0">
                <a:solidFill>
                  <a:schemeClr val="bg1"/>
                </a:solidFill>
              </a:rPr>
              <a:t>.</a:t>
            </a:r>
            <a:r>
              <a:rPr lang="en-US" dirty="0">
                <a:solidFill>
                  <a:srgbClr val="FFFFFF"/>
                </a:solidFill>
              </a:rPr>
              <a:t>      Public Works Entrepreneur</a:t>
            </a:r>
          </a:p>
          <a:p>
            <a:pPr>
              <a:spcBef>
                <a:spcPct val="50000"/>
              </a:spcBef>
            </a:pPr>
            <a:endParaRPr lang="en-US" sz="1200" dirty="0">
              <a:solidFill>
                <a:srgbClr val="FFFFFF"/>
              </a:solidFill>
            </a:endParaRPr>
          </a:p>
          <a:p>
            <a:pPr>
              <a:spcBef>
                <a:spcPct val="50000"/>
              </a:spcBef>
            </a:pPr>
            <a:r>
              <a:rPr lang="en-US" sz="3200" dirty="0">
                <a:solidFill>
                  <a:srgbClr val="FFFFFF"/>
                </a:solidFill>
              </a:rPr>
              <a:t>What is the legacy?</a:t>
            </a:r>
            <a:r>
              <a:rPr lang="en-US" dirty="0">
                <a:solidFill>
                  <a:srgbClr val="FFFFFF"/>
                </a:solidFill>
              </a:rPr>
              <a:t>             </a:t>
            </a:r>
            <a:r>
              <a:rPr lang="en-US" dirty="0">
                <a:solidFill>
                  <a:schemeClr val="bg1"/>
                </a:solidFill>
              </a:rPr>
              <a:t>.</a:t>
            </a:r>
            <a:r>
              <a:rPr lang="en-US" dirty="0">
                <a:solidFill>
                  <a:srgbClr val="FFFFFF"/>
                </a:solidFill>
              </a:rPr>
              <a:t>  Iconic Structural Art                    </a:t>
            </a:r>
            <a:r>
              <a:rPr lang="en-US" dirty="0">
                <a:solidFill>
                  <a:schemeClr val="bg1"/>
                </a:solidFill>
              </a:rPr>
              <a:t>.</a:t>
            </a:r>
            <a:r>
              <a:rPr lang="en-US" dirty="0">
                <a:solidFill>
                  <a:srgbClr val="FFFFFF"/>
                </a:solidFill>
              </a:rPr>
              <a:t>  Economic and Political Security</a:t>
            </a:r>
          </a:p>
        </p:txBody>
      </p:sp>
      <p:sp>
        <p:nvSpPr>
          <p:cNvPr id="66565" name="TextBox 4"/>
          <p:cNvSpPr txBox="1">
            <a:spLocks noChangeArrowheads="1"/>
          </p:cNvSpPr>
          <p:nvPr/>
        </p:nvSpPr>
        <p:spPr bwMode="auto">
          <a:xfrm>
            <a:off x="5181600" y="304800"/>
            <a:ext cx="2971800" cy="830263"/>
          </a:xfrm>
          <a:prstGeom prst="rect">
            <a:avLst/>
          </a:prstGeom>
          <a:noFill/>
          <a:ln w="9525">
            <a:noFill/>
            <a:miter lim="800000"/>
            <a:headEnd/>
            <a:tailEnd/>
          </a:ln>
        </p:spPr>
        <p:txBody>
          <a:bodyPr>
            <a:spAutoFit/>
          </a:bodyPr>
          <a:lstStyle/>
          <a:p>
            <a:r>
              <a:rPr lang="en-US" sz="4800" dirty="0"/>
              <a:t>Key Ideas</a:t>
            </a:r>
          </a:p>
        </p:txBody>
      </p:sp>
      <p:cxnSp>
        <p:nvCxnSpPr>
          <p:cNvPr id="66566" name="Straight Connector 6"/>
          <p:cNvCxnSpPr>
            <a:cxnSpLocks noChangeShapeType="1"/>
          </p:cNvCxnSpPr>
          <p:nvPr/>
        </p:nvCxnSpPr>
        <p:spPr bwMode="auto">
          <a:xfrm>
            <a:off x="4953000" y="1166813"/>
            <a:ext cx="2971800" cy="0"/>
          </a:xfrm>
          <a:prstGeom prst="line">
            <a:avLst/>
          </a:prstGeom>
          <a:noFill/>
          <a:ln w="50800" algn="ctr">
            <a:solidFill>
              <a:schemeClr val="tx1"/>
            </a:solidFill>
            <a:round/>
            <a:headEnd/>
            <a:tailEnd/>
          </a:ln>
        </p:spPr>
      </p:cxnSp>
      <p:sp>
        <p:nvSpPr>
          <p:cNvPr id="8" name="Text Box 5"/>
          <p:cNvSpPr txBox="1">
            <a:spLocks noChangeArrowheads="1"/>
          </p:cNvSpPr>
          <p:nvPr/>
        </p:nvSpPr>
        <p:spPr bwMode="auto">
          <a:xfrm>
            <a:off x="228600" y="1905000"/>
            <a:ext cx="4191000" cy="3013075"/>
          </a:xfrm>
          <a:prstGeom prst="rect">
            <a:avLst/>
          </a:prstGeom>
          <a:noFill/>
          <a:ln w="9525">
            <a:noFill/>
            <a:miter lim="800000"/>
            <a:headEnd/>
            <a:tailEnd/>
          </a:ln>
        </p:spPr>
        <p:txBody>
          <a:bodyPr>
            <a:spAutoFit/>
          </a:bodyPr>
          <a:lstStyle/>
          <a:p>
            <a:pPr>
              <a:spcBef>
                <a:spcPct val="50000"/>
              </a:spcBef>
            </a:pPr>
            <a:r>
              <a:rPr lang="en-US">
                <a:solidFill>
                  <a:srgbClr val="FFFFFF"/>
                </a:solidFill>
              </a:rPr>
              <a:t>“Telford’s is a happy life: everywhere making roads, building bridges, forming canals and creating harbours – works of sure, solid, permanent utility; everywhere employing a great number of persons.”                   -- Robert Southey (1819)</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a:spLocks noGrp="1"/>
          </p:cNvSpPr>
          <p:nvPr>
            <p:ph type="sldNum" sz="quarter" idx="12"/>
          </p:nvPr>
        </p:nvSpPr>
        <p:spPr>
          <a:noFill/>
        </p:spPr>
        <p:txBody>
          <a:bodyPr/>
          <a:lstStyle/>
          <a:p>
            <a:fld id="{BAD1AC08-9681-4DB4-97C3-C544D352565F}" type="slidenum">
              <a:rPr lang="en-US" smtClean="0"/>
              <a:pPr/>
              <a:t>6</a:t>
            </a:fld>
            <a:endParaRPr lang="en-US"/>
          </a:p>
        </p:txBody>
      </p:sp>
      <p:pic>
        <p:nvPicPr>
          <p:cNvPr id="15363" name="Picture 5" descr="Picture03"/>
          <p:cNvPicPr>
            <a:picLocks noChangeAspect="1" noChangeArrowheads="1"/>
          </p:cNvPicPr>
          <p:nvPr/>
        </p:nvPicPr>
        <p:blipFill>
          <a:blip r:embed="rId2" cstate="print">
            <a:lum bright="-14000" contrast="24000"/>
          </a:blip>
          <a:srcRect/>
          <a:stretch>
            <a:fillRect/>
          </a:stretch>
        </p:blipFill>
        <p:spPr bwMode="auto">
          <a:xfrm>
            <a:off x="304800" y="228600"/>
            <a:ext cx="4064000" cy="6096000"/>
          </a:xfrm>
          <a:prstGeom prst="rect">
            <a:avLst/>
          </a:prstGeom>
          <a:noFill/>
          <a:ln w="9525">
            <a:noFill/>
            <a:miter lim="800000"/>
            <a:headEnd/>
            <a:tailEnd/>
          </a:ln>
        </p:spPr>
      </p:pic>
      <p:sp>
        <p:nvSpPr>
          <p:cNvPr id="6" name="TextBox 5"/>
          <p:cNvSpPr txBox="1"/>
          <p:nvPr/>
        </p:nvSpPr>
        <p:spPr>
          <a:xfrm>
            <a:off x="4724400" y="5257800"/>
            <a:ext cx="4267200" cy="461665"/>
          </a:xfrm>
          <a:prstGeom prst="rect">
            <a:avLst/>
          </a:prstGeom>
          <a:noFill/>
        </p:spPr>
        <p:txBody>
          <a:bodyPr wrap="square" rtlCol="0">
            <a:spAutoFit/>
          </a:bodyPr>
          <a:lstStyle/>
          <a:p>
            <a:r>
              <a:rPr lang="en-US" dirty="0"/>
              <a:t>First Navigable Aqueduct - 1761</a:t>
            </a:r>
          </a:p>
        </p:txBody>
      </p:sp>
      <p:pic>
        <p:nvPicPr>
          <p:cNvPr id="3" name="Picture 2" descr="A bridge over a body of water&#10;&#10;Description automatically generated">
            <a:extLst>
              <a:ext uri="{FF2B5EF4-FFF2-40B4-BE49-F238E27FC236}">
                <a16:creationId xmlns:a16="http://schemas.microsoft.com/office/drawing/2014/main" id="{2412B3AF-AFC2-C847-A64F-F69B423316D7}"/>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4495800" y="990600"/>
            <a:ext cx="4469757" cy="3566776"/>
          </a:xfrm>
          <a:prstGeom prst="rect">
            <a:avLst/>
          </a:prstGeom>
        </p:spPr>
      </p:pic>
      <p:sp>
        <p:nvSpPr>
          <p:cNvPr id="9" name="Text Box 12">
            <a:extLst>
              <a:ext uri="{FF2B5EF4-FFF2-40B4-BE49-F238E27FC236}">
                <a16:creationId xmlns:a16="http://schemas.microsoft.com/office/drawing/2014/main" id="{7577F576-045B-E243-9B03-F13A117EEA07}"/>
              </a:ext>
            </a:extLst>
          </p:cNvPr>
          <p:cNvSpPr txBox="1">
            <a:spLocks noChangeArrowheads="1"/>
          </p:cNvSpPr>
          <p:nvPr/>
        </p:nvSpPr>
        <p:spPr bwMode="auto">
          <a:xfrm>
            <a:off x="1524000" y="3200400"/>
            <a:ext cx="923924" cy="461665"/>
          </a:xfrm>
          <a:prstGeom prst="rect">
            <a:avLst/>
          </a:prstGeom>
          <a:noFill/>
          <a:ln w="9525">
            <a:noFill/>
            <a:miter lim="800000"/>
            <a:headEnd/>
            <a:tailEnd/>
          </a:ln>
        </p:spPr>
        <p:txBody>
          <a:bodyPr wrap="square">
            <a:spAutoFit/>
          </a:bodyPr>
          <a:lstStyle/>
          <a:p>
            <a:pPr algn="ctr"/>
            <a:r>
              <a:rPr lang="en-US" sz="1200" dirty="0"/>
              <a:t>Barton Aqueduct</a:t>
            </a:r>
          </a:p>
        </p:txBody>
      </p:sp>
      <p:sp>
        <p:nvSpPr>
          <p:cNvPr id="10" name="Line 13">
            <a:extLst>
              <a:ext uri="{FF2B5EF4-FFF2-40B4-BE49-F238E27FC236}">
                <a16:creationId xmlns:a16="http://schemas.microsoft.com/office/drawing/2014/main" id="{F9E09BCC-4A61-9D44-803E-5F207869CAAC}"/>
              </a:ext>
            </a:extLst>
          </p:cNvPr>
          <p:cNvSpPr>
            <a:spLocks noChangeShapeType="1"/>
          </p:cNvSpPr>
          <p:nvPr/>
        </p:nvSpPr>
        <p:spPr bwMode="auto">
          <a:xfrm>
            <a:off x="1981200" y="3124200"/>
            <a:ext cx="0" cy="91440"/>
          </a:xfrm>
          <a:prstGeom prst="line">
            <a:avLst/>
          </a:prstGeom>
          <a:noFill/>
          <a:ln w="101600">
            <a:solidFill>
              <a:schemeClr val="tx1"/>
            </a:solidFill>
            <a:round/>
            <a:headEnd/>
            <a:tailEnd/>
          </a:ln>
        </p:spPr>
        <p:txBody>
          <a:bodyPr/>
          <a:lstStyle/>
          <a:p>
            <a:endParaRPr lang="en-US"/>
          </a:p>
        </p:txBody>
      </p:sp>
      <p:sp>
        <p:nvSpPr>
          <p:cNvPr id="2" name="Text Box 7">
            <a:extLst>
              <a:ext uri="{FF2B5EF4-FFF2-40B4-BE49-F238E27FC236}">
                <a16:creationId xmlns:a16="http://schemas.microsoft.com/office/drawing/2014/main" id="{82CAD364-2F2B-3667-B143-0979FF93BC2C}"/>
              </a:ext>
            </a:extLst>
          </p:cNvPr>
          <p:cNvSpPr txBox="1">
            <a:spLocks noChangeArrowheads="1"/>
          </p:cNvSpPr>
          <p:nvPr/>
        </p:nvSpPr>
        <p:spPr bwMode="auto">
          <a:xfrm>
            <a:off x="4703748" y="4728865"/>
            <a:ext cx="4114800" cy="461665"/>
          </a:xfrm>
          <a:prstGeom prst="rect">
            <a:avLst/>
          </a:prstGeom>
          <a:noFill/>
          <a:ln w="9525">
            <a:noFill/>
            <a:miter lim="800000"/>
            <a:headEnd/>
            <a:tailEnd/>
          </a:ln>
        </p:spPr>
        <p:txBody>
          <a:bodyPr wrap="square">
            <a:spAutoFit/>
          </a:bodyPr>
          <a:lstStyle/>
          <a:p>
            <a:pPr algn="ctr">
              <a:spcBef>
                <a:spcPct val="50000"/>
              </a:spcBef>
            </a:pPr>
            <a:r>
              <a:rPr lang="en-US" dirty="0">
                <a:solidFill>
                  <a:srgbClr val="FFFFFF"/>
                </a:solidFill>
              </a:rPr>
              <a:t>English Canal and Aqueduct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3"/>
          <p:cNvSpPr>
            <a:spLocks noGrp="1"/>
          </p:cNvSpPr>
          <p:nvPr>
            <p:ph type="sldNum" sz="quarter" idx="12"/>
          </p:nvPr>
        </p:nvSpPr>
        <p:spPr>
          <a:noFill/>
        </p:spPr>
        <p:txBody>
          <a:bodyPr/>
          <a:lstStyle/>
          <a:p>
            <a:fld id="{267D7E7B-C129-4D12-B1A1-BAA388117806}" type="slidenum">
              <a:rPr lang="en-US" smtClean="0"/>
              <a:pPr/>
              <a:t>7</a:t>
            </a:fld>
            <a:endParaRPr lang="en-US"/>
          </a:p>
        </p:txBody>
      </p:sp>
      <p:pic>
        <p:nvPicPr>
          <p:cNvPr id="16388" name="Picture 5" descr="Picture04"/>
          <p:cNvPicPr>
            <a:picLocks noChangeAspect="1" noChangeArrowheads="1"/>
          </p:cNvPicPr>
          <p:nvPr/>
        </p:nvPicPr>
        <p:blipFill>
          <a:blip r:embed="rId2" cstate="print">
            <a:lum bright="-14000" contrast="12000"/>
          </a:blip>
          <a:srcRect/>
          <a:stretch>
            <a:fillRect/>
          </a:stretch>
        </p:blipFill>
        <p:spPr bwMode="auto">
          <a:xfrm>
            <a:off x="4767263" y="228600"/>
            <a:ext cx="4071937" cy="6108700"/>
          </a:xfrm>
          <a:prstGeom prst="rect">
            <a:avLst/>
          </a:prstGeom>
          <a:noFill/>
          <a:ln w="9525">
            <a:noFill/>
            <a:miter lim="800000"/>
            <a:headEnd/>
            <a:tailEnd/>
          </a:ln>
        </p:spPr>
      </p:pic>
      <p:sp>
        <p:nvSpPr>
          <p:cNvPr id="16389" name="Text Box 6"/>
          <p:cNvSpPr txBox="1">
            <a:spLocks noChangeArrowheads="1"/>
          </p:cNvSpPr>
          <p:nvPr/>
        </p:nvSpPr>
        <p:spPr bwMode="auto">
          <a:xfrm>
            <a:off x="5257800" y="5638800"/>
            <a:ext cx="3200400" cy="457200"/>
          </a:xfrm>
          <a:prstGeom prst="rect">
            <a:avLst/>
          </a:prstGeom>
          <a:noFill/>
          <a:ln w="76200">
            <a:noFill/>
            <a:miter lim="800000"/>
            <a:headEnd/>
            <a:tailEnd/>
          </a:ln>
        </p:spPr>
        <p:txBody>
          <a:bodyPr>
            <a:spAutoFit/>
          </a:bodyPr>
          <a:lstStyle/>
          <a:p>
            <a:pPr>
              <a:spcBef>
                <a:spcPct val="50000"/>
              </a:spcBef>
            </a:pPr>
            <a:r>
              <a:rPr lang="en-US">
                <a:solidFill>
                  <a:srgbClr val="FFFFFF"/>
                </a:solidFill>
              </a:rPr>
              <a:t>Restructuring of Nature</a:t>
            </a:r>
          </a:p>
        </p:txBody>
      </p:sp>
      <p:sp>
        <p:nvSpPr>
          <p:cNvPr id="6" name="Text Box 16"/>
          <p:cNvSpPr txBox="1">
            <a:spLocks noChangeArrowheads="1"/>
          </p:cNvSpPr>
          <p:nvPr/>
        </p:nvSpPr>
        <p:spPr bwMode="auto">
          <a:xfrm>
            <a:off x="5791200" y="914400"/>
            <a:ext cx="914400" cy="366713"/>
          </a:xfrm>
          <a:prstGeom prst="rect">
            <a:avLst/>
          </a:prstGeom>
          <a:noFill/>
          <a:ln w="9525">
            <a:noFill/>
            <a:miter lim="800000"/>
            <a:headEnd/>
            <a:tailEnd/>
          </a:ln>
        </p:spPr>
        <p:txBody>
          <a:bodyPr>
            <a:spAutoFit/>
          </a:bodyPr>
          <a:lstStyle/>
          <a:p>
            <a:pPr>
              <a:spcBef>
                <a:spcPct val="50000"/>
              </a:spcBef>
            </a:pPr>
            <a:r>
              <a:rPr lang="en-US" sz="1800" dirty="0" err="1">
                <a:solidFill>
                  <a:schemeClr val="bg1"/>
                </a:solidFill>
              </a:rPr>
              <a:t>Eskdale</a:t>
            </a:r>
            <a:endParaRPr lang="en-US" sz="1800" dirty="0">
              <a:solidFill>
                <a:schemeClr val="bg1"/>
              </a:solidFill>
            </a:endParaRPr>
          </a:p>
        </p:txBody>
      </p:sp>
      <p:sp>
        <p:nvSpPr>
          <p:cNvPr id="7" name="AutoShape 17"/>
          <p:cNvSpPr>
            <a:spLocks noChangeArrowheads="1"/>
          </p:cNvSpPr>
          <p:nvPr/>
        </p:nvSpPr>
        <p:spPr bwMode="auto">
          <a:xfrm>
            <a:off x="6019800" y="1219200"/>
            <a:ext cx="228600" cy="228600"/>
          </a:xfrm>
          <a:prstGeom prst="star4">
            <a:avLst>
              <a:gd name="adj" fmla="val 12500"/>
            </a:avLst>
          </a:prstGeom>
          <a:solidFill>
            <a:schemeClr val="accent1"/>
          </a:solidFill>
          <a:ln w="9525">
            <a:solidFill>
              <a:schemeClr val="tx1"/>
            </a:solidFill>
            <a:miter lim="800000"/>
            <a:headEnd/>
            <a:tailEnd/>
          </a:ln>
        </p:spPr>
        <p:txBody>
          <a:bodyPr wrap="none" anchor="ctr"/>
          <a:lstStyle/>
          <a:p>
            <a:endParaRPr lang="en-US"/>
          </a:p>
        </p:txBody>
      </p:sp>
      <p:pic>
        <p:nvPicPr>
          <p:cNvPr id="8" name="Picture 5" descr="Picture03">
            <a:extLst>
              <a:ext uri="{FF2B5EF4-FFF2-40B4-BE49-F238E27FC236}">
                <a16:creationId xmlns:a16="http://schemas.microsoft.com/office/drawing/2014/main" id="{6FC42EB7-3E7B-C44F-96F3-ABE40A0A864B}"/>
              </a:ext>
            </a:extLst>
          </p:cNvPr>
          <p:cNvPicPr>
            <a:picLocks noChangeAspect="1" noChangeArrowheads="1"/>
          </p:cNvPicPr>
          <p:nvPr/>
        </p:nvPicPr>
        <p:blipFill>
          <a:blip r:embed="rId3" cstate="print">
            <a:lum bright="-14000" contrast="24000"/>
          </a:blip>
          <a:srcRect/>
          <a:stretch>
            <a:fillRect/>
          </a:stretch>
        </p:blipFill>
        <p:spPr bwMode="auto">
          <a:xfrm>
            <a:off x="304800" y="228600"/>
            <a:ext cx="4064000" cy="6096000"/>
          </a:xfrm>
          <a:prstGeom prst="rect">
            <a:avLst/>
          </a:prstGeom>
          <a:noFill/>
          <a:ln w="9525">
            <a:noFill/>
            <a:miter lim="800000"/>
            <a:headEnd/>
            <a:tailEnd/>
          </a:ln>
        </p:spPr>
      </p:pic>
      <p:sp>
        <p:nvSpPr>
          <p:cNvPr id="9" name="Text Box 12">
            <a:extLst>
              <a:ext uri="{FF2B5EF4-FFF2-40B4-BE49-F238E27FC236}">
                <a16:creationId xmlns:a16="http://schemas.microsoft.com/office/drawing/2014/main" id="{2B5449B1-687C-4546-B7EC-D68AE2105BC6}"/>
              </a:ext>
            </a:extLst>
          </p:cNvPr>
          <p:cNvSpPr txBox="1">
            <a:spLocks noChangeArrowheads="1"/>
          </p:cNvSpPr>
          <p:nvPr/>
        </p:nvSpPr>
        <p:spPr bwMode="auto">
          <a:xfrm>
            <a:off x="1524000" y="3200400"/>
            <a:ext cx="923924" cy="461665"/>
          </a:xfrm>
          <a:prstGeom prst="rect">
            <a:avLst/>
          </a:prstGeom>
          <a:noFill/>
          <a:ln w="9525">
            <a:noFill/>
            <a:miter lim="800000"/>
            <a:headEnd/>
            <a:tailEnd/>
          </a:ln>
        </p:spPr>
        <p:txBody>
          <a:bodyPr wrap="square">
            <a:spAutoFit/>
          </a:bodyPr>
          <a:lstStyle/>
          <a:p>
            <a:pPr algn="ctr"/>
            <a:r>
              <a:rPr lang="en-US" sz="1200" dirty="0"/>
              <a:t>Barton Aqueduct</a:t>
            </a:r>
          </a:p>
        </p:txBody>
      </p:sp>
      <p:sp>
        <p:nvSpPr>
          <p:cNvPr id="11" name="Line 13">
            <a:extLst>
              <a:ext uri="{FF2B5EF4-FFF2-40B4-BE49-F238E27FC236}">
                <a16:creationId xmlns:a16="http://schemas.microsoft.com/office/drawing/2014/main" id="{CFC02963-C2D7-A947-86C6-AD87F29B46AC}"/>
              </a:ext>
            </a:extLst>
          </p:cNvPr>
          <p:cNvSpPr>
            <a:spLocks noChangeShapeType="1"/>
          </p:cNvSpPr>
          <p:nvPr/>
        </p:nvSpPr>
        <p:spPr bwMode="auto">
          <a:xfrm>
            <a:off x="1981200" y="3124200"/>
            <a:ext cx="0" cy="91440"/>
          </a:xfrm>
          <a:prstGeom prst="line">
            <a:avLst/>
          </a:prstGeom>
          <a:noFill/>
          <a:ln w="101600">
            <a:solidFill>
              <a:schemeClr val="tx1"/>
            </a:solidFill>
            <a:round/>
            <a:headEnd/>
            <a:tailEnd/>
          </a:ln>
        </p:spPr>
        <p:txBody>
          <a:bodyPr/>
          <a:lstStyle/>
          <a:p>
            <a:endParaRPr lang="en-US"/>
          </a:p>
        </p:txBody>
      </p:sp>
      <p:sp>
        <p:nvSpPr>
          <p:cNvPr id="2" name="Frame 1">
            <a:extLst>
              <a:ext uri="{FF2B5EF4-FFF2-40B4-BE49-F238E27FC236}">
                <a16:creationId xmlns:a16="http://schemas.microsoft.com/office/drawing/2014/main" id="{ED49EE83-40F5-A84A-BEA3-71DB30C9B788}"/>
              </a:ext>
            </a:extLst>
          </p:cNvPr>
          <p:cNvSpPr/>
          <p:nvPr/>
        </p:nvSpPr>
        <p:spPr bwMode="auto">
          <a:xfrm>
            <a:off x="6309360" y="2898648"/>
            <a:ext cx="91440" cy="91440"/>
          </a:xfrm>
          <a:prstGeom prst="fram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noFill/>
        </p:spPr>
        <p:txBody>
          <a:bodyPr/>
          <a:lstStyle/>
          <a:p>
            <a:fld id="{47692957-F03E-467B-B246-1491220D2C45}" type="slidenum">
              <a:rPr lang="en-US" smtClean="0"/>
              <a:pPr/>
              <a:t>8</a:t>
            </a:fld>
            <a:endParaRPr lang="en-US"/>
          </a:p>
        </p:txBody>
      </p:sp>
      <p:pic>
        <p:nvPicPr>
          <p:cNvPr id="17411" name="Picture 4" descr="Picture04"/>
          <p:cNvPicPr>
            <a:picLocks noChangeAspect="1" noChangeArrowheads="1"/>
          </p:cNvPicPr>
          <p:nvPr/>
        </p:nvPicPr>
        <p:blipFill>
          <a:blip r:embed="rId2" cstate="print">
            <a:lum bright="-14000" contrast="12000"/>
          </a:blip>
          <a:srcRect/>
          <a:stretch>
            <a:fillRect/>
          </a:stretch>
        </p:blipFill>
        <p:spPr bwMode="auto">
          <a:xfrm>
            <a:off x="4767263" y="228600"/>
            <a:ext cx="4071937" cy="6108700"/>
          </a:xfrm>
          <a:prstGeom prst="rect">
            <a:avLst/>
          </a:prstGeom>
          <a:noFill/>
          <a:ln w="9525">
            <a:noFill/>
            <a:miter lim="800000"/>
            <a:headEnd/>
            <a:tailEnd/>
          </a:ln>
        </p:spPr>
      </p:pic>
      <p:sp>
        <p:nvSpPr>
          <p:cNvPr id="17413" name="Text Box 13"/>
          <p:cNvSpPr txBox="1">
            <a:spLocks noChangeArrowheads="1"/>
          </p:cNvSpPr>
          <p:nvPr/>
        </p:nvSpPr>
        <p:spPr bwMode="auto">
          <a:xfrm>
            <a:off x="5257800" y="5638800"/>
            <a:ext cx="3200400" cy="457200"/>
          </a:xfrm>
          <a:prstGeom prst="rect">
            <a:avLst/>
          </a:prstGeom>
          <a:noFill/>
          <a:ln w="76200">
            <a:noFill/>
            <a:miter lim="800000"/>
            <a:headEnd/>
            <a:tailEnd/>
          </a:ln>
        </p:spPr>
        <p:txBody>
          <a:bodyPr>
            <a:spAutoFit/>
          </a:bodyPr>
          <a:lstStyle/>
          <a:p>
            <a:pPr>
              <a:spcBef>
                <a:spcPct val="50000"/>
              </a:spcBef>
            </a:pPr>
            <a:r>
              <a:rPr lang="en-US">
                <a:solidFill>
                  <a:srgbClr val="FFFFFF"/>
                </a:solidFill>
              </a:rPr>
              <a:t>Restructuring of Nature</a:t>
            </a:r>
          </a:p>
        </p:txBody>
      </p:sp>
      <p:sp>
        <p:nvSpPr>
          <p:cNvPr id="9" name="Text Box 16"/>
          <p:cNvSpPr txBox="1">
            <a:spLocks noChangeArrowheads="1"/>
          </p:cNvSpPr>
          <p:nvPr/>
        </p:nvSpPr>
        <p:spPr bwMode="auto">
          <a:xfrm>
            <a:off x="5791200" y="914400"/>
            <a:ext cx="914400" cy="366713"/>
          </a:xfrm>
          <a:prstGeom prst="rect">
            <a:avLst/>
          </a:prstGeom>
          <a:noFill/>
          <a:ln w="9525">
            <a:noFill/>
            <a:miter lim="800000"/>
            <a:headEnd/>
            <a:tailEnd/>
          </a:ln>
        </p:spPr>
        <p:txBody>
          <a:bodyPr>
            <a:spAutoFit/>
          </a:bodyPr>
          <a:lstStyle/>
          <a:p>
            <a:pPr>
              <a:spcBef>
                <a:spcPct val="50000"/>
              </a:spcBef>
            </a:pPr>
            <a:r>
              <a:rPr lang="en-US" sz="1800" dirty="0" err="1">
                <a:solidFill>
                  <a:schemeClr val="bg1"/>
                </a:solidFill>
              </a:rPr>
              <a:t>Eskdale</a:t>
            </a:r>
            <a:endParaRPr lang="en-US" sz="1800" dirty="0">
              <a:solidFill>
                <a:schemeClr val="bg1"/>
              </a:solidFill>
            </a:endParaRPr>
          </a:p>
        </p:txBody>
      </p:sp>
      <p:sp>
        <p:nvSpPr>
          <p:cNvPr id="10" name="AutoShape 17"/>
          <p:cNvSpPr>
            <a:spLocks noChangeArrowheads="1"/>
          </p:cNvSpPr>
          <p:nvPr/>
        </p:nvSpPr>
        <p:spPr bwMode="auto">
          <a:xfrm>
            <a:off x="6019800" y="1219200"/>
            <a:ext cx="228600" cy="228600"/>
          </a:xfrm>
          <a:prstGeom prst="star4">
            <a:avLst>
              <a:gd name="adj" fmla="val 12500"/>
            </a:avLst>
          </a:prstGeom>
          <a:solidFill>
            <a:schemeClr val="accent1"/>
          </a:solidFill>
          <a:ln w="9525">
            <a:solidFill>
              <a:schemeClr val="tx1"/>
            </a:solidFill>
            <a:miter lim="800000"/>
            <a:headEnd/>
            <a:tailEnd/>
          </a:ln>
        </p:spPr>
        <p:txBody>
          <a:bodyPr wrap="none" anchor="ctr"/>
          <a:lstStyle/>
          <a:p>
            <a:endParaRPr lang="en-US"/>
          </a:p>
        </p:txBody>
      </p:sp>
      <p:grpSp>
        <p:nvGrpSpPr>
          <p:cNvPr id="11" name="Group 9">
            <a:extLst>
              <a:ext uri="{FF2B5EF4-FFF2-40B4-BE49-F238E27FC236}">
                <a16:creationId xmlns:a16="http://schemas.microsoft.com/office/drawing/2014/main" id="{8A708123-3E9C-3B48-A25B-A178B5C66EFC}"/>
              </a:ext>
            </a:extLst>
          </p:cNvPr>
          <p:cNvGrpSpPr>
            <a:grpSpLocks/>
          </p:cNvGrpSpPr>
          <p:nvPr/>
        </p:nvGrpSpPr>
        <p:grpSpPr bwMode="auto">
          <a:xfrm>
            <a:off x="152400" y="1660525"/>
            <a:ext cx="4495800" cy="3856038"/>
            <a:chOff x="96" y="1046"/>
            <a:chExt cx="2832" cy="2429"/>
          </a:xfrm>
        </p:grpSpPr>
        <p:sp>
          <p:nvSpPr>
            <p:cNvPr id="12" name="Text Box 10">
              <a:extLst>
                <a:ext uri="{FF2B5EF4-FFF2-40B4-BE49-F238E27FC236}">
                  <a16:creationId xmlns:a16="http://schemas.microsoft.com/office/drawing/2014/main" id="{EE795A25-5B4D-3B42-85B6-F423759D7C26}"/>
                </a:ext>
              </a:extLst>
            </p:cNvPr>
            <p:cNvSpPr txBox="1">
              <a:spLocks noChangeArrowheads="1"/>
            </p:cNvSpPr>
            <p:nvPr/>
          </p:nvSpPr>
          <p:spPr bwMode="auto">
            <a:xfrm>
              <a:off x="96" y="1046"/>
              <a:ext cx="2832" cy="442"/>
            </a:xfrm>
            <a:prstGeom prst="rect">
              <a:avLst/>
            </a:prstGeom>
            <a:noFill/>
            <a:ln w="76200">
              <a:noFill/>
              <a:miter lim="800000"/>
              <a:headEnd/>
              <a:tailEnd/>
            </a:ln>
          </p:spPr>
          <p:txBody>
            <a:bodyPr>
              <a:spAutoFit/>
            </a:bodyPr>
            <a:lstStyle/>
            <a:p>
              <a:pPr>
                <a:spcBef>
                  <a:spcPct val="50000"/>
                </a:spcBef>
              </a:pPr>
              <a:r>
                <a:rPr lang="en-US" sz="4000">
                  <a:solidFill>
                    <a:srgbClr val="FFFFFF"/>
                  </a:solidFill>
                </a:rPr>
                <a:t>British Metal Forms</a:t>
              </a:r>
            </a:p>
          </p:txBody>
        </p:sp>
        <p:sp>
          <p:nvSpPr>
            <p:cNvPr id="13" name="Text Box 11">
              <a:extLst>
                <a:ext uri="{FF2B5EF4-FFF2-40B4-BE49-F238E27FC236}">
                  <a16:creationId xmlns:a16="http://schemas.microsoft.com/office/drawing/2014/main" id="{6EF71015-9F79-5749-BEEA-242F9CADA89A}"/>
                </a:ext>
              </a:extLst>
            </p:cNvPr>
            <p:cNvSpPr txBox="1">
              <a:spLocks noChangeArrowheads="1"/>
            </p:cNvSpPr>
            <p:nvPr/>
          </p:nvSpPr>
          <p:spPr bwMode="auto">
            <a:xfrm>
              <a:off x="336" y="1788"/>
              <a:ext cx="2496" cy="1687"/>
            </a:xfrm>
            <a:prstGeom prst="rect">
              <a:avLst/>
            </a:prstGeom>
            <a:noFill/>
            <a:ln w="76200">
              <a:noFill/>
              <a:miter lim="800000"/>
              <a:headEnd/>
              <a:tailEnd/>
            </a:ln>
          </p:spPr>
          <p:txBody>
            <a:bodyPr>
              <a:spAutoFit/>
            </a:bodyPr>
            <a:lstStyle/>
            <a:p>
              <a:pPr>
                <a:spcBef>
                  <a:spcPct val="50000"/>
                </a:spcBef>
              </a:pPr>
              <a:r>
                <a:rPr lang="en-US" dirty="0">
                  <a:solidFill>
                    <a:srgbClr val="FFFFFF"/>
                  </a:solidFill>
                </a:rPr>
                <a:t>Science - new material                          INEXPENSIVE IRON</a:t>
              </a:r>
            </a:p>
            <a:p>
              <a:pPr>
                <a:spcBef>
                  <a:spcPct val="50000"/>
                </a:spcBef>
              </a:pPr>
              <a:r>
                <a:rPr lang="en-US" dirty="0">
                  <a:solidFill>
                    <a:srgbClr val="FFFFFF"/>
                  </a:solidFill>
                </a:rPr>
                <a:t>Social - new economy                    INDUSTRIALIZATION</a:t>
              </a:r>
            </a:p>
            <a:p>
              <a:pPr>
                <a:spcBef>
                  <a:spcPct val="50000"/>
                </a:spcBef>
              </a:pPr>
              <a:r>
                <a:rPr lang="en-US" dirty="0">
                  <a:solidFill>
                    <a:srgbClr val="FFFFFF"/>
                  </a:solidFill>
                </a:rPr>
                <a:t>Symbolic - new vision                             STRUCTURAL ART</a:t>
              </a:r>
            </a:p>
          </p:txBody>
        </p:sp>
        <p:sp>
          <p:nvSpPr>
            <p:cNvPr id="14" name="Line 12">
              <a:extLst>
                <a:ext uri="{FF2B5EF4-FFF2-40B4-BE49-F238E27FC236}">
                  <a16:creationId xmlns:a16="http://schemas.microsoft.com/office/drawing/2014/main" id="{09A4A906-5BD0-324C-AED4-3048418AA01D}"/>
                </a:ext>
              </a:extLst>
            </p:cNvPr>
            <p:cNvSpPr>
              <a:spLocks noChangeShapeType="1"/>
            </p:cNvSpPr>
            <p:nvPr/>
          </p:nvSpPr>
          <p:spPr bwMode="auto">
            <a:xfrm>
              <a:off x="192" y="1584"/>
              <a:ext cx="2544" cy="0"/>
            </a:xfrm>
            <a:prstGeom prst="line">
              <a:avLst/>
            </a:prstGeom>
            <a:noFill/>
            <a:ln w="38100">
              <a:solidFill>
                <a:srgbClr val="FFFFFF"/>
              </a:solidFill>
              <a:round/>
              <a:headEnd/>
              <a:tailEnd/>
            </a:ln>
          </p:spPr>
          <p:txBody>
            <a:bodyPr/>
            <a:lstStyle/>
            <a:p>
              <a:endParaRPr lang="en-US"/>
            </a:p>
          </p:txBody>
        </p:sp>
      </p:grpSp>
      <p:sp>
        <p:nvSpPr>
          <p:cNvPr id="15" name="Frame 14">
            <a:extLst>
              <a:ext uri="{FF2B5EF4-FFF2-40B4-BE49-F238E27FC236}">
                <a16:creationId xmlns:a16="http://schemas.microsoft.com/office/drawing/2014/main" id="{C5918158-BAB9-FC4C-A328-E76BDF0E1334}"/>
              </a:ext>
            </a:extLst>
          </p:cNvPr>
          <p:cNvSpPr/>
          <p:nvPr/>
        </p:nvSpPr>
        <p:spPr bwMode="auto">
          <a:xfrm>
            <a:off x="6309360" y="2898648"/>
            <a:ext cx="91440" cy="91440"/>
          </a:xfrm>
          <a:prstGeom prst="fram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2"/>
          </p:nvPr>
        </p:nvSpPr>
        <p:spPr>
          <a:noFill/>
        </p:spPr>
        <p:txBody>
          <a:bodyPr/>
          <a:lstStyle/>
          <a:p>
            <a:fld id="{3056C9BE-3B7A-43B6-A970-9BCE59B8669C}" type="slidenum">
              <a:rPr lang="en-US" smtClean="0"/>
              <a:pPr/>
              <a:t>9</a:t>
            </a:fld>
            <a:endParaRPr lang="en-US"/>
          </a:p>
        </p:txBody>
      </p:sp>
      <p:grpSp>
        <p:nvGrpSpPr>
          <p:cNvPr id="18435" name="Group 9"/>
          <p:cNvGrpSpPr>
            <a:grpSpLocks/>
          </p:cNvGrpSpPr>
          <p:nvPr/>
        </p:nvGrpSpPr>
        <p:grpSpPr bwMode="auto">
          <a:xfrm>
            <a:off x="152400" y="1660525"/>
            <a:ext cx="4495800" cy="3856038"/>
            <a:chOff x="96" y="1046"/>
            <a:chExt cx="2832" cy="2429"/>
          </a:xfrm>
        </p:grpSpPr>
        <p:sp>
          <p:nvSpPr>
            <p:cNvPr id="18439" name="Text Box 10"/>
            <p:cNvSpPr txBox="1">
              <a:spLocks noChangeArrowheads="1"/>
            </p:cNvSpPr>
            <p:nvPr/>
          </p:nvSpPr>
          <p:spPr bwMode="auto">
            <a:xfrm>
              <a:off x="96" y="1046"/>
              <a:ext cx="2832" cy="442"/>
            </a:xfrm>
            <a:prstGeom prst="rect">
              <a:avLst/>
            </a:prstGeom>
            <a:noFill/>
            <a:ln w="76200">
              <a:noFill/>
              <a:miter lim="800000"/>
              <a:headEnd/>
              <a:tailEnd/>
            </a:ln>
          </p:spPr>
          <p:txBody>
            <a:bodyPr>
              <a:spAutoFit/>
            </a:bodyPr>
            <a:lstStyle/>
            <a:p>
              <a:pPr>
                <a:spcBef>
                  <a:spcPct val="50000"/>
                </a:spcBef>
              </a:pPr>
              <a:r>
                <a:rPr lang="en-US" sz="4000">
                  <a:solidFill>
                    <a:srgbClr val="FFFFFF"/>
                  </a:solidFill>
                </a:rPr>
                <a:t>British Metal Forms</a:t>
              </a:r>
            </a:p>
          </p:txBody>
        </p:sp>
        <p:sp>
          <p:nvSpPr>
            <p:cNvPr id="18440" name="Text Box 11"/>
            <p:cNvSpPr txBox="1">
              <a:spLocks noChangeArrowheads="1"/>
            </p:cNvSpPr>
            <p:nvPr/>
          </p:nvSpPr>
          <p:spPr bwMode="auto">
            <a:xfrm>
              <a:off x="336" y="1788"/>
              <a:ext cx="2496" cy="1687"/>
            </a:xfrm>
            <a:prstGeom prst="rect">
              <a:avLst/>
            </a:prstGeom>
            <a:noFill/>
            <a:ln w="76200">
              <a:noFill/>
              <a:miter lim="800000"/>
              <a:headEnd/>
              <a:tailEnd/>
            </a:ln>
          </p:spPr>
          <p:txBody>
            <a:bodyPr>
              <a:spAutoFit/>
            </a:bodyPr>
            <a:lstStyle/>
            <a:p>
              <a:pPr>
                <a:spcBef>
                  <a:spcPct val="50000"/>
                </a:spcBef>
              </a:pPr>
              <a:r>
                <a:rPr lang="en-US" dirty="0">
                  <a:solidFill>
                    <a:srgbClr val="FFFFFF"/>
                  </a:solidFill>
                </a:rPr>
                <a:t>Science - new material                          INEXPENSIVE IRON</a:t>
              </a:r>
            </a:p>
            <a:p>
              <a:pPr>
                <a:spcBef>
                  <a:spcPct val="50000"/>
                </a:spcBef>
              </a:pPr>
              <a:r>
                <a:rPr lang="en-US" dirty="0">
                  <a:solidFill>
                    <a:srgbClr val="FFFFFF"/>
                  </a:solidFill>
                </a:rPr>
                <a:t>Social - new economy                    INDUSTRIALIZATION</a:t>
              </a:r>
            </a:p>
            <a:p>
              <a:pPr>
                <a:spcBef>
                  <a:spcPct val="50000"/>
                </a:spcBef>
              </a:pPr>
              <a:r>
                <a:rPr lang="en-US" dirty="0">
                  <a:solidFill>
                    <a:srgbClr val="FFFFFF"/>
                  </a:solidFill>
                </a:rPr>
                <a:t>Symbolic - new vision                             STRUCTURAL ART</a:t>
              </a:r>
            </a:p>
          </p:txBody>
        </p:sp>
        <p:sp>
          <p:nvSpPr>
            <p:cNvPr id="18441" name="Line 12"/>
            <p:cNvSpPr>
              <a:spLocks noChangeShapeType="1"/>
            </p:cNvSpPr>
            <p:nvPr/>
          </p:nvSpPr>
          <p:spPr bwMode="auto">
            <a:xfrm>
              <a:off x="192" y="1584"/>
              <a:ext cx="2544" cy="0"/>
            </a:xfrm>
            <a:prstGeom prst="line">
              <a:avLst/>
            </a:prstGeom>
            <a:noFill/>
            <a:ln w="38100">
              <a:solidFill>
                <a:srgbClr val="FFFFFF"/>
              </a:solidFill>
              <a:round/>
              <a:headEnd/>
              <a:tailEnd/>
            </a:ln>
          </p:spPr>
          <p:txBody>
            <a:bodyPr/>
            <a:lstStyle/>
            <a:p>
              <a:endParaRPr lang="en-US"/>
            </a:p>
          </p:txBody>
        </p:sp>
      </p:grpSp>
      <p:sp>
        <p:nvSpPr>
          <p:cNvPr id="18436" name="Text Box 8"/>
          <p:cNvSpPr txBox="1">
            <a:spLocks noChangeArrowheads="1"/>
          </p:cNvSpPr>
          <p:nvPr/>
        </p:nvSpPr>
        <p:spPr bwMode="auto">
          <a:xfrm>
            <a:off x="4724400" y="5334000"/>
            <a:ext cx="4724400" cy="457200"/>
          </a:xfrm>
          <a:prstGeom prst="rect">
            <a:avLst/>
          </a:prstGeom>
          <a:noFill/>
          <a:ln w="76200">
            <a:noFill/>
            <a:miter lim="800000"/>
            <a:headEnd/>
            <a:tailEnd/>
          </a:ln>
        </p:spPr>
        <p:txBody>
          <a:bodyPr>
            <a:spAutoFit/>
          </a:bodyPr>
          <a:lstStyle/>
          <a:p>
            <a:pPr>
              <a:spcBef>
                <a:spcPct val="50000"/>
              </a:spcBef>
            </a:pPr>
            <a:r>
              <a:rPr lang="en-US">
                <a:solidFill>
                  <a:srgbClr val="FFFFFF"/>
                </a:solidFill>
              </a:rPr>
              <a:t>Where industrial revolution begins </a:t>
            </a:r>
          </a:p>
        </p:txBody>
      </p:sp>
      <p:pic>
        <p:nvPicPr>
          <p:cNvPr id="18437" name="Picture 10"/>
          <p:cNvPicPr>
            <a:picLocks noChangeAspect="1" noChangeArrowheads="1"/>
          </p:cNvPicPr>
          <p:nvPr/>
        </p:nvPicPr>
        <p:blipFill>
          <a:blip r:embed="rId3" cstate="print"/>
          <a:srcRect/>
          <a:stretch>
            <a:fillRect/>
          </a:stretch>
        </p:blipFill>
        <p:spPr bwMode="auto">
          <a:xfrm>
            <a:off x="4694238" y="1295400"/>
            <a:ext cx="4373562" cy="3581400"/>
          </a:xfrm>
          <a:prstGeom prst="rect">
            <a:avLst/>
          </a:prstGeom>
          <a:noFill/>
          <a:ln w="76200">
            <a:noFill/>
            <a:miter lim="800000"/>
            <a:headEnd/>
            <a:tailEnd/>
          </a:ln>
        </p:spPr>
      </p:pic>
      <p:sp>
        <p:nvSpPr>
          <p:cNvPr id="18438" name="Text Box 7"/>
          <p:cNvSpPr txBox="1">
            <a:spLocks noChangeArrowheads="1"/>
          </p:cNvSpPr>
          <p:nvPr/>
        </p:nvSpPr>
        <p:spPr bwMode="auto">
          <a:xfrm>
            <a:off x="4648200" y="4948238"/>
            <a:ext cx="4572000" cy="461962"/>
          </a:xfrm>
          <a:prstGeom prst="rect">
            <a:avLst/>
          </a:prstGeom>
          <a:noFill/>
          <a:ln w="9525">
            <a:noFill/>
            <a:miter lim="800000"/>
            <a:headEnd/>
            <a:tailEnd/>
          </a:ln>
        </p:spPr>
        <p:txBody>
          <a:bodyPr>
            <a:spAutoFit/>
          </a:bodyPr>
          <a:lstStyle/>
          <a:p>
            <a:pPr>
              <a:spcBef>
                <a:spcPct val="50000"/>
              </a:spcBef>
            </a:pPr>
            <a:r>
              <a:rPr lang="en-US">
                <a:solidFill>
                  <a:srgbClr val="FFFFFF"/>
                </a:solidFill>
              </a:rPr>
              <a:t>‘Afternoon View at Coalbrookdale’</a:t>
            </a:r>
          </a:p>
        </p:txBody>
      </p:sp>
    </p:spTree>
  </p:cSld>
  <p:clrMapOvr>
    <a:masterClrMapping/>
  </p:clrMapOvr>
</p:sld>
</file>

<file path=ppt/theme/theme1.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762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noFill/>
        <a:ln w="762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7878</TotalTime>
  <Words>1896</Words>
  <Application>Microsoft Macintosh PowerPoint</Application>
  <PresentationFormat>Letter Paper (8.5x11 in)</PresentationFormat>
  <Paragraphs>341</Paragraphs>
  <Slides>53</Slides>
  <Notes>18</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58" baseType="lpstr">
      <vt:lpstr>CG Times</vt:lpstr>
      <vt:lpstr>Times</vt:lpstr>
      <vt:lpstr>Times New Roman</vt:lpstr>
      <vt:lpstr>Blank Presentation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Princeton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Littman</dc:creator>
  <cp:lastModifiedBy>Michael G. Littman</cp:lastModifiedBy>
  <cp:revision>438</cp:revision>
  <cp:lastPrinted>2019-09-16T09:34:37Z</cp:lastPrinted>
  <dcterms:created xsi:type="dcterms:W3CDTF">2004-09-08T17:58:24Z</dcterms:created>
  <dcterms:modified xsi:type="dcterms:W3CDTF">2023-07-03T07:39:44Z</dcterms:modified>
</cp:coreProperties>
</file>