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3" r:id="rId4"/>
    <p:sldId id="257" r:id="rId5"/>
    <p:sldId id="259" r:id="rId6"/>
    <p:sldId id="258" r:id="rId7"/>
    <p:sldId id="261" r:id="rId8"/>
    <p:sldId id="256" r:id="rId9"/>
    <p:sldId id="260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25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E7FF-DF1B-4490-AE0D-BE2938982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662F-FB5C-4E4D-9927-32E518DE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04BB-95DF-4AC8-9586-B146BAEB0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8102F-77CF-48A3-91A5-655D65A90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9B68-57F3-48E1-8405-E1048E3DE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25075-8464-4031-BFFB-5D6B27C2C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3CDAA-8230-46B5-A244-D11986B96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055D3-7B26-47A7-96C9-F2556562B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F289-1CE9-45F8-AE90-01DBF8C0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77D64-ABA6-4F16-808F-DAF629605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4244-AB67-430A-9400-30FC1FD5A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7B9ADF-F7B2-47A0-993A-8536C057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engine.princeton.edu/" TargetMode="External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princeton.edu/~dan/" TargetMode="External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Mechanical and Aerospace Engineering</a:t>
            </a:r>
          </a:p>
        </p:txBody>
      </p:sp>
      <p:sp>
        <p:nvSpPr>
          <p:cNvPr id="2051" name="Line 5"/>
          <p:cNvSpPr>
            <a:spLocks noChangeShapeType="1"/>
          </p:cNvSpPr>
          <p:nvPr/>
        </p:nvSpPr>
        <p:spPr bwMode="auto">
          <a:xfrm>
            <a:off x="533400" y="1570038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962400" y="2255838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Applications</a:t>
            </a:r>
          </a:p>
        </p:txBody>
      </p:sp>
      <p:grpSp>
        <p:nvGrpSpPr>
          <p:cNvPr id="2053" name="Group 36"/>
          <p:cNvGrpSpPr>
            <a:grpSpLocks/>
          </p:cNvGrpSpPr>
          <p:nvPr/>
        </p:nvGrpSpPr>
        <p:grpSpPr bwMode="auto">
          <a:xfrm>
            <a:off x="4343400" y="2789238"/>
            <a:ext cx="1743075" cy="2047875"/>
            <a:chOff x="6562726" y="3057525"/>
            <a:chExt cx="1743074" cy="2047875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6534151" y="3705225"/>
              <a:ext cx="12954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162801" y="4343400"/>
              <a:ext cx="1142999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491289" y="4414837"/>
              <a:ext cx="762000" cy="61912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172200" y="3813175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Disciplines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733800" y="4846638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Tools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609600" y="2484438"/>
            <a:ext cx="25146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Structures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Machines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Networks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Processes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609600"/>
            <a:ext cx="5181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3.tower.com/images/mm100445852/a-physical-introduction-fluid-mechanics-alexander-j-smits-hardcover-cover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438400" cy="3706368"/>
          </a:xfrm>
          <a:prstGeom prst="rect">
            <a:avLst/>
          </a:prstGeom>
          <a:noFill/>
        </p:spPr>
      </p:pic>
      <p:pic>
        <p:nvPicPr>
          <p:cNvPr id="1028" name="Picture 4" descr="http://c379183.r83.cf1.rackcdn.com/9780691135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00200"/>
            <a:ext cx="2590800" cy="3697882"/>
          </a:xfrm>
          <a:prstGeom prst="rect">
            <a:avLst/>
          </a:prstGeom>
          <a:noFill/>
        </p:spPr>
      </p:pic>
      <p:pic>
        <p:nvPicPr>
          <p:cNvPr id="1030" name="Picture 6" descr="http://press.princeton.edu/images/k79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600200"/>
            <a:ext cx="2438400" cy="3698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5113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BOOKS by MAE Faculty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838200" y="549658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MAE </a:t>
            </a:r>
            <a:r>
              <a:rPr lang="en-US" sz="2800" dirty="0" smtClean="0">
                <a:solidFill>
                  <a:schemeClr val="bg1"/>
                </a:solidFill>
              </a:rPr>
              <a:t>222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657600" y="549658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MAE </a:t>
            </a:r>
            <a:r>
              <a:rPr lang="en-US" sz="2800" dirty="0" smtClean="0">
                <a:solidFill>
                  <a:schemeClr val="bg1"/>
                </a:solidFill>
              </a:rPr>
              <a:t>206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553200" y="54864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MAE </a:t>
            </a:r>
            <a:r>
              <a:rPr lang="en-US" sz="2800" dirty="0" smtClean="0">
                <a:solidFill>
                  <a:schemeClr val="bg1"/>
                </a:solidFill>
              </a:rPr>
              <a:t>331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609600" y="57150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Students and Staff (Jo, Jon, Glenn, Chris, Mike)</a:t>
            </a:r>
          </a:p>
        </p:txBody>
      </p:sp>
      <p:pic>
        <p:nvPicPr>
          <p:cNvPr id="11267" name="Picture 4" descr="C:\Users\Littman\Desktop\MAE\2011 MAE.JPG"/>
          <p:cNvPicPr>
            <a:picLocks noChangeAspect="1" noChangeArrowheads="1"/>
          </p:cNvPicPr>
          <p:nvPr/>
        </p:nvPicPr>
        <p:blipFill>
          <a:blip r:embed="rId2" cstate="print"/>
          <a:srcRect t="27240" b="15862"/>
          <a:stretch>
            <a:fillRect/>
          </a:stretch>
        </p:blipFill>
        <p:spPr bwMode="auto">
          <a:xfrm>
            <a:off x="304800" y="381000"/>
            <a:ext cx="85709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718234" y="187194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26366" y="164334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67251" y="1687417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65274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68617" y="1087915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410200" y="2752725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VIDEOS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609600" y="1676400"/>
            <a:ext cx="4419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Pyne Prize</a:t>
            </a:r>
          </a:p>
          <a:p>
            <a:r>
              <a:rPr lang="en-US" sz="2800">
                <a:solidFill>
                  <a:schemeClr val="bg1"/>
                </a:solidFill>
              </a:rPr>
              <a:t>Churchill Scholarship</a:t>
            </a:r>
          </a:p>
          <a:p>
            <a:r>
              <a:rPr lang="en-US" sz="2800">
                <a:solidFill>
                  <a:schemeClr val="bg1"/>
                </a:solidFill>
              </a:rPr>
              <a:t>Rhodes Scholar</a:t>
            </a:r>
          </a:p>
          <a:p>
            <a:r>
              <a:rPr lang="en-US" sz="2800">
                <a:solidFill>
                  <a:schemeClr val="bg1"/>
                </a:solidFill>
              </a:rPr>
              <a:t>Palmer Prize</a:t>
            </a:r>
          </a:p>
          <a:p>
            <a:r>
              <a:rPr lang="en-US" sz="2800">
                <a:solidFill>
                  <a:schemeClr val="bg1"/>
                </a:solidFill>
              </a:rPr>
              <a:t>Valedictorian</a:t>
            </a:r>
          </a:p>
          <a:p>
            <a:r>
              <a:rPr lang="en-US" sz="2800">
                <a:solidFill>
                  <a:schemeClr val="bg1"/>
                </a:solidFill>
              </a:rPr>
              <a:t>Boo Bicycles</a:t>
            </a:r>
          </a:p>
          <a:p>
            <a:r>
              <a:rPr lang="en-US" sz="2800">
                <a:solidFill>
                  <a:schemeClr val="bg1"/>
                </a:solidFill>
              </a:rPr>
              <a:t>Edmonton Oilers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Mechanical and Aerospace Engineering</a:t>
            </a:r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533400" y="1570038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962400" y="2255838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Applications</a:t>
            </a:r>
          </a:p>
        </p:txBody>
      </p:sp>
      <p:grpSp>
        <p:nvGrpSpPr>
          <p:cNvPr id="3077" name="Group 36"/>
          <p:cNvGrpSpPr>
            <a:grpSpLocks/>
          </p:cNvGrpSpPr>
          <p:nvPr/>
        </p:nvGrpSpPr>
        <p:grpSpPr bwMode="auto">
          <a:xfrm>
            <a:off x="4343400" y="2789238"/>
            <a:ext cx="1743075" cy="2047875"/>
            <a:chOff x="6562726" y="3057525"/>
            <a:chExt cx="1743074" cy="2047875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6534151" y="3705225"/>
              <a:ext cx="12954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1" y="4343400"/>
              <a:ext cx="1142999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491289" y="4414837"/>
              <a:ext cx="762000" cy="61912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172200" y="3813175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Disciplines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733800" y="4846638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Tools</a:t>
            </a: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609600" y="2484438"/>
            <a:ext cx="25146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Structures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Machines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Networks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Processes</a:t>
            </a:r>
          </a:p>
        </p:txBody>
      </p:sp>
      <p:sp>
        <p:nvSpPr>
          <p:cNvPr id="12" name="Oval 11"/>
          <p:cNvSpPr/>
          <p:nvPr/>
        </p:nvSpPr>
        <p:spPr>
          <a:xfrm>
            <a:off x="261938" y="3082925"/>
            <a:ext cx="24384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Mechanical and Aerospace Engineering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533400" y="1570038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724400" y="2027238"/>
            <a:ext cx="43434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Energy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Fluids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Dynamics and Controls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Aero and </a:t>
            </a:r>
            <a:r>
              <a:rPr lang="en-US" sz="2800" dirty="0" err="1" smtClean="0">
                <a:solidFill>
                  <a:schemeClr val="bg1"/>
                </a:solidFill>
              </a:rPr>
              <a:t>Astro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Materials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Applied Physics</a:t>
            </a:r>
          </a:p>
        </p:txBody>
      </p:sp>
      <p:pic>
        <p:nvPicPr>
          <p:cNvPr id="4101" name="Picture 6" descr="C:\Users\Littman\Documents\My Dropbox\Photos\USS Reagan\IMG_2704.JPG"/>
          <p:cNvPicPr>
            <a:picLocks noChangeAspect="1" noChangeArrowheads="1"/>
          </p:cNvPicPr>
          <p:nvPr/>
        </p:nvPicPr>
        <p:blipFill>
          <a:blip r:embed="rId2" cstate="print"/>
          <a:srcRect l="9547" t="36000"/>
          <a:stretch>
            <a:fillRect/>
          </a:stretch>
        </p:blipFill>
        <p:spPr bwMode="auto">
          <a:xfrm>
            <a:off x="457200" y="1798638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http://media.defenseindustrydaily.com/images/AIR_F-18F_Goes_Supersonic_lg.jpg"/>
          <p:cNvPicPr>
            <a:picLocks noChangeAspect="1" noChangeArrowheads="1"/>
          </p:cNvPicPr>
          <p:nvPr/>
        </p:nvPicPr>
        <p:blipFill>
          <a:blip r:embed="rId3" cstate="print"/>
          <a:srcRect t="7895" b="15788"/>
          <a:stretch>
            <a:fillRect/>
          </a:stretch>
        </p:blipFill>
        <p:spPr bwMode="auto">
          <a:xfrm>
            <a:off x="457200" y="3932238"/>
            <a:ext cx="40497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0" y="1066800"/>
            <a:ext cx="1466380" cy="2209800"/>
          </a:xfrm>
          <a:prstGeom prst="rect">
            <a:avLst/>
          </a:prstGeom>
        </p:spPr>
      </p:pic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3276600" y="4114800"/>
            <a:ext cx="5638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Fundamentals of Combustion – swirling flames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Improved </a:t>
            </a:r>
            <a:r>
              <a:rPr lang="en-US" dirty="0" smtClean="0">
                <a:solidFill>
                  <a:schemeClr val="bg1"/>
                </a:solidFill>
              </a:rPr>
              <a:t>Engine; </a:t>
            </a:r>
            <a:r>
              <a:rPr lang="en-US" dirty="0">
                <a:solidFill>
                  <a:schemeClr val="bg1"/>
                </a:solidFill>
              </a:rPr>
              <a:t>Alternative Fuels; Fire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Combustion Plasmas; </a:t>
            </a:r>
            <a:r>
              <a:rPr lang="en-US" dirty="0" smtClean="0">
                <a:solidFill>
                  <a:schemeClr val="bg1"/>
                </a:solidFill>
              </a:rPr>
              <a:t>New materials </a:t>
            </a:r>
            <a:r>
              <a:rPr lang="en-US" dirty="0">
                <a:solidFill>
                  <a:schemeClr val="bg1"/>
                </a:solidFill>
              </a:rPr>
              <a:t>formed in flames, Supersonic Combustion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Carbon Mitigation; Energy and Environment Policy; Nuclear Policy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Sustainable Energy Program</a:t>
            </a:r>
          </a:p>
        </p:txBody>
      </p:sp>
      <p:pic>
        <p:nvPicPr>
          <p:cNvPr id="5123" name="Picture 4" descr="cklaw"/>
          <p:cNvPicPr>
            <a:picLocks noChangeAspect="1" noChangeArrowheads="1"/>
          </p:cNvPicPr>
          <p:nvPr/>
        </p:nvPicPr>
        <p:blipFill>
          <a:blip r:embed="rId3" cstate="print"/>
          <a:srcRect l="17442" t="3030" r="16280" b="12122"/>
          <a:stretch>
            <a:fillRect/>
          </a:stretch>
        </p:blipFill>
        <p:spPr bwMode="auto">
          <a:xfrm>
            <a:off x="457200" y="950913"/>
            <a:ext cx="1447800" cy="2133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2286000" y="51117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MAE 427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3962400" y="2286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MAE 426</a:t>
            </a:r>
          </a:p>
          <a:p>
            <a:r>
              <a:rPr lang="en-US">
                <a:solidFill>
                  <a:schemeClr val="bg1"/>
                </a:solidFill>
              </a:rPr>
              <a:t>MAE 228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5410200" y="19186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Anglinger</a:t>
            </a:r>
            <a:r>
              <a:rPr lang="en-US" dirty="0" smtClean="0">
                <a:solidFill>
                  <a:schemeClr val="bg1"/>
                </a:solidFill>
              </a:rPr>
              <a:t>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Climate </a:t>
            </a:r>
            <a:r>
              <a:rPr lang="en-US" dirty="0" err="1" smtClean="0">
                <a:solidFill>
                  <a:schemeClr val="bg1"/>
                </a:solidFill>
              </a:rPr>
              <a:t>Engr’ing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9" name="Picture 12" descr="http://www.princeton.edu/mae/people/faculty/ju/ju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4266" t="8000" r="14934" b="14667"/>
          <a:stretch>
            <a:fillRect/>
          </a:stretch>
        </p:blipFill>
        <p:spPr bwMode="auto">
          <a:xfrm>
            <a:off x="3886200" y="1027113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304800" y="2286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IW Advisor</a:t>
            </a:r>
          </a:p>
          <a:p>
            <a:r>
              <a:rPr lang="en-US">
                <a:solidFill>
                  <a:schemeClr val="bg1"/>
                </a:solidFill>
              </a:rPr>
              <a:t>MAE 530 / 531</a:t>
            </a:r>
          </a:p>
        </p:txBody>
      </p:sp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152400" y="3313113"/>
            <a:ext cx="190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Fundamentals of combustion LAB</a:t>
            </a:r>
          </a:p>
        </p:txBody>
      </p:sp>
      <p:sp>
        <p:nvSpPr>
          <p:cNvPr id="5132" name="TextBox 15"/>
          <p:cNvSpPr txBox="1">
            <a:spLocks noChangeArrowheads="1"/>
          </p:cNvSpPr>
          <p:nvPr/>
        </p:nvSpPr>
        <p:spPr bwMode="auto">
          <a:xfrm>
            <a:off x="2057400" y="3048000"/>
            <a:ext cx="198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Turbulent Combustion; Engine; Theory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33" name="TextBox 16"/>
          <p:cNvSpPr txBox="1">
            <a:spLocks noChangeArrowheads="1"/>
          </p:cNvSpPr>
          <p:nvPr/>
        </p:nvSpPr>
        <p:spPr bwMode="auto">
          <a:xfrm>
            <a:off x="3886200" y="3313113"/>
            <a:ext cx="182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Combustion Plasma LAB</a:t>
            </a:r>
          </a:p>
        </p:txBody>
      </p:sp>
      <p:sp>
        <p:nvSpPr>
          <p:cNvPr id="5134" name="TextBox 17"/>
          <p:cNvSpPr txBox="1">
            <a:spLocks noChangeArrowheads="1"/>
          </p:cNvSpPr>
          <p:nvPr/>
        </p:nvSpPr>
        <p:spPr bwMode="auto">
          <a:xfrm>
            <a:off x="5791200" y="3313113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Plasmas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35" name="TextBox 18"/>
          <p:cNvSpPr txBox="1">
            <a:spLocks noChangeArrowheads="1"/>
          </p:cNvSpPr>
          <p:nvPr/>
        </p:nvSpPr>
        <p:spPr bwMode="auto">
          <a:xfrm>
            <a:off x="609600" y="2638425"/>
            <a:ext cx="685800" cy="3698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NAE</a:t>
            </a:r>
          </a:p>
        </p:txBody>
      </p:sp>
      <p:sp>
        <p:nvSpPr>
          <p:cNvPr id="5137" name="TextBox 17"/>
          <p:cNvSpPr txBox="1">
            <a:spLocks noChangeArrowheads="1"/>
          </p:cNvSpPr>
          <p:nvPr/>
        </p:nvSpPr>
        <p:spPr bwMode="auto">
          <a:xfrm>
            <a:off x="7239000" y="3313113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Nuclear </a:t>
            </a:r>
            <a:r>
              <a:rPr lang="en-US" dirty="0" smtClean="0">
                <a:solidFill>
                  <a:schemeClr val="bg1"/>
                </a:solidFill>
              </a:rPr>
              <a:t>Policy; Global Security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38" name="TextBox 11"/>
          <p:cNvSpPr txBox="1">
            <a:spLocks noChangeArrowheads="1"/>
          </p:cNvSpPr>
          <p:nvPr/>
        </p:nvSpPr>
        <p:spPr bwMode="auto">
          <a:xfrm>
            <a:off x="7391400" y="191869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MAE </a:t>
            </a:r>
            <a:r>
              <a:rPr lang="en-US" dirty="0" smtClean="0">
                <a:solidFill>
                  <a:schemeClr val="bg1"/>
                </a:solidFill>
              </a:rPr>
              <a:t>309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MAE 353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39" name="Text Box 8"/>
          <p:cNvSpPr txBox="1">
            <a:spLocks noChangeArrowheads="1"/>
          </p:cNvSpPr>
          <p:nvPr/>
        </p:nvSpPr>
        <p:spPr bwMode="auto">
          <a:xfrm>
            <a:off x="228600" y="4433888"/>
            <a:ext cx="365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Energy Faculty</a:t>
            </a:r>
          </a:p>
        </p:txBody>
      </p:sp>
      <p:pic>
        <p:nvPicPr>
          <p:cNvPr id="5141" name="Picture 21" descr="Michael Mueller"/>
          <p:cNvPicPr>
            <a:picLocks noChangeAspect="1" noChangeArrowheads="1"/>
          </p:cNvPicPr>
          <p:nvPr/>
        </p:nvPicPr>
        <p:blipFill>
          <a:blip r:embed="rId6" cstate="print"/>
          <a:srcRect l="11111" r="14815"/>
          <a:stretch>
            <a:fillRect/>
          </a:stretch>
        </p:blipFill>
        <p:spPr bwMode="auto">
          <a:xfrm>
            <a:off x="2133600" y="1045396"/>
            <a:ext cx="1524000" cy="1926404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 rot="19951151">
            <a:off x="6330537" y="2641930"/>
            <a:ext cx="7841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NEW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43" name="Picture 23" descr="http://www.princeton.edu/step/people/faculty/alexander-glaser/Glaser-Alexander225-281.jpg"/>
          <p:cNvPicPr>
            <a:picLocks noChangeAspect="1" noChangeArrowheads="1"/>
          </p:cNvPicPr>
          <p:nvPr/>
        </p:nvPicPr>
        <p:blipFill>
          <a:blip r:embed="rId7" cstate="print"/>
          <a:srcRect l="24889" r="28889" b="48754"/>
          <a:stretch>
            <a:fillRect/>
          </a:stretch>
        </p:blipFill>
        <p:spPr bwMode="auto">
          <a:xfrm>
            <a:off x="7315200" y="1036320"/>
            <a:ext cx="1545771" cy="2164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227013" y="4433888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Fluids Faculty</a:t>
            </a:r>
          </a:p>
        </p:txBody>
      </p:sp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3276600" y="4521200"/>
            <a:ext cx="5867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Turbulence and Boundary Layer Interactions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Aquatic Propulsion -- eel ; manta ray ; porpoise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Fundamentals of fluids – buoyancy, surface tension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Design Optimization: Sailboats to Airplanes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High Speed Wind Tunnel</a:t>
            </a:r>
          </a:p>
        </p:txBody>
      </p:sp>
      <p:pic>
        <p:nvPicPr>
          <p:cNvPr id="6148" name="Picture 5" descr="asmits"/>
          <p:cNvPicPr>
            <a:picLocks noChangeAspect="1" noChangeArrowheads="1"/>
          </p:cNvPicPr>
          <p:nvPr/>
        </p:nvPicPr>
        <p:blipFill>
          <a:blip r:embed="rId2" cstate="print"/>
          <a:srcRect b="3221"/>
          <a:stretch>
            <a:fillRect/>
          </a:stretch>
        </p:blipFill>
        <p:spPr bwMode="auto">
          <a:xfrm>
            <a:off x="381000" y="911225"/>
            <a:ext cx="1600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533400" y="3048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MAE 222</a:t>
            </a:r>
          </a:p>
        </p:txBody>
      </p:sp>
      <p:pic>
        <p:nvPicPr>
          <p:cNvPr id="6152" name="Picture 13" descr="http://www.princeton.edu/mae/people/faculty/stone/stone12smb.jpg"/>
          <p:cNvPicPr>
            <a:picLocks noChangeAspect="1" noChangeArrowheads="1"/>
          </p:cNvPicPr>
          <p:nvPr/>
        </p:nvPicPr>
        <p:blipFill>
          <a:blip r:embed="rId3" cstate="print"/>
          <a:srcRect l="24339" r="21178" b="45273"/>
          <a:stretch>
            <a:fillRect/>
          </a:stretch>
        </p:blipFill>
        <p:spPr bwMode="auto">
          <a:xfrm>
            <a:off x="2568575" y="993775"/>
            <a:ext cx="14478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13"/>
          <p:cNvSpPr txBox="1">
            <a:spLocks noChangeArrowheads="1"/>
          </p:cNvSpPr>
          <p:nvPr/>
        </p:nvSpPr>
        <p:spPr bwMode="auto">
          <a:xfrm>
            <a:off x="2644775" y="31591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MAE 305</a:t>
            </a:r>
          </a:p>
        </p:txBody>
      </p:sp>
      <p:sp>
        <p:nvSpPr>
          <p:cNvPr id="6154" name="TextBox 14"/>
          <p:cNvSpPr txBox="1">
            <a:spLocks noChangeArrowheads="1"/>
          </p:cNvSpPr>
          <p:nvPr/>
        </p:nvSpPr>
        <p:spPr bwMode="auto">
          <a:xfrm>
            <a:off x="71628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MAE </a:t>
            </a:r>
            <a:r>
              <a:rPr lang="en-US" dirty="0" smtClean="0">
                <a:solidFill>
                  <a:schemeClr val="bg1"/>
                </a:solidFill>
              </a:rPr>
              <a:t>221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MAE 224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6" name="TextBox 16"/>
          <p:cNvSpPr txBox="1">
            <a:spLocks noChangeArrowheads="1"/>
          </p:cNvSpPr>
          <p:nvPr/>
        </p:nvSpPr>
        <p:spPr bwMode="auto">
          <a:xfrm>
            <a:off x="228600" y="3243263"/>
            <a:ext cx="198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Wind </a:t>
            </a:r>
            <a:r>
              <a:rPr lang="en-US" dirty="0" smtClean="0">
                <a:solidFill>
                  <a:schemeClr val="bg1"/>
                </a:solidFill>
              </a:rPr>
              <a:t>and Water; Turbulence;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7" name="TextBox 17"/>
          <p:cNvSpPr txBox="1">
            <a:spLocks noChangeArrowheads="1"/>
          </p:cNvSpPr>
          <p:nvPr/>
        </p:nvSpPr>
        <p:spPr bwMode="auto">
          <a:xfrm>
            <a:off x="2416175" y="3243263"/>
            <a:ext cx="177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Fundamentals of Fluids LAB;</a:t>
            </a:r>
          </a:p>
          <a:p>
            <a:r>
              <a:rPr lang="en-US" dirty="0" err="1">
                <a:solidFill>
                  <a:schemeClr val="bg1"/>
                </a:solidFill>
              </a:rPr>
              <a:t>M</a:t>
            </a:r>
            <a:r>
              <a:rPr lang="en-US" dirty="0" err="1" smtClean="0">
                <a:solidFill>
                  <a:schemeClr val="bg1"/>
                </a:solidFill>
              </a:rPr>
              <a:t>icrofluids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8" name="TextBox 18"/>
          <p:cNvSpPr txBox="1">
            <a:spLocks noChangeArrowheads="1"/>
          </p:cNvSpPr>
          <p:nvPr/>
        </p:nvSpPr>
        <p:spPr bwMode="auto">
          <a:xfrm>
            <a:off x="7162800" y="3279775"/>
            <a:ext cx="1676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Turbulence LAB - Superpipe</a:t>
            </a:r>
          </a:p>
        </p:txBody>
      </p:sp>
      <p:sp>
        <p:nvSpPr>
          <p:cNvPr id="6159" name="TextBox 19"/>
          <p:cNvSpPr txBox="1">
            <a:spLocks noChangeArrowheads="1"/>
          </p:cNvSpPr>
          <p:nvPr/>
        </p:nvSpPr>
        <p:spPr bwMode="auto">
          <a:xfrm>
            <a:off x="2438400" y="2757488"/>
            <a:ext cx="762000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NAE</a:t>
            </a:r>
          </a:p>
        </p:txBody>
      </p:sp>
      <p:pic>
        <p:nvPicPr>
          <p:cNvPr id="6160" name="Picture 2" descr="http://www.princeton.edu/mae/people/faculty/nosenchuck/dan2home-p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4762" r="4762" b="11111"/>
          <a:stretch>
            <a:fillRect/>
          </a:stretch>
        </p:blipFill>
        <p:spPr bwMode="auto">
          <a:xfrm>
            <a:off x="4800600" y="993775"/>
            <a:ext cx="144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TextBox 11"/>
          <p:cNvSpPr txBox="1">
            <a:spLocks noChangeArrowheads="1"/>
          </p:cNvSpPr>
          <p:nvPr/>
        </p:nvSpPr>
        <p:spPr bwMode="auto">
          <a:xfrm>
            <a:off x="4953000" y="0"/>
            <a:ext cx="129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MAE </a:t>
            </a:r>
            <a:r>
              <a:rPr lang="en-US" dirty="0">
                <a:solidFill>
                  <a:schemeClr val="bg1"/>
                </a:solidFill>
              </a:rPr>
              <a:t>322</a:t>
            </a:r>
          </a:p>
          <a:p>
            <a:r>
              <a:rPr lang="en-US" dirty="0">
                <a:solidFill>
                  <a:schemeClr val="bg1"/>
                </a:solidFill>
              </a:rPr>
              <a:t>MAE </a:t>
            </a:r>
            <a:r>
              <a:rPr lang="en-US" dirty="0" smtClean="0">
                <a:solidFill>
                  <a:schemeClr val="bg1"/>
                </a:solidFill>
              </a:rPr>
              <a:t>423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MAE 335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4800600" y="3279775"/>
            <a:ext cx="167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Entrepreneur; </a:t>
            </a:r>
            <a:r>
              <a:rPr lang="en-US" dirty="0" smtClean="0">
                <a:solidFill>
                  <a:schemeClr val="bg1"/>
                </a:solidFill>
              </a:rPr>
              <a:t>Mechanical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63" name="TextBox 18"/>
          <p:cNvSpPr txBox="1">
            <a:spLocks noChangeArrowheads="1"/>
          </p:cNvSpPr>
          <p:nvPr/>
        </p:nvSpPr>
        <p:spPr bwMode="auto">
          <a:xfrm>
            <a:off x="457200" y="2743200"/>
            <a:ext cx="685800" cy="3698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NAE</a:t>
            </a:r>
          </a:p>
        </p:txBody>
      </p:sp>
      <p:pic>
        <p:nvPicPr>
          <p:cNvPr id="6164" name="Picture 22" descr="Jacobus Hultmark, Marcus"/>
          <p:cNvPicPr>
            <a:picLocks noChangeAspect="1" noChangeArrowheads="1"/>
          </p:cNvPicPr>
          <p:nvPr/>
        </p:nvPicPr>
        <p:blipFill>
          <a:blip r:embed="rId6" cstate="print"/>
          <a:srcRect l="21516" r="7936" b="40959"/>
          <a:stretch>
            <a:fillRect/>
          </a:stretch>
        </p:blipFill>
        <p:spPr bwMode="auto">
          <a:xfrm>
            <a:off x="7010400" y="990600"/>
            <a:ext cx="152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3276600" y="2763956"/>
            <a:ext cx="838200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NAS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3276600" y="4572000"/>
            <a:ext cx="5486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Underwater </a:t>
            </a:r>
            <a:r>
              <a:rPr lang="en-US" dirty="0" smtClean="0">
                <a:solidFill>
                  <a:schemeClr val="bg1"/>
                </a:solidFill>
              </a:rPr>
              <a:t>Robotics and Swarms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Insect Locomotion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Control of </a:t>
            </a:r>
            <a:r>
              <a:rPr lang="en-US" dirty="0" smtClean="0">
                <a:solidFill>
                  <a:schemeClr val="bg1"/>
                </a:solidFill>
              </a:rPr>
              <a:t>Fluids; Reduced Order Modeling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Robotics, Automation, and Optical System Control</a:t>
            </a:r>
          </a:p>
        </p:txBody>
      </p:sp>
      <p:pic>
        <p:nvPicPr>
          <p:cNvPr id="7171" name="Picture 4" descr="cwrowley"/>
          <p:cNvPicPr>
            <a:picLocks noChangeAspect="1" noChangeArrowheads="1"/>
          </p:cNvPicPr>
          <p:nvPr/>
        </p:nvPicPr>
        <p:blipFill>
          <a:blip r:embed="rId2" cstate="print"/>
          <a:srcRect l="8000" r="12000"/>
          <a:stretch>
            <a:fillRect/>
          </a:stretch>
        </p:blipFill>
        <p:spPr bwMode="auto">
          <a:xfrm>
            <a:off x="457200" y="847725"/>
            <a:ext cx="160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mlittman"/>
          <p:cNvPicPr>
            <a:picLocks noChangeAspect="1" noChangeArrowheads="1"/>
          </p:cNvPicPr>
          <p:nvPr/>
        </p:nvPicPr>
        <p:blipFill>
          <a:blip r:embed="rId3" cstate="print"/>
          <a:srcRect l="21165" t="7143" r="19389"/>
          <a:stretch>
            <a:fillRect/>
          </a:stretch>
        </p:blipFill>
        <p:spPr bwMode="auto">
          <a:xfrm>
            <a:off x="4572000" y="914400"/>
            <a:ext cx="1600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phol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969963"/>
            <a:ext cx="18288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naomi"/>
          <p:cNvPicPr>
            <a:picLocks noChangeAspect="1" noChangeArrowheads="1"/>
          </p:cNvPicPr>
          <p:nvPr/>
        </p:nvPicPr>
        <p:blipFill>
          <a:blip r:embed="rId5" cstate="print"/>
          <a:srcRect l="21053" r="23685"/>
          <a:stretch>
            <a:fillRect/>
          </a:stretch>
        </p:blipFill>
        <p:spPr bwMode="auto">
          <a:xfrm>
            <a:off x="2393950" y="847725"/>
            <a:ext cx="1797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609600" y="4016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MAE 433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2667000" y="4016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MAE 434</a:t>
            </a: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4648200" y="0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MAE 412</a:t>
            </a:r>
          </a:p>
          <a:p>
            <a:r>
              <a:rPr lang="en-US" dirty="0">
                <a:solidFill>
                  <a:schemeClr val="bg1"/>
                </a:solidFill>
              </a:rPr>
              <a:t>MAE 433 LAB</a:t>
            </a:r>
          </a:p>
          <a:p>
            <a:r>
              <a:rPr lang="en-US" dirty="0">
                <a:solidFill>
                  <a:schemeClr val="bg1"/>
                </a:solidFill>
              </a:rPr>
              <a:t>CEE 102</a:t>
            </a:r>
          </a:p>
        </p:txBody>
      </p: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6705600" y="115888"/>
            <a:ext cx="205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IW Advisor Applied Math</a:t>
            </a:r>
          </a:p>
        </p:txBody>
      </p:sp>
      <p:sp>
        <p:nvSpPr>
          <p:cNvPr id="7179" name="TextBox 14"/>
          <p:cNvSpPr txBox="1">
            <a:spLocks noChangeArrowheads="1"/>
          </p:cNvSpPr>
          <p:nvPr/>
        </p:nvSpPr>
        <p:spPr bwMode="auto">
          <a:xfrm>
            <a:off x="228600" y="3429000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Modeling </a:t>
            </a:r>
            <a:r>
              <a:rPr lang="en-US" dirty="0" smtClean="0">
                <a:solidFill>
                  <a:schemeClr val="bg1"/>
                </a:solidFill>
              </a:rPr>
              <a:t>Theory –  Control </a:t>
            </a:r>
            <a:r>
              <a:rPr lang="en-US" dirty="0">
                <a:solidFill>
                  <a:schemeClr val="bg1"/>
                </a:solidFill>
              </a:rPr>
              <a:t>of fluids</a:t>
            </a:r>
          </a:p>
        </p:txBody>
      </p:sp>
      <p:sp>
        <p:nvSpPr>
          <p:cNvPr id="7180" name="TextBox 15"/>
          <p:cNvSpPr txBox="1">
            <a:spLocks noChangeArrowheads="1"/>
          </p:cNvSpPr>
          <p:nvPr/>
        </p:nvSpPr>
        <p:spPr bwMode="auto">
          <a:xfrm>
            <a:off x="2362200" y="3429000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Theory + LAB;</a:t>
            </a:r>
          </a:p>
          <a:p>
            <a:r>
              <a:rPr lang="en-US">
                <a:solidFill>
                  <a:schemeClr val="bg1"/>
                </a:solidFill>
              </a:rPr>
              <a:t>Computational Biology; flocking</a:t>
            </a:r>
          </a:p>
        </p:txBody>
      </p:sp>
      <p:sp>
        <p:nvSpPr>
          <p:cNvPr id="7181" name="TextBox 16"/>
          <p:cNvSpPr txBox="1">
            <a:spLocks noChangeArrowheads="1"/>
          </p:cNvSpPr>
          <p:nvPr/>
        </p:nvSpPr>
        <p:spPr bwMode="auto">
          <a:xfrm>
            <a:off x="6629400" y="3429000"/>
            <a:ext cx="220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Theory (dynamics) + </a:t>
            </a:r>
            <a:r>
              <a:rPr lang="en-US" dirty="0" smtClean="0">
                <a:solidFill>
                  <a:schemeClr val="bg1"/>
                </a:solidFill>
              </a:rPr>
              <a:t>RHEX robot;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Poet</a:t>
            </a:r>
          </a:p>
        </p:txBody>
      </p:sp>
      <p:sp>
        <p:nvSpPr>
          <p:cNvPr id="7182" name="TextBox 17"/>
          <p:cNvSpPr txBox="1">
            <a:spLocks noChangeArrowheads="1"/>
          </p:cNvSpPr>
          <p:nvPr/>
        </p:nvSpPr>
        <p:spPr bwMode="auto">
          <a:xfrm>
            <a:off x="4495800" y="3295471"/>
            <a:ext cx="220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 –  Microcomputers, </a:t>
            </a:r>
            <a:r>
              <a:rPr lang="en-US" dirty="0" smtClean="0">
                <a:solidFill>
                  <a:schemeClr val="bg1"/>
                </a:solidFill>
              </a:rPr>
              <a:t>Telescope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Laser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83" name="TextBox 18"/>
          <p:cNvSpPr txBox="1">
            <a:spLocks noChangeArrowheads="1"/>
          </p:cNvSpPr>
          <p:nvPr/>
        </p:nvSpPr>
        <p:spPr bwMode="auto">
          <a:xfrm>
            <a:off x="2438400" y="2840038"/>
            <a:ext cx="1371600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MacArthur</a:t>
            </a:r>
          </a:p>
        </p:txBody>
      </p:sp>
      <p:sp>
        <p:nvSpPr>
          <p:cNvPr id="7184" name="Text Box 10"/>
          <p:cNvSpPr txBox="1">
            <a:spLocks noChangeArrowheads="1"/>
          </p:cNvSpPr>
          <p:nvPr/>
        </p:nvSpPr>
        <p:spPr bwMode="auto">
          <a:xfrm>
            <a:off x="236538" y="4441825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D &amp; C Faculty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3276600" y="4495800"/>
            <a:ext cx="4495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Terrestrial Planet Finder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Electric Propulsion; Thrusters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Apollo LEM Guidance and Navigation (Stengel)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Robotics and Intelligent Control Program</a:t>
            </a:r>
          </a:p>
        </p:txBody>
      </p:sp>
      <p:pic>
        <p:nvPicPr>
          <p:cNvPr id="8195" name="Picture 5" descr="jkasdin"/>
          <p:cNvPicPr>
            <a:picLocks noChangeAspect="1" noChangeArrowheads="1"/>
          </p:cNvPicPr>
          <p:nvPr/>
        </p:nvPicPr>
        <p:blipFill>
          <a:blip r:embed="rId2" cstate="print"/>
          <a:srcRect l="7132" t="6061" r="7281" b="3030"/>
          <a:stretch>
            <a:fillRect/>
          </a:stretch>
        </p:blipFill>
        <p:spPr bwMode="auto">
          <a:xfrm>
            <a:off x="304800" y="722313"/>
            <a:ext cx="1768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steng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5" y="798513"/>
            <a:ext cx="17684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choueiri"/>
          <p:cNvPicPr>
            <a:picLocks noChangeAspect="1" noChangeArrowheads="1"/>
          </p:cNvPicPr>
          <p:nvPr/>
        </p:nvPicPr>
        <p:blipFill>
          <a:blip r:embed="rId4" cstate="print"/>
          <a:srcRect r="7816"/>
          <a:stretch>
            <a:fillRect/>
          </a:stretch>
        </p:blipFill>
        <p:spPr bwMode="auto">
          <a:xfrm>
            <a:off x="4419600" y="681038"/>
            <a:ext cx="16764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533400" y="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MAE 206</a:t>
            </a:r>
          </a:p>
          <a:p>
            <a:r>
              <a:rPr lang="en-US">
                <a:solidFill>
                  <a:schemeClr val="bg1"/>
                </a:solidFill>
              </a:rPr>
              <a:t>MAE 432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4648200" y="1603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MAE 431</a:t>
            </a: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7086600" y="3175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MAE 331</a:t>
            </a:r>
          </a:p>
          <a:p>
            <a:r>
              <a:rPr lang="en-US">
                <a:solidFill>
                  <a:schemeClr val="bg1"/>
                </a:solidFill>
              </a:rPr>
              <a:t>MAE 345</a:t>
            </a: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0" y="3008313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Satellites - Computer modeling - Telescope LAB – Astrophysics; Rock Climber, juggler</a:t>
            </a: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4267200" y="2895600"/>
            <a:ext cx="2362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E&amp;M Modeling and LAB; Large-scale vacuum tanks; thrusters; 3D acoustics; Knight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6629400" y="2895600"/>
            <a:ext cx="2514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modeling and control of dynamical systems;</a:t>
            </a:r>
          </a:p>
          <a:p>
            <a:r>
              <a:rPr lang="en-US" dirty="0">
                <a:solidFill>
                  <a:schemeClr val="bg1"/>
                </a:solidFill>
              </a:rPr>
              <a:t>Control of </a:t>
            </a:r>
            <a:r>
              <a:rPr lang="en-US" dirty="0" smtClean="0">
                <a:solidFill>
                  <a:schemeClr val="bg1"/>
                </a:solidFill>
              </a:rPr>
              <a:t>disease; LEM control designer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04" name="Text Box 8"/>
          <p:cNvSpPr txBox="1">
            <a:spLocks noChangeArrowheads="1"/>
          </p:cNvSpPr>
          <p:nvPr/>
        </p:nvSpPr>
        <p:spPr bwMode="auto">
          <a:xfrm>
            <a:off x="260350" y="4441825"/>
            <a:ext cx="2940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Aerospace Faculty       (NASA &amp; FAA)</a:t>
            </a:r>
          </a:p>
        </p:txBody>
      </p:sp>
      <p:pic>
        <p:nvPicPr>
          <p:cNvPr id="13" name="Picture 7" descr="gig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990600"/>
            <a:ext cx="15240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362200" y="0"/>
            <a:ext cx="175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MAE 332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MAE 321</a:t>
            </a:r>
          </a:p>
          <a:p>
            <a:r>
              <a:rPr lang="en-US" dirty="0">
                <a:solidFill>
                  <a:schemeClr val="bg1"/>
                </a:solidFill>
              </a:rPr>
              <a:t>IW Coordinator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362200" y="2971800"/>
            <a:ext cx="198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CFD Computer </a:t>
            </a:r>
            <a:r>
              <a:rPr lang="en-US" dirty="0" smtClean="0">
                <a:solidFill>
                  <a:schemeClr val="bg1"/>
                </a:solidFill>
              </a:rPr>
              <a:t>Modeling LAB</a:t>
            </a:r>
            <a:r>
              <a:rPr lang="en-US" dirty="0">
                <a:solidFill>
                  <a:schemeClr val="bg1"/>
                </a:solidFill>
              </a:rPr>
              <a:t>; Boeing </a:t>
            </a:r>
            <a:r>
              <a:rPr lang="en-US" dirty="0" smtClean="0">
                <a:solidFill>
                  <a:schemeClr val="bg1"/>
                </a:solidFill>
              </a:rPr>
              <a:t>Fellow; Airplane design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81050"/>
            <a:ext cx="162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mhaat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857250"/>
            <a:ext cx="15748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cbarnold"/>
          <p:cNvPicPr>
            <a:picLocks noChangeAspect="1" noChangeArrowheads="1"/>
          </p:cNvPicPr>
          <p:nvPr/>
        </p:nvPicPr>
        <p:blipFill>
          <a:blip r:embed="rId4" cstate="print"/>
          <a:srcRect b="3906"/>
          <a:stretch>
            <a:fillRect/>
          </a:stretch>
        </p:blipFill>
        <p:spPr bwMode="auto">
          <a:xfrm>
            <a:off x="7369175" y="838200"/>
            <a:ext cx="15890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276600" y="4611687"/>
            <a:ext cx="57150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High Temperature and High Strength Materials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Material Selection and Design; </a:t>
            </a:r>
            <a:r>
              <a:rPr lang="en-US" dirty="0" err="1" smtClean="0">
                <a:solidFill>
                  <a:schemeClr val="bg1"/>
                </a:solidFill>
              </a:rPr>
              <a:t>Nano</a:t>
            </a:r>
            <a:r>
              <a:rPr lang="en-US" dirty="0" smtClean="0">
                <a:solidFill>
                  <a:schemeClr val="bg1"/>
                </a:solidFill>
              </a:rPr>
              <a:t>-scale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Bio-materials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Laser Processing of Materials; Compact Energy Sources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Crack and Fracture; Coatings and Thin Films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2286000" y="3238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MAE 223</a:t>
            </a:r>
          </a:p>
        </p:txBody>
      </p:sp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7521575" y="3238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MAE 324</a:t>
            </a:r>
          </a:p>
        </p:txBody>
      </p:sp>
      <p:sp>
        <p:nvSpPr>
          <p:cNvPr id="9226" name="TextBox 12"/>
          <p:cNvSpPr txBox="1">
            <a:spLocks noChangeArrowheads="1"/>
          </p:cNvSpPr>
          <p:nvPr/>
        </p:nvSpPr>
        <p:spPr bwMode="auto">
          <a:xfrm>
            <a:off x="152400" y="39688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Anglinger Center ELE 431</a:t>
            </a:r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76200" y="3295650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Theory (Quantum Chemistry) + Computer Model</a:t>
            </a:r>
          </a:p>
        </p:txBody>
      </p:sp>
      <p:sp>
        <p:nvSpPr>
          <p:cNvPr id="9228" name="TextBox 14"/>
          <p:cNvSpPr txBox="1">
            <a:spLocks noChangeArrowheads="1"/>
          </p:cNvSpPr>
          <p:nvPr/>
        </p:nvSpPr>
        <p:spPr bwMode="auto">
          <a:xfrm>
            <a:off x="2133600" y="3295650"/>
            <a:ext cx="1676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Computational materials; biomaterials</a:t>
            </a:r>
          </a:p>
        </p:txBody>
      </p:sp>
      <p:sp>
        <p:nvSpPr>
          <p:cNvPr id="9229" name="TextBox 15"/>
          <p:cNvSpPr txBox="1">
            <a:spLocks noChangeArrowheads="1"/>
          </p:cNvSpPr>
          <p:nvPr/>
        </p:nvSpPr>
        <p:spPr bwMode="auto">
          <a:xfrm>
            <a:off x="5410200" y="3295650"/>
            <a:ext cx="190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 – </a:t>
            </a:r>
            <a:r>
              <a:rPr lang="en-US" dirty="0" smtClean="0">
                <a:solidFill>
                  <a:schemeClr val="bg1"/>
                </a:solidFill>
              </a:rPr>
              <a:t>Energy &amp; Materials; electrochemistry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30" name="TextBox 16"/>
          <p:cNvSpPr txBox="1">
            <a:spLocks noChangeArrowheads="1"/>
          </p:cNvSpPr>
          <p:nvPr/>
        </p:nvSpPr>
        <p:spPr bwMode="auto">
          <a:xfrm>
            <a:off x="7239000" y="3276600"/>
            <a:ext cx="198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Energy storage LAB – batteries; acoustic lens</a:t>
            </a:r>
          </a:p>
        </p:txBody>
      </p:sp>
      <p:sp>
        <p:nvSpPr>
          <p:cNvPr id="9231" name="TextBox 17"/>
          <p:cNvSpPr txBox="1">
            <a:spLocks noChangeArrowheads="1"/>
          </p:cNvSpPr>
          <p:nvPr/>
        </p:nvSpPr>
        <p:spPr bwMode="auto">
          <a:xfrm>
            <a:off x="381000" y="2773363"/>
            <a:ext cx="838200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NAS</a:t>
            </a:r>
          </a:p>
        </p:txBody>
      </p:sp>
      <p:sp>
        <p:nvSpPr>
          <p:cNvPr id="9235" name="Text Box 9"/>
          <p:cNvSpPr txBox="1">
            <a:spLocks noChangeArrowheads="1"/>
          </p:cNvSpPr>
          <p:nvPr/>
        </p:nvSpPr>
        <p:spPr bwMode="auto">
          <a:xfrm>
            <a:off x="227013" y="45720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Materials Faculty</a:t>
            </a:r>
          </a:p>
        </p:txBody>
      </p:sp>
      <p:pic>
        <p:nvPicPr>
          <p:cNvPr id="9237" name="Picture 21" descr="http://www.cuny.edu/site/energy/faculty-research/dsteingart/steingart.jpg"/>
          <p:cNvPicPr>
            <a:picLocks noChangeAspect="1" noChangeArrowheads="1"/>
          </p:cNvPicPr>
          <p:nvPr/>
        </p:nvPicPr>
        <p:blipFill>
          <a:blip r:embed="rId5" cstate="print"/>
          <a:srcRect l="12000" r="12000"/>
          <a:stretch>
            <a:fillRect/>
          </a:stretch>
        </p:blipFill>
        <p:spPr bwMode="auto">
          <a:xfrm>
            <a:off x="5529218" y="838200"/>
            <a:ext cx="1654628" cy="2286000"/>
          </a:xfrm>
          <a:prstGeom prst="rect">
            <a:avLst/>
          </a:prstGeom>
          <a:noFill/>
        </p:spPr>
      </p:pic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5715000" y="3048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MAE </a:t>
            </a:r>
            <a:r>
              <a:rPr lang="en-US" dirty="0" smtClean="0">
                <a:solidFill>
                  <a:schemeClr val="bg1"/>
                </a:solidFill>
              </a:rPr>
              <a:t>424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39" name="AutoShape 23" descr="data:image/jpeg;base64,/9j/4AAQSkZJRgABAQAAAQABAAD/2wCEAAkGBhQQEBUPExIWEBUUEhQWFhYUFBAUGBUSFRAVFRUSFRgYGyYeGBolGRQVHy8gJScpLCwsFR4xNTAtNSYrLCkBCQoKDgwOGg8PGiolHyQtLy0yKi8sLS8pMS8sLS0qKiwsKiw0LCwqNCwsLCwqLS0sKSwvLCwsLC0yLywsKSwsLP/AABEIANEA8QMBIgACEQEDEQH/xAAbAAEAAQUBAAAAAAAAAAAAAAAABQECAwQGB//EAEUQAAEDAQUFBAUJBQcFAAAAAAEAAgMRBAUSITEGE0FRYSJxgZEyQlKhsQcUI2JygpLB0TNTc7LwFSRDY5OiwhY0g+Hi/8QAGwEBAAMBAQEBAAAAAAAAAAAAAAMEBQYBAgf/xAAxEQABAwIDBgQGAwEBAAAAAAABAAIDBBESITEFE0FRYXGBkbHRIjKhweHwFELxI5L/2gAMAwEAAhEDEQA/APcURERERERERERERERERERERERERERERERERERERERERERERERERERERERERERERERERERERERERERERERERERFSqqrSERVBVVE3HfIm3jHZPje5pHNocQHe7zUrVfDHteMTVHHI2RuJpyVURF9qRKrHvhiwVzpWnStK+aq91ATy+C5TZ29t/bpX1yMdGfZa8D/AJV8VBLMI3NZxcVVmqWxPYw6uNl1oKqqBVU6tIiKlURVRWmQAgVzOnXKqrVEVURERERERERERERERERERERERERERERWvfTM5IiuRWtKuREVCqqiIvO4TIy8JTF6TXyOwn1xiqWeNfOi7ywWtsrBI3QjxB0IPUHJcpZIaXlaDyBP4sKloX7iQyD0Hkbwey7QSd3A+B5rlqStEFS6F5+Ek+Bv91kbNhdFG540xuuPHX3/AAp5FYEe6gJJoAuoutZQW1tucGNszPTmOHuZ6x/LxKwXTd4gtETW/uZGk83YmOJ+KpYxvZHWt3rdmIHhENHd7tVuBv00DuTpB+KJ36Bci+t320GEaA2CpNp8YNS7UkYejb/fXtZTaqqBCuvV5VUTfe0DLM3PtPPosGp6nkOq1r1v84jBZ27yXQn1Y+rjz6LnZ7iL5o4nPMkshxyP9lg1p/Xkser2iGu3MObz5BZdXVSBhFOLnS/C5ysOZ9OK6DZlskoNrlNXPyYM6Njr6o6n4BdAFbDGGtDQKAAADkAMgr1pwx4GAHX7q9BFumBpNzxPPmiIilUyIiIiIiIiIiIiIiIiIiIiIiIiLFaYQ9pY4VBBBHQrKqEIRdeEXyXFWa3WqyyvgobQxlCAT2t2a0c06nlxzC6K7L/inya7C/ix2Th4cfBY7+sRo20MFXxVqB60R9Nv5jqFq2mxxzAOc0Oyq1wycK6EOGa5qesm2fNgd8TDp/qoU9PNGXNY+9tAeR5HUW04roaqig7NLLFkHb9nJxDZAOjtHeNO9SlmtzZNMjxa7Jw8D8Rktelr4akfAc+XFXQTo4WKgY4qW60u+rF72f8Aytxp4Kskf08ruYj9wKwSOoVxG0vhqn91ZoYsMZHMuPmSpK75KfR1yHonp7J7vh3Ky+DjaIRo/wBM8oxqPHTzWCGT+uSunkzJ4n+gFpN2w7+IYz8+l+iOp7nDwWGRw04aUWVjalh5SA+FCPzWmX5rdgOnQg+RWNSyYZmvPAj1VqaP/nYKVe8NBJIAGZJyAHVQlttb7R2WExRcX6Pf0Z7LfranhzWe1SYz2swNG8O88ytcyVNFu7R2yXXjg05+ypimMnzaJZbMyNuFjQ1ozP5kniq7PWbE59rdrKaM6RNyb56+StnhLwIR/iZEjgz1z5Zd5CnI2BoDQKAAADkAMgpNh0pc4zu4ZBQzMBe1oHwt4dfwPVXhVVArXyhoqSAOZIAXVr29leih7XtVZ46/SYyODAX+8ZDzWa670dP290Y4/VLz2ndQ0aDqT4cVCJ4y7CDc9FCKiJz8Adc9P3JSSIimU6IiIiIiIiIiIiIiIiKlVbLJhFaE05Cp8lFjaqzVpvQ0jUOa9tDyzCjdIxnzEDuonzRx/O4DubKXqijGbRWdxoJ4/wAQHxWyy84jpLGfvs/VBKw6EIJo3aOHmFsuChBZt250Xq+kzo0nNngT5EclMCdp0cD3ELFaYQ8ZajMfoqO0qUVUJA1GY/eqkaQHBwUS52FXNlrr/Xcrp2LSfkvz0ksK1Q1rwpBz658cvctKcqkdoVJnVzSSQyHE43K+2R4DZVhlWSeRaEclCr5pclFiUxj+JXsfmt0S0C5n/qeBji0OMrhq2Jj5SM+OEEDxS2bR42tEGHE/HV02KNsLYm4pHSAgOyFMuKtRUszyAGnPRfbqd5OmSnnzVVlpt8dnjMsrsDRqczmTkABmSTwXmd4bVMrTe2i1HiQ8WWKv1GsBeR9ojuXR7LtdbLEHmQxuZad5CXHfmMx0ADsfpDN2vPoFefs/cAPleLXF7KzLQuiYHvyF/wB6/RT0G2cccjTJZ5oWSENbJKI2ZOIAOAv3lC4jPDyUFtbttLFM9zZpIw2V0UccYioTGxjpJZS8OxVdIAGimQOYXGi6iLzgZI7e4rQ4SOJJxPjcK1rwILT3OUz8oV30c54Hr737sjWRSHwfGz/VC6COoEWGCPTDcfvbNTw7Pp2VLGnMOHhw0vddzsztM632Zs2Pdmpa9rABR41FXVNDUHhqtm1xRMGOQGQ1AbjLpHOdwDQTSvdRef8AySWwiS0wgF5O7e1o55hxPIZipXqthuqjt7IcclNc6MHssHDv1KqGlqaucguOAcfsua2pTsgqHRMaCb8cwPP6KPu+4TI4TTtAA/ZwimFg4F1Mi73LoQ1AFculp6eOnZgYFnRRNjvbU6nie/7kiIinUyIiIiIiIiIiIiIiIiKMt9yRynHQNeNHANPg4HJw71JpRRyRtkbheLhfD2NeLOF1zzrI1nZkiYDwcGNwu93ZPQ+ZVTYo/wB0z8Df0U89gIoRUcitGSwU9DT2Tw+yeHd8Fy9bsVzbvgN+ntzUjA0ZOaD4KNMEf7tn4G/osrZQNAB3ZK+SLhx5LVkioubc6Rhsbgq+xkZ0C2DOCteUAqMvW3uha3AwyvkeGMYCBieQTQuPoijSSei4+9tt3w1JtUbnA/s4IDKytaYTK97a58Wg9FPBRTVLcbRlzJWhDSufm398r+ei7Wc4c60A1J0UY7aiIndsLrQ/2IGOlP8AtyHiVzt5yyyOErrM2beiMxb57zGwmIfQ7oEAvLq0LsiSBrRcva9obRPggdMYYnSNa5kQbCwNJ0LWAVFeavU2y4nND5H36D0utOOgLmF2Rt19rn0XaXlf5aSJZGWJudWB8Utqd9VsTSRGTzfotWwX6bbZsL8Tt3NGJms/aPs+KppSnaI1pyNNVdPsrYbOwCRtAThDnOcKuPdQDypkrtnNlXWS0SSYw6NzA1o4+kDn3fmvHTUjY7xNsWm4uNbcLr7G6Ed+PDKw8NT5nwC5e89oLQ44A4wR+pHDWOMNqQKBtMVNKuqcs1O7Dbu0Qvs8lcbJDI01OIYhTG09ND356ptfcme8aMnnylI07ngfiA5lcpdd4us0zZm6tOY5tOrSr73mqgxMOeo6EcFriJlTS/8AIAEcuakdpbmEPbFMpHRPAFBjDGyNe0cA5jwacCHAZabGw+0XzaXdPNIpTmTox+gd3HQ/+lsbWW5rrGZwHBs1rj3dW0Lt3ZsLnAcsTwPulco5hGopUV7weKnfFvYgJBqM+6+6cCqpzFKcx5j/AA5eC7m2gf2nGRQ/373uiixe9dzf+z/zmEhoBe0OLQTQOBFHROPAOGVeBwngvILpt5NosrKABlojOVauJkZUuJOtAvcBaK5H3rNqnNp5InHPCLctFz21WSU748JzAXn3yTXe6K8bQM8O4oCRQ/tWjC4eq8EEEcC08M1660ri7wvKyWeU4mfSPAc/dRyOdgbUB792KhozzK37PCx7Q+KWQNcKgsmkoQc8qkrTj202NgxRm3NYG0N/NJvsOR55d+mq6dFzPzOYDs2uUfaDH+8hRz72tbTgjnbaTXRseIjvIFB5hW49tQPNgHeSw5ql0AvIw+Fj97/Rdui5+7n259DJuox1aS7yaae9TzK0zzPktWOTeC9iO6mhl3ovhI7iyuREUqmREREREREREVC6iIqqlVG2vaOCM4ceN3ssBe6vKgWo69Z5PQiEI9qU1d4Mb+ZVKeugh+dw7cVCJmOOFuZ6Z/54qdqtV14MrQHEeTe150yCinWcuzke6XoThb+AZedVfipkBQchkFh1G3wMom+J9lajhe7M5ev75rz7aLbAu7UsshL8RZZrO8QtjY2RzAJ5aF5ecObRp4qOuHbySN+GmOMn9k57nGn+XI81r9VxoeBGi6rai44i11oMYH74tAq6J1A5/wBpmTwdexTiV5RbrG6GV8LvSY5zTTSrTSo6L1srK2PG4d+d+67vZsFLUxGPDn+6W5c9eq9k+cWe3w5EuAcDkXMfG8aVpQtcF5ntdcTbMWyNBpFOxr9O0x4LopOhIEjTwrHXitW7b9fE4OxEECgeMzT2Xg5SN6HMcCpu9r3ZabJaHSOjBdDHG0Nkq58jZw8OEZAc0NGLM89SoqSnfDKQDdhB7hfJo5qN1mElpIy8V2dshZPEW6B7atI4EirXDuND4LzLaezESiWmHfMEhA4ShxZKP9VjjTkQu32Kt++sUZJ7TAWO6FmQ91FD7Z2Gsb3D/Cla8fw7Q3C7wEsIP/l6qls1xjmkgd38vwvihcIp8B0OXnl62Ujd1vFqjhLo5A1rZDNI5jmxsb82ljkO8OVTioKHUrJsXeJnsbC41cz6N3e3T3ELi9lblba5ZY5HuGFocwA5CuRdQ5arpdhbBJAbRHICAJBQkZGgOY8KL2uZC2AxN1acX/rkvJ4Wsx21B06XK6a12ZsrHRuFQ4UP6jqvMr9u90Urg7WuZ5k5h4+0M+8O5Lu7svsyTGJwAxMdJHQnONs74TirlXFGTlwVm1Vy76LeAVcwZ01czUgdR6Q7qcSqtG99JLupcgbfhfVDP/HlsdCvNmTEywAkuDZmUBJIGZJAHDwXababNlrjKwdl5JFOEhzLO51CR9YH2lxZiwyxg8JWeIJyPcQar260xNmY6J4q1wplkRyI5EHMHotGsqDBJG7hnfsrNfUGnna9mnH6LxW73UtEH8eP+Ze9ss68ct1xSsvCGMMJO/Y4kN7LgHem3kDqRwId0XtzJByr00VevDJXR/EADxWXtyoD3Nezl7LzD5QQ+IyAEsxSQyOIcRijEWBvg2QO7jI08QpX5I5JZrE8AjC2d4a59XUaQHZDjma6+su0vG6bLbmbmWNr8OeE1a5vUFpBp1GRW9dN0xWWIQwsEbBWgFTmdSScyepXRRULJI2teQ5otp0WNNtFstGIAPivr+fposDbia7OVzpujjRv4G0B8aqRis7WDC0Bo5AADyCvCqtKKCOIWY0BYoY0G4GfPj5qlFVEUy+0REREREREREREWC12NkrcL2hw5GqzovCL5FeEAixUM7ZOzcIsPVr5G/AoNmwPRmmb03mIf7gVMoqzqOB2rB5KAU0TflaB2y9FEi6JBpOXfbjYfDs0VwsMnEsd3B7f1UmsFqtjYwK5k+i0auPT9eCqS7Mow0uc0AdyFMLs0J8/daM9gq1zXgFpBBz1BFCF4jtrYHRPjdxP0DieMkDxFiPfHuneJXtksxOZOfLgO79V5r8pNgxRzUGY3Vpbpq124l+NnPgFiUklPv3RQizSOPEj8XXRbJmlife+v7+fBchfOz81kI3rKA6OacTSeVefRRwK9f2ctDLfYY3uAeHMDXg5jE3I1HPj4rk9qPk4fFWay1ezUxauH2fa+PevmGsBeY5ciDboupptsAu3U2R0vwK1fk1tdJprMcg4CRveMnfE+S6q/rHvOwADvWSQ/ec3eRH/AFYmD7xXm9wWzc22CTT6Tdu5gPFCD716VtDbzZjBKY3vaJg52AAuLmAljBXIVdTPgBzUcrCyvjeP7a+h+iz6xhZUXZ4evsvOdn7y+b2lk2eE9l9PYdx8NV6H/bO9BFnjdMfaLXMiZ9aSR1GtA15rgbJsnbbQcQiEDSa1f1zyrQ+5dVF8nr3tAtdrltAGjC95aO4OJH+0L7qRRF4fM65HAce6lr5IXvDmnPr7DPzstK7bZG+9YooXiRkFlMReNJHYnySSdxke8jou6iyyWhcmzEFmdiijwupSpJJplzUy6BY+0KltTLjYMrWWRNIy9m/pXH3j8ngmtDJWyBkbX4iyhqM6lreGGtSK6Yiu1+bdFjjyW9C5QyTvmADzooJ55HWudFrCEhZmOIW42z4tKGnAkj8lhkilGkOLukb+YVpmzqhzQ9rCQVmvqmDX0KxyxB4FdRmHAkOaebSMwrBe0tn/AGoM0f7xo7bR9dvHvHkrX2iUa2SQ9zoj8HLXkvh7NbJOPu1+Ct0/82lN2g9rZLLqZ6d3xBxaedj9cl0ditzJm443B45g+48ls1Xmttt4a/ewxy2aTjkA13e1TV0bdNNGTjCfbbp94ajwXS021GSfDKMJ+n4WbFtWLHu5CAeedj55jx812CLDBaWvAc0hwOhBqFlC1gb6LXBBFwqoiL1eoiIiIiIiIiIiIraqtVzF/bWtjJhiILtHP1DOdB6zumignnZC3E85KvUVMdO3FIbKVvG9sDt0wbyUjJtcmj23ng348FqRxkEuccbzq7/i0cG9FB3fe2RZBBJO4mrnu1c7m45+WSlYbBbJPSdHZxyaMbvfkuVqX1e0DZjSG/uqip6yNxxAFx5AZDxNgT1v2WwYq6rjttbYwb0EgBlhkGRBLnzysYwAcmmPETw7K7eDZ5gzkc+c/wCY4keDRRvuWrtPdFnkiaySCOQ4sMQIpRztaYaECgqe5T02yXUx38rhkCtmmrt3IHyts0cjc+3TVeO/J/eUzLbHFCXGJ7iZW6tw4c3jkRrXovX53Kyx3VDZm4YY2xjKuECppzOp8Sr2x1WBWzid92i33WtU1LaiTeBtlz9v2NgtErZ3NLXtcHVbQYiD62Wffqp6RtFuMhotecKtI57gA46KuZ3SEAm4C0mR5rYfFkqwxradHkomjJHyZqOYyhW9GyoWB7KFbdnCNHBeSOyusD7OqR5FbkzHBoeG4wQCQKYhUVyGjv61WrBaGSVwuBI1bo4HkWnMFXJ6KWnPxj2VRtUx3wk5rI+0mMCUZhvpAcWetTqNfDqpmOQEAg1BFQRxHMKIaKdyxXJad1I6yO0AxxE8Yzqz7py7lvbDrMJ3D+OnfkqVQd28HgcvHh5+vdT4VaKgVV1q8VKLE+xRu1Y097WlZkXhAOq8LQdQsFnsTI64GNZXXC0Nr30WdEQADRAAMgiIi9XqIiIiIiIiKhVURFF3nYZZvo2yCFh9JwqXnoODR71r2LY+zxZ4N4ebzX3ae5TiKAwRudjcLnqq7qWJ78bxc9c7duSsZEGigAAHAZBVorlQqbRT2VCaLl4bX85tL5tY4gWR9XH03/1wKz7X3xuYt009uTIU1DeJ/LxWCz4LJZ2NeQ3KpAzLnnUADXWi5rbdUbbhnj7KnvWvqMJNms+Jx4X/AKj7+S3sNVWyjemjPRBzfwPRvtd+nwWKyXe+0duUGOPhF6zhzlPL6o8VOsjAAAFANAMlBs/Y2K0k+nL3V81Dpflyb9T7LTtUYaGtHEnxyUdMFvXxJhMXWWnnG8D30Ws5uapbbjDKizRYWCsUz9VjxhjS92QaKlbMwLYw92VaYh7NTl5VoVFtd84tTYBmyHtyHgXg9lnn8Oi6Z8YIoRUHIg56q5szZjZoHl/HIdOqqGpMr3FmgNu54+3moWaNUc/CxzuTHHyasUZMUpszzwJicfWZ7BPtN07qKt5OwwSnlG7+UrBlgdDKWO1BVj+SHwOcNRfLkQpe63YoYzzjYfNoWvelwRz9o9h40kZk4ePELPc3/bxfwmfyBbq/Rt22SMNeLiyohjZYwHC4sFxVptNpseUrd/HweMj48j3+axW+9Y5mNlidhliONodkaes3rly5Lt3MBFCKjquXvrYlr6vhpG7XCfRPd7PwXP1Wxyw7yn8vZZ1VFVMjLYjjaf6nUdj06qdue822iJsreOo5O4hbtV5/s9bX2K0bmZpY15oQcgDXJ44U4E/ovQAtqjqN9H8WThkQrGz6r+RFd2ThkR1/KqiIri0EREREREREREREREREREREREREWK02gRtL3GgaCSeQCvJXObRGS0uFji0yMrzo0ataevGncoZpN2wkC54DmVBUSmKMuaLngOZXKy26S02vetbjcXdhvAAeiD0GpXY3Rs9gdv5nb2Y8T6LOjR+a27luOOzNo0VcR2nHVx/IdFJrPpNnhjt7Nm8/RZtDs90d3zm7ib24A/f7cFQBVRFrLZUVtG6kTXcpoffIB+ajL8vPcRlw9N2TB1pr4Lf2ub/dHnkWHykaVxhe63WprdGk0p7MYzce/XzC5PbEJkqmgcQPUrHrq51OXRR/O8NA8bgldXsbd+7g3jvSlOI11w+r+Z8V0KxxMAAAFABQdwWRdPDEIowwcFo08QhjbGOA/wBUVf8AdW/j7OUjDijdycOHjoubtN8b2xy17MjQGvb1LgK92q7crhttLm3bvnDMmvyeB7Vcj3H4hYu16MSN3zRmNeyobRMkLHSx6EEOHofD0XW3Gf7vF/CZ/KFvKN2ddWywn/Kb8FJLbhN429gtCnN4mnoPRERFIplqXhdkc7cEjQ4e8dQeCvsNnMbAwuL6CgJ1pwrzPVbCL5wDFitmvjA0OxWzRERfS+0RERERERERERERERERERERERFSitZCBWgpU1PU8yr0RFSiqiIiIiIiitqW1skv2Pg4KD2Cu3J9oI17De4HtHzy8CulveAyQSRtzLo3Ad5GSuu2xiGJkQ0a0DvPE+JzVF9PjqWyHQD6rNkpN5WNmOjW/W62aKqIry0lSiwWyytlY6Nwq1wof65rYVCF4QCLFeEAixWpdNkMMLIia4G0rzpxW4qAKqNAaLBeNaGNDRwRERer6REREREREREREREREREREREREREREREREREREREREREREVCiqiIiIiIiIiIiIiIiIiIiIiIiIiIiIiIiIiIiIiIiIiIiIiIiIiIiIiIiIiIiIiIiIiIiIiIiIiIiIiIiIiIiIiIiIiIiIiIiIiIiIiIv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990600"/>
            <a:ext cx="1428750" cy="1905000"/>
          </a:xfrm>
          <a:prstGeom prst="rect">
            <a:avLst/>
          </a:prstGeom>
        </p:spPr>
      </p:pic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39624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MSE 301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MAE 244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3733800" y="3295471"/>
            <a:ext cx="167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Biocompatible materials; low tech </a:t>
            </a:r>
            <a:r>
              <a:rPr lang="en-US" dirty="0" err="1" smtClean="0">
                <a:solidFill>
                  <a:schemeClr val="bg1"/>
                </a:solidFill>
              </a:rPr>
              <a:t>soln’s</a:t>
            </a:r>
            <a:r>
              <a:rPr lang="en-US" dirty="0" smtClean="0">
                <a:solidFill>
                  <a:schemeClr val="bg1"/>
                </a:solidFill>
              </a:rPr>
              <a:t> for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world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3124200" y="4495800"/>
            <a:ext cx="6019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Flow Diagnostics using Laser </a:t>
            </a:r>
            <a:r>
              <a:rPr lang="en-US" dirty="0" smtClean="0">
                <a:solidFill>
                  <a:schemeClr val="bg1"/>
                </a:solidFill>
              </a:rPr>
              <a:t>Tagging (Miles, emeritus)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Compact X-Ray Laser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X-Ray Laser for Biological Imaging of Cells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High Speed Wind </a:t>
            </a:r>
            <a:r>
              <a:rPr lang="en-US" dirty="0" smtClean="0">
                <a:solidFill>
                  <a:schemeClr val="bg1"/>
                </a:solidFill>
              </a:rPr>
              <a:t>Tunnel (Miles, emeritus)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4" name="Picture 5" descr="sucke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079500"/>
            <a:ext cx="17541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2209800" y="76200"/>
            <a:ext cx="129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IW Advisor MAE </a:t>
            </a:r>
            <a:r>
              <a:rPr lang="en-US" dirty="0" smtClean="0">
                <a:solidFill>
                  <a:schemeClr val="bg1"/>
                </a:solidFill>
              </a:rPr>
              <a:t>521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MAE 328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5715000" y="1524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MAE 511</a:t>
            </a:r>
          </a:p>
          <a:p>
            <a:r>
              <a:rPr lang="en-US">
                <a:solidFill>
                  <a:schemeClr val="bg1"/>
                </a:solidFill>
              </a:rPr>
              <a:t>MAE 527</a:t>
            </a: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1676400" y="35052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Femtosecond Lasers </a:t>
            </a:r>
            <a:r>
              <a:rPr lang="en-US" dirty="0">
                <a:solidFill>
                  <a:schemeClr val="bg1"/>
                </a:solidFill>
              </a:rPr>
              <a:t>LAB; </a:t>
            </a:r>
            <a:r>
              <a:rPr lang="en-US" dirty="0" smtClean="0">
                <a:solidFill>
                  <a:schemeClr val="bg1"/>
                </a:solidFill>
              </a:rPr>
              <a:t>X-ray production;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50" name="TextBox 12"/>
          <p:cNvSpPr txBox="1">
            <a:spLocks noChangeArrowheads="1"/>
          </p:cNvSpPr>
          <p:nvPr/>
        </p:nvSpPr>
        <p:spPr bwMode="auto">
          <a:xfrm>
            <a:off x="5486400" y="3603625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X Ray Laser LAB; Wind Surfer</a:t>
            </a:r>
          </a:p>
        </p:txBody>
      </p:sp>
      <p:sp>
        <p:nvSpPr>
          <p:cNvPr id="10254" name="Text Box 9"/>
          <p:cNvSpPr txBox="1">
            <a:spLocks noChangeArrowheads="1"/>
          </p:cNvSpPr>
          <p:nvPr/>
        </p:nvSpPr>
        <p:spPr bwMode="auto">
          <a:xfrm>
            <a:off x="260350" y="4441825"/>
            <a:ext cx="289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Applied Physics Faculty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066800"/>
            <a:ext cx="1497524" cy="229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584</Words>
  <Application>Microsoft Macintosh PowerPoint</Application>
  <PresentationFormat>On-screen Show (4:3)</PresentationFormat>
  <Paragraphs>144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G. Littman</dc:creator>
  <cp:lastModifiedBy>Michael Littman</cp:lastModifiedBy>
  <cp:revision>110</cp:revision>
  <dcterms:created xsi:type="dcterms:W3CDTF">2007-02-07T07:12:45Z</dcterms:created>
  <dcterms:modified xsi:type="dcterms:W3CDTF">2015-02-04T20:18:15Z</dcterms:modified>
</cp:coreProperties>
</file>