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91" r:id="rId2"/>
    <p:sldId id="397" r:id="rId3"/>
    <p:sldId id="399" r:id="rId4"/>
    <p:sldId id="393" r:id="rId5"/>
    <p:sldId id="392" r:id="rId6"/>
    <p:sldId id="394" r:id="rId7"/>
    <p:sldId id="395" r:id="rId8"/>
    <p:sldId id="398" r:id="rId9"/>
    <p:sldId id="396" r:id="rId10"/>
    <p:sldId id="368" r:id="rId11"/>
    <p:sldId id="256" r:id="rId12"/>
    <p:sldId id="257" r:id="rId13"/>
    <p:sldId id="258" r:id="rId14"/>
    <p:sldId id="259" r:id="rId15"/>
    <p:sldId id="260" r:id="rId16"/>
    <p:sldId id="263" r:id="rId17"/>
    <p:sldId id="264" r:id="rId18"/>
    <p:sldId id="265" r:id="rId19"/>
    <p:sldId id="270" r:id="rId20"/>
    <p:sldId id="308" r:id="rId21"/>
    <p:sldId id="366" r:id="rId22"/>
    <p:sldId id="272" r:id="rId23"/>
    <p:sldId id="274" r:id="rId24"/>
    <p:sldId id="313" r:id="rId25"/>
    <p:sldId id="318" r:id="rId26"/>
    <p:sldId id="319" r:id="rId27"/>
    <p:sldId id="320" r:id="rId28"/>
    <p:sldId id="385" r:id="rId29"/>
    <p:sldId id="386" r:id="rId30"/>
    <p:sldId id="372" r:id="rId31"/>
    <p:sldId id="323" r:id="rId32"/>
    <p:sldId id="310" r:id="rId33"/>
    <p:sldId id="384" r:id="rId34"/>
    <p:sldId id="324" r:id="rId35"/>
    <p:sldId id="390" r:id="rId36"/>
    <p:sldId id="362" r:id="rId37"/>
    <p:sldId id="374" r:id="rId38"/>
    <p:sldId id="375" r:id="rId39"/>
    <p:sldId id="364" r:id="rId40"/>
    <p:sldId id="365" r:id="rId41"/>
    <p:sldId id="326" r:id="rId42"/>
    <p:sldId id="327" r:id="rId43"/>
    <p:sldId id="371" r:id="rId44"/>
    <p:sldId id="330" r:id="rId45"/>
    <p:sldId id="328" r:id="rId46"/>
    <p:sldId id="329" r:id="rId47"/>
    <p:sldId id="333" r:id="rId48"/>
    <p:sldId id="334" r:id="rId49"/>
    <p:sldId id="400" r:id="rId50"/>
    <p:sldId id="383" r:id="rId51"/>
    <p:sldId id="336" r:id="rId52"/>
    <p:sldId id="363" r:id="rId53"/>
    <p:sldId id="360" r:id="rId54"/>
    <p:sldId id="338" r:id="rId55"/>
    <p:sldId id="340" r:id="rId56"/>
    <p:sldId id="344" r:id="rId57"/>
    <p:sldId id="401" r:id="rId58"/>
    <p:sldId id="387" r:id="rId59"/>
    <p:sldId id="367" r:id="rId60"/>
    <p:sldId id="349" r:id="rId61"/>
    <p:sldId id="379"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41" autoAdjust="0"/>
    <p:restoredTop sz="83114" autoAdjust="0"/>
  </p:normalViewPr>
  <p:slideViewPr>
    <p:cSldViewPr>
      <p:cViewPr>
        <p:scale>
          <a:sx n="139" d="100"/>
          <a:sy n="139" d="100"/>
        </p:scale>
        <p:origin x="3512" y="4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FEDC2F3-F51E-8942-BC22-9775E072B55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20835" name="Rectangle 3">
            <a:extLst>
              <a:ext uri="{FF2B5EF4-FFF2-40B4-BE49-F238E27FC236}">
                <a16:creationId xmlns:a16="http://schemas.microsoft.com/office/drawing/2014/main" id="{5B70FCA4-1E26-7847-BF32-6969565F29B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3316" name="Rectangle 4">
            <a:extLst>
              <a:ext uri="{FF2B5EF4-FFF2-40B4-BE49-F238E27FC236}">
                <a16:creationId xmlns:a16="http://schemas.microsoft.com/office/drawing/2014/main" id="{BCFE13B0-6B2F-1B42-88C3-0BB3924ADB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4B0F0B8B-8B13-DD42-8AB4-72221B95BE9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BDADE8B9-E2D0-1E42-A804-3D00ACCFE0E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20839" name="Rectangle 7">
            <a:extLst>
              <a:ext uri="{FF2B5EF4-FFF2-40B4-BE49-F238E27FC236}">
                <a16:creationId xmlns:a16="http://schemas.microsoft.com/office/drawing/2014/main" id="{98E06008-0C39-BB40-80D1-1AEFAE8642E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6293249-EB9A-F34A-94D6-3F2C9FF932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loc.gov/exhibits/treasures/trr025.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CB5203C-DE7F-2541-BCA7-BC3EF2C70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57DAF5-1AEB-494B-908B-EEA38597E2DA}" type="slidenum">
              <a:rPr lang="en-US" altLang="en-US"/>
              <a:pPr>
                <a:spcBef>
                  <a:spcPct val="0"/>
                </a:spcBef>
              </a:pPr>
              <a:t>10</a:t>
            </a:fld>
            <a:endParaRPr lang="en-US" altLang="en-US"/>
          </a:p>
        </p:txBody>
      </p:sp>
      <p:sp>
        <p:nvSpPr>
          <p:cNvPr id="15362" name="Rectangle 2">
            <a:extLst>
              <a:ext uri="{FF2B5EF4-FFF2-40B4-BE49-F238E27FC236}">
                <a16:creationId xmlns:a16="http://schemas.microsoft.com/office/drawing/2014/main" id="{B6F38577-1901-D442-9193-FC011A752FAF}"/>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02EC5596-C3BB-544C-976F-D0FC63C34D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MODERN DAY CONNECTIONS WITH THIS TALK</a:t>
            </a:r>
          </a:p>
          <a:p>
            <a:pPr eaLnBrk="1" hangingPunct="1"/>
            <a:r>
              <a:rPr lang="en-US" altLang="en-US" dirty="0"/>
              <a:t>Kao – fiber optics Nobel prize – pulses of light down an optical wire rather than pulses of electricity down a metal wire</a:t>
            </a:r>
          </a:p>
          <a:p>
            <a:pPr eaLnBrk="1" hangingPunct="1"/>
            <a:r>
              <a:rPr lang="en-US" altLang="en-US" dirty="0"/>
              <a:t>Texting – person to person telegrams</a:t>
            </a:r>
          </a:p>
          <a:p>
            <a:pPr eaLnBrk="1" hangingPunct="1"/>
            <a:r>
              <a:rPr lang="en-US" altLang="en-US" dirty="0"/>
              <a:t>Digital (Binary) coding starts with Morse’s telegraph - it is the foundation of modern computer</a:t>
            </a:r>
          </a:p>
          <a:p>
            <a:pPr eaLnBrk="1" hangingPunct="1"/>
            <a:r>
              <a:rPr lang="en-US" altLang="en-US" dirty="0"/>
              <a:t>Note: Morse is not the only one with a Telegraph System – his was the most successful – why was he successful?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CDC86C09-0E20-F24F-A679-662A2E1EE9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C22A0D-6383-EB40-9E10-6C1452A99EEB}" type="slidenum">
              <a:rPr lang="en-US" altLang="en-US"/>
              <a:pPr>
                <a:spcBef>
                  <a:spcPct val="0"/>
                </a:spcBef>
              </a:pPr>
              <a:t>19</a:t>
            </a:fld>
            <a:endParaRPr lang="en-US" altLang="en-US"/>
          </a:p>
        </p:txBody>
      </p:sp>
      <p:sp>
        <p:nvSpPr>
          <p:cNvPr id="33794" name="Rectangle 2">
            <a:extLst>
              <a:ext uri="{FF2B5EF4-FFF2-40B4-BE49-F238E27FC236}">
                <a16:creationId xmlns:a16="http://schemas.microsoft.com/office/drawing/2014/main" id="{51B5A2C3-45F8-FC49-AF7E-D6E318723B5D}"/>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71826C4-7F29-8A40-A528-97E0E8D425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Lucretia dies in 1825; Father dies in 1826; Mother dies in 1828; 1829-32 goes to Europe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0ABE91C-AC68-4649-A1C8-757A275F5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DC861A-41B9-1C45-A32C-5672725FF3A1}" type="slidenum">
              <a:rPr lang="en-US" altLang="en-US"/>
              <a:pPr>
                <a:spcBef>
                  <a:spcPct val="0"/>
                </a:spcBef>
              </a:pPr>
              <a:t>20</a:t>
            </a:fld>
            <a:endParaRPr lang="en-US" altLang="en-US"/>
          </a:p>
        </p:txBody>
      </p:sp>
      <p:sp>
        <p:nvSpPr>
          <p:cNvPr id="35842" name="Rectangle 2">
            <a:extLst>
              <a:ext uri="{FF2B5EF4-FFF2-40B4-BE49-F238E27FC236}">
                <a16:creationId xmlns:a16="http://schemas.microsoft.com/office/drawing/2014/main" id="{B1697F29-68F1-3549-A54D-9017D9D7C251}"/>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A2F1F585-7AD9-034D-8552-94A6BD294D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0DC9405-6FA4-FB4B-8E0F-A532DCC69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5E793F-C70E-3744-A098-40417C997A8C}" type="slidenum">
              <a:rPr lang="en-US" altLang="en-US"/>
              <a:pPr>
                <a:spcBef>
                  <a:spcPct val="0"/>
                </a:spcBef>
              </a:pPr>
              <a:t>21</a:t>
            </a:fld>
            <a:endParaRPr lang="en-US" altLang="en-US"/>
          </a:p>
        </p:txBody>
      </p:sp>
      <p:sp>
        <p:nvSpPr>
          <p:cNvPr id="37890" name="Rectangle 2">
            <a:extLst>
              <a:ext uri="{FF2B5EF4-FFF2-40B4-BE49-F238E27FC236}">
                <a16:creationId xmlns:a16="http://schemas.microsoft.com/office/drawing/2014/main" id="{7F28B53E-F00D-6146-95E6-00AFB8BB0DC3}"/>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B586F1F2-7A8E-AF4E-B252-6B8E571A02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Historical marker in downtown Albany, NY, in Academy Park, on Central Avenue and across the street from the State Capitol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A1D0E75-48BF-1940-B4E3-1217D3B154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BB3A5F-BF0F-8349-AFF0-D933013E79DF}" type="slidenum">
              <a:rPr lang="en-US" altLang="en-US"/>
              <a:pPr>
                <a:spcBef>
                  <a:spcPct val="0"/>
                </a:spcBef>
              </a:pPr>
              <a:t>22</a:t>
            </a:fld>
            <a:endParaRPr lang="en-US" altLang="en-US"/>
          </a:p>
        </p:txBody>
      </p:sp>
      <p:sp>
        <p:nvSpPr>
          <p:cNvPr id="39938" name="Rectangle 2">
            <a:extLst>
              <a:ext uri="{FF2B5EF4-FFF2-40B4-BE49-F238E27FC236}">
                <a16:creationId xmlns:a16="http://schemas.microsoft.com/office/drawing/2014/main" id="{67F28413-F031-2E4A-B830-C1C6FB10633F}"/>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BE7445E8-6E6D-C44D-BF9F-7E48554B4C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B973D2D2-D47F-D245-B41F-48B9F9A90C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DE57DB-EEF5-E44C-BA5B-A3835E315B7E}" type="slidenum">
              <a:rPr lang="en-US" altLang="en-US"/>
              <a:pPr>
                <a:spcBef>
                  <a:spcPct val="0"/>
                </a:spcBef>
              </a:pPr>
              <a:t>23</a:t>
            </a:fld>
            <a:endParaRPr lang="en-US" altLang="en-US"/>
          </a:p>
        </p:txBody>
      </p:sp>
      <p:sp>
        <p:nvSpPr>
          <p:cNvPr id="46082" name="Rectangle 2">
            <a:extLst>
              <a:ext uri="{FF2B5EF4-FFF2-40B4-BE49-F238E27FC236}">
                <a16:creationId xmlns:a16="http://schemas.microsoft.com/office/drawing/2014/main" id="{EEE9A562-58A3-6341-BDDD-D3DE160CF428}"/>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26B4648-B880-C64A-953D-8397D899FD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08FF6D1E-C680-6D43-BD71-CE7CE4058E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92F69B-D95F-CC45-97ED-0C754BBAE654}" type="slidenum">
              <a:rPr lang="en-US" altLang="en-US"/>
              <a:pPr>
                <a:spcBef>
                  <a:spcPct val="0"/>
                </a:spcBef>
              </a:pPr>
              <a:t>24</a:t>
            </a:fld>
            <a:endParaRPr lang="en-US" altLang="en-US"/>
          </a:p>
        </p:txBody>
      </p:sp>
      <p:sp>
        <p:nvSpPr>
          <p:cNvPr id="48130" name="Rectangle 2">
            <a:extLst>
              <a:ext uri="{FF2B5EF4-FFF2-40B4-BE49-F238E27FC236}">
                <a16:creationId xmlns:a16="http://schemas.microsoft.com/office/drawing/2014/main" id="{7978BC75-444B-3E4E-A7FD-698044B3FB1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B1348A8E-EF7B-6744-B651-99BD1741C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DD4E1C2-1122-2B4A-BAB2-AAA466FBED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71844D-4C5A-F84B-93CF-B356E7BEE71C}" type="slidenum">
              <a:rPr lang="en-US" altLang="en-US"/>
              <a:pPr>
                <a:spcBef>
                  <a:spcPct val="0"/>
                </a:spcBef>
              </a:pPr>
              <a:t>25</a:t>
            </a:fld>
            <a:endParaRPr lang="en-US" altLang="en-US"/>
          </a:p>
        </p:txBody>
      </p:sp>
      <p:sp>
        <p:nvSpPr>
          <p:cNvPr id="50178" name="Rectangle 2">
            <a:extLst>
              <a:ext uri="{FF2B5EF4-FFF2-40B4-BE49-F238E27FC236}">
                <a16:creationId xmlns:a16="http://schemas.microsoft.com/office/drawing/2014/main" id="{41936051-168C-004C-8CDE-4B739E4E8917}"/>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489F168-55CE-C149-98F3-38A9FB0E86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CF24C1F4-947E-5543-8ED9-8B380BE70B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BA3FBF-46D0-4948-BFFE-71617F99A237}" type="slidenum">
              <a:rPr lang="en-US" altLang="en-US"/>
              <a:pPr>
                <a:spcBef>
                  <a:spcPct val="0"/>
                </a:spcBef>
              </a:pPr>
              <a:t>26</a:t>
            </a:fld>
            <a:endParaRPr lang="en-US" altLang="en-US"/>
          </a:p>
        </p:txBody>
      </p:sp>
      <p:sp>
        <p:nvSpPr>
          <p:cNvPr id="52226" name="Rectangle 2">
            <a:extLst>
              <a:ext uri="{FF2B5EF4-FFF2-40B4-BE49-F238E27FC236}">
                <a16:creationId xmlns:a16="http://schemas.microsoft.com/office/drawing/2014/main" id="{4E34F556-E2ED-8948-9568-B4496F1394CB}"/>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318BF428-64D2-9B44-B213-171C4B2965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DE929E48-6C9B-9649-9D85-61E6B24CF5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B2FEB9-720D-F94E-AB6D-F2ED211F2866}" type="slidenum">
              <a:rPr lang="en-US" altLang="en-US"/>
              <a:pPr>
                <a:spcBef>
                  <a:spcPct val="0"/>
                </a:spcBef>
              </a:pPr>
              <a:t>27</a:t>
            </a:fld>
            <a:endParaRPr lang="en-US" altLang="en-US"/>
          </a:p>
        </p:txBody>
      </p:sp>
      <p:sp>
        <p:nvSpPr>
          <p:cNvPr id="54274" name="Rectangle 2">
            <a:extLst>
              <a:ext uri="{FF2B5EF4-FFF2-40B4-BE49-F238E27FC236}">
                <a16:creationId xmlns:a16="http://schemas.microsoft.com/office/drawing/2014/main" id="{83D2BF9C-F89F-E94B-B506-F9C4DD97CBBD}"/>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ABCAD9A9-A8D7-C445-AAB6-4BF71E097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7FCB96C-3737-9A44-A0AE-431E547F66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5834D5-0B17-1D47-8CD9-824AEF503CFA}" type="slidenum">
              <a:rPr lang="en-US" altLang="en-US"/>
              <a:pPr>
                <a:spcBef>
                  <a:spcPct val="0"/>
                </a:spcBef>
              </a:pPr>
              <a:t>28</a:t>
            </a:fld>
            <a:endParaRPr lang="en-US" altLang="en-US"/>
          </a:p>
        </p:txBody>
      </p:sp>
      <p:sp>
        <p:nvSpPr>
          <p:cNvPr id="58370" name="Rectangle 2">
            <a:extLst>
              <a:ext uri="{FF2B5EF4-FFF2-40B4-BE49-F238E27FC236}">
                <a16:creationId xmlns:a16="http://schemas.microsoft.com/office/drawing/2014/main" id="{C06691B3-8BE6-3040-9DEA-A515EE8378A5}"/>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992F6334-010C-794E-9A65-EA6843EAC2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291644AB-B925-864E-8F73-8B7F38C314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00BE9A-DC72-FD4A-A9FB-4FC788BE2197}" type="slidenum">
              <a:rPr lang="en-US" altLang="en-US"/>
              <a:pPr>
                <a:spcBef>
                  <a:spcPct val="0"/>
                </a:spcBef>
              </a:pPr>
              <a:t>11</a:t>
            </a:fld>
            <a:endParaRPr lang="en-US" altLang="en-US"/>
          </a:p>
        </p:txBody>
      </p:sp>
      <p:sp>
        <p:nvSpPr>
          <p:cNvPr id="17410" name="Rectangle 2">
            <a:extLst>
              <a:ext uri="{FF2B5EF4-FFF2-40B4-BE49-F238E27FC236}">
                <a16:creationId xmlns:a16="http://schemas.microsoft.com/office/drawing/2014/main" id="{65EC8712-275E-D74F-AB99-0598A985A934}"/>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73192997-27D7-EB4A-B707-3CBEC21ADD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1883 – Central, Southern, and Northern Transcontinental Railroads completed – the country is connected</a:t>
            </a:r>
          </a:p>
          <a:p>
            <a:pPr eaLnBrk="1" hangingPunct="1"/>
            <a:endParaRPr lang="en-US" altLang="en-US"/>
          </a:p>
          <a:p>
            <a:pPr eaLnBrk="1" hangingPunct="1"/>
            <a:r>
              <a:rPr lang="en-US" altLang="en-US"/>
              <a:t>Francis Cabot Lowell and James Francis – what did they do?</a:t>
            </a:r>
          </a:p>
          <a:p>
            <a:pPr eaLnBrk="1" hangingPunct="1"/>
            <a:r>
              <a:rPr lang="en-US" altLang="en-US"/>
              <a:t>Lowell – stole technology from Britain (science); integrated factory (social); young women as workers (symbolic)</a:t>
            </a:r>
          </a:p>
          <a:p>
            <a:pPr eaLnBrk="1" hangingPunct="1"/>
            <a:r>
              <a:rPr lang="en-US" altLang="en-US"/>
              <a:t>Francis – designed water turbine (science); perfected the weir for measuring flow (social); built the lock gate (symbolic) </a:t>
            </a:r>
          </a:p>
          <a:p>
            <a:pPr eaLnBrk="1" hangingPunct="1"/>
            <a:endParaRPr lang="en-US" altLang="en-US"/>
          </a:p>
          <a:p>
            <a:pPr eaLnBrk="1" hangingPunct="1"/>
            <a:r>
              <a:rPr lang="en-US" altLang="en-US"/>
              <a:t>Last story was about America’s first industry and the planned factory town; Fulton and steamboat was a story of Engineering and Politics;</a:t>
            </a:r>
          </a:p>
          <a:p>
            <a:pPr eaLnBrk="1" hangingPunct="1"/>
            <a:r>
              <a:rPr lang="en-US" altLang="en-US"/>
              <a:t>Today’s story is the best example of the intersection of Engineering and Art</a:t>
            </a:r>
          </a:p>
          <a:p>
            <a:pPr eaLnBrk="1" hangingPunct="1"/>
            <a:r>
              <a:rPr lang="en-US" altLang="en-US"/>
              <a:t>35 year window 1830 – 1865; 1830 first telegraph and first railroad; 1861 telegraph spans US; 1869 RR spans US;</a:t>
            </a:r>
          </a:p>
          <a:p>
            <a:pPr eaLnBrk="1" hangingPunct="1"/>
            <a:r>
              <a:rPr lang="en-US" altLang="en-US"/>
              <a:t>Three themes:</a:t>
            </a:r>
          </a:p>
          <a:p>
            <a:pPr eaLnBrk="1" hangingPunct="1"/>
            <a:r>
              <a:rPr lang="en-US" altLang="en-US"/>
              <a:t>Scientific discovery and engineering design</a:t>
            </a:r>
          </a:p>
          <a:p>
            <a:pPr eaLnBrk="1" hangingPunct="1"/>
            <a:r>
              <a:rPr lang="en-US" altLang="en-US"/>
              <a:t>Economics (private company) and Politics (role of US Congress)</a:t>
            </a:r>
          </a:p>
          <a:p>
            <a:pPr eaLnBrk="1" hangingPunct="1"/>
            <a:r>
              <a:rPr lang="en-US" altLang="en-US"/>
              <a:t>Telegraphy stimulates other innovations</a:t>
            </a:r>
          </a:p>
          <a:p>
            <a:pPr eaLnBrk="1" hangingPunct="1"/>
            <a:endParaRPr lang="en-US" altLang="en-US"/>
          </a:p>
          <a:p>
            <a:pPr eaLnBrk="1" hangingPunct="1"/>
            <a:r>
              <a:rPr lang="en-US" altLang="en-US"/>
              <a:t>Begin a new time period for the course: Connecting the Continent</a:t>
            </a:r>
          </a:p>
          <a:p>
            <a:pPr eaLnBrk="1" hangingPunct="1"/>
            <a:r>
              <a:rPr lang="en-US" altLang="en-US"/>
              <a:t>Edward Hopper - Telegraph pole; railroad rails; signal tower; Information and Transportation networks linked</a:t>
            </a:r>
          </a:p>
          <a:p>
            <a:pPr eaLnBrk="1" hangingPunct="1"/>
            <a:endParaRPr lang="en-US" altLang="en-US"/>
          </a:p>
          <a:p>
            <a:pPr eaLnBrk="1" hangingPunct="1"/>
            <a:r>
              <a:rPr lang="en-US" altLang="en-US"/>
              <a:t>Lots of dates – only given to sequence events – remember -&gt; telegraph patent 1840; transcontinental line 1861</a:t>
            </a:r>
          </a:p>
          <a:p>
            <a:pPr eaLnBrk="1" hangingPunct="1"/>
            <a:r>
              <a:rPr lang="en-US" altLang="en-US"/>
              <a:t>Write down text that is boxed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6293249-EB9A-F34A-94D6-3F2C9FF932EB}" type="slidenum">
              <a:rPr lang="en-US" altLang="en-US" smtClean="0"/>
              <a:pPr>
                <a:defRPr/>
              </a:pPr>
              <a:t>29</a:t>
            </a:fld>
            <a:endParaRPr lang="en-US" altLang="en-US"/>
          </a:p>
        </p:txBody>
      </p:sp>
    </p:spTree>
    <p:extLst>
      <p:ext uri="{BB962C8B-B14F-4D97-AF65-F5344CB8AC3E}">
        <p14:creationId xmlns:p14="http://schemas.microsoft.com/office/powerpoint/2010/main" val="3157608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39023789-CD82-1544-8046-3FD0DC0EC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4200F2-2833-3D45-9337-B37C807E8C4B}" type="slidenum">
              <a:rPr lang="en-US" altLang="en-US"/>
              <a:pPr>
                <a:spcBef>
                  <a:spcPct val="0"/>
                </a:spcBef>
              </a:pPr>
              <a:t>30</a:t>
            </a:fld>
            <a:endParaRPr lang="en-US" altLang="en-US"/>
          </a:p>
        </p:txBody>
      </p:sp>
      <p:sp>
        <p:nvSpPr>
          <p:cNvPr id="61442" name="Rectangle 2">
            <a:extLst>
              <a:ext uri="{FF2B5EF4-FFF2-40B4-BE49-F238E27FC236}">
                <a16:creationId xmlns:a16="http://schemas.microsoft.com/office/drawing/2014/main" id="{F8848042-3E4E-DE4E-B642-9DE74C006F2B}"/>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660B6D84-140D-2548-8330-F9A8E767A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A8D0FE4-7F7B-3745-88CB-5DD78F0E9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6DC47A-FB46-2C4F-AA98-C2363CCE8E6C}" type="slidenum">
              <a:rPr lang="en-US" altLang="en-US"/>
              <a:pPr>
                <a:spcBef>
                  <a:spcPct val="0"/>
                </a:spcBef>
              </a:pPr>
              <a:t>31</a:t>
            </a:fld>
            <a:endParaRPr lang="en-US" altLang="en-US"/>
          </a:p>
        </p:txBody>
      </p:sp>
      <p:sp>
        <p:nvSpPr>
          <p:cNvPr id="63490" name="Rectangle 2">
            <a:extLst>
              <a:ext uri="{FF2B5EF4-FFF2-40B4-BE49-F238E27FC236}">
                <a16:creationId xmlns:a16="http://schemas.microsoft.com/office/drawing/2014/main" id="{CEC7C8B0-8936-7342-AC8C-D438628BDE2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919220A7-B13B-3848-93E0-F366382C1E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C158505-920F-5048-B83C-54AAED912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B0D267-4A36-1648-BA94-5D078F67CEC9}" type="slidenum">
              <a:rPr lang="en-US" altLang="en-US"/>
              <a:pPr>
                <a:spcBef>
                  <a:spcPct val="0"/>
                </a:spcBef>
              </a:pPr>
              <a:t>32</a:t>
            </a:fld>
            <a:endParaRPr lang="en-US" altLang="en-US"/>
          </a:p>
        </p:txBody>
      </p:sp>
      <p:sp>
        <p:nvSpPr>
          <p:cNvPr id="65538" name="Rectangle 2">
            <a:extLst>
              <a:ext uri="{FF2B5EF4-FFF2-40B4-BE49-F238E27FC236}">
                <a16:creationId xmlns:a16="http://schemas.microsoft.com/office/drawing/2014/main" id="{CA0F7AB5-81C0-EE42-90D6-7752CBB61A6D}"/>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E51DCB82-62F5-D344-B944-230B1C8DA3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76AE8CFE-E981-F34A-AACC-C4D0FBCAC38E}"/>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49D8A55C-78F6-0048-B663-6A132009E3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7" name="Slide Number Placeholder 3">
            <a:extLst>
              <a:ext uri="{FF2B5EF4-FFF2-40B4-BE49-F238E27FC236}">
                <a16:creationId xmlns:a16="http://schemas.microsoft.com/office/drawing/2014/main" id="{E80178FF-23A7-7748-8F72-95E40008F4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D12B95-E84E-B747-8A98-3DCBCDF1FDB8}" type="slidenum">
              <a:rPr lang="en-US" altLang="en-US"/>
              <a:pPr>
                <a:spcBef>
                  <a:spcPct val="0"/>
                </a:spcBef>
              </a:pPr>
              <a:t>33</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8FDE7159-6672-2243-A5A3-F7168EA051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315D30-6CCB-3A42-8A8F-A76B1C632CE9}" type="slidenum">
              <a:rPr lang="en-US" altLang="en-US"/>
              <a:pPr>
                <a:spcBef>
                  <a:spcPct val="0"/>
                </a:spcBef>
              </a:pPr>
              <a:t>34</a:t>
            </a:fld>
            <a:endParaRPr lang="en-US" altLang="en-US"/>
          </a:p>
        </p:txBody>
      </p:sp>
      <p:sp>
        <p:nvSpPr>
          <p:cNvPr id="69634" name="Rectangle 2">
            <a:extLst>
              <a:ext uri="{FF2B5EF4-FFF2-40B4-BE49-F238E27FC236}">
                <a16:creationId xmlns:a16="http://schemas.microsoft.com/office/drawing/2014/main" id="{240E3CA1-14CD-D340-86C4-35D330E14C82}"/>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98300C55-FC62-F440-A723-DBBF286FE0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6AD4358-600A-0B47-A1E3-9B81790259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4F2F52-0D0B-054D-AE36-4A3343C34C65}" type="slidenum">
              <a:rPr lang="en-US" altLang="en-US"/>
              <a:pPr>
                <a:spcBef>
                  <a:spcPct val="0"/>
                </a:spcBef>
              </a:pPr>
              <a:t>35</a:t>
            </a:fld>
            <a:endParaRPr lang="en-US" altLang="en-US"/>
          </a:p>
        </p:txBody>
      </p:sp>
      <p:sp>
        <p:nvSpPr>
          <p:cNvPr id="71682" name="Rectangle 2">
            <a:extLst>
              <a:ext uri="{FF2B5EF4-FFF2-40B4-BE49-F238E27FC236}">
                <a16:creationId xmlns:a16="http://schemas.microsoft.com/office/drawing/2014/main" id="{C7662D93-B012-B443-9505-328EF8E7E38C}"/>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E5E97BE6-FA58-2E41-A94C-32BC717E6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43424C1B-86BA-4342-9347-CC35E5A52F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61270B-60D0-6143-BEC9-8DDE011273CD}" type="slidenum">
              <a:rPr lang="en-US" altLang="en-US"/>
              <a:pPr>
                <a:spcBef>
                  <a:spcPct val="0"/>
                </a:spcBef>
              </a:pPr>
              <a:t>36</a:t>
            </a:fld>
            <a:endParaRPr lang="en-US" altLang="en-US"/>
          </a:p>
        </p:txBody>
      </p:sp>
      <p:sp>
        <p:nvSpPr>
          <p:cNvPr id="73730" name="Rectangle 2">
            <a:extLst>
              <a:ext uri="{FF2B5EF4-FFF2-40B4-BE49-F238E27FC236}">
                <a16:creationId xmlns:a16="http://schemas.microsoft.com/office/drawing/2014/main" id="{B3EF492D-D68D-9941-9492-055B86F3E457}"/>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710A4D8C-677C-B64D-8599-E01E830086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410B1719-7C3F-D348-AC52-0AC208708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539E32-37DB-7A41-BB98-8E436F0FADFB}" type="slidenum">
              <a:rPr lang="en-US" altLang="en-US"/>
              <a:pPr>
                <a:spcBef>
                  <a:spcPct val="0"/>
                </a:spcBef>
              </a:pPr>
              <a:t>37</a:t>
            </a:fld>
            <a:endParaRPr lang="en-US" altLang="en-US"/>
          </a:p>
        </p:txBody>
      </p:sp>
      <p:sp>
        <p:nvSpPr>
          <p:cNvPr id="75778" name="Rectangle 2">
            <a:extLst>
              <a:ext uri="{FF2B5EF4-FFF2-40B4-BE49-F238E27FC236}">
                <a16:creationId xmlns:a16="http://schemas.microsoft.com/office/drawing/2014/main" id="{C3CAB520-8B85-FB44-9B9C-313113B6C1EF}"/>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236E53F-2AAB-9340-A19B-FC4CF6785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201D882B-6513-C44C-AC73-AA4492DA74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503A30-4B73-B840-A577-4F27344694AA}" type="slidenum">
              <a:rPr lang="en-US" altLang="en-US"/>
              <a:pPr>
                <a:spcBef>
                  <a:spcPct val="0"/>
                </a:spcBef>
              </a:pPr>
              <a:t>38</a:t>
            </a:fld>
            <a:endParaRPr lang="en-US" altLang="en-US"/>
          </a:p>
        </p:txBody>
      </p:sp>
      <p:sp>
        <p:nvSpPr>
          <p:cNvPr id="77826" name="Rectangle 2">
            <a:extLst>
              <a:ext uri="{FF2B5EF4-FFF2-40B4-BE49-F238E27FC236}">
                <a16:creationId xmlns:a16="http://schemas.microsoft.com/office/drawing/2014/main" id="{AF772DBB-C478-EA41-9424-5199621F2E6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230C783A-5DE4-5B4B-9E72-04E56FB0B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A95975A-D2F1-D94A-BA02-307751926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041BB2-834C-E14E-A0A2-26292C39027A}" type="slidenum">
              <a:rPr lang="en-US" altLang="en-US"/>
              <a:pPr>
                <a:spcBef>
                  <a:spcPct val="0"/>
                </a:spcBef>
              </a:pPr>
              <a:t>12</a:t>
            </a:fld>
            <a:endParaRPr lang="en-US" altLang="en-US"/>
          </a:p>
        </p:txBody>
      </p:sp>
      <p:sp>
        <p:nvSpPr>
          <p:cNvPr id="19458" name="Rectangle 2">
            <a:extLst>
              <a:ext uri="{FF2B5EF4-FFF2-40B4-BE49-F238E27FC236}">
                <a16:creationId xmlns:a16="http://schemas.microsoft.com/office/drawing/2014/main" id="{EC19F3BA-A4A9-1847-B444-F57B9BEA3D2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CBE34B75-F80B-6645-9CD6-AEA20A1103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INFORMATION - Telegraph – first large scale electrical engineering project in America</a:t>
            </a:r>
          </a:p>
          <a:p>
            <a:pPr eaLnBrk="1" hangingPunct="1"/>
            <a:r>
              <a:rPr lang="en-US" altLang="en-US"/>
              <a:t>POWER Electric Light and Power – second large scale electrical project in America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EAE89E19-62A5-0144-86C8-56FBAAB37C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C06582-4C8F-924E-9842-AB9C81817F3D}" type="slidenum">
              <a:rPr lang="en-US" altLang="en-US"/>
              <a:pPr>
                <a:spcBef>
                  <a:spcPct val="0"/>
                </a:spcBef>
              </a:pPr>
              <a:t>39</a:t>
            </a:fld>
            <a:endParaRPr lang="en-US" altLang="en-US"/>
          </a:p>
        </p:txBody>
      </p:sp>
      <p:sp>
        <p:nvSpPr>
          <p:cNvPr id="79874" name="Rectangle 2">
            <a:extLst>
              <a:ext uri="{FF2B5EF4-FFF2-40B4-BE49-F238E27FC236}">
                <a16:creationId xmlns:a16="http://schemas.microsoft.com/office/drawing/2014/main" id="{7CB78EED-C7EC-354F-8EBC-1AEFF9520B00}"/>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EC92C5EA-FE5B-4D4D-8A71-07267D31C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0A0480DE-3555-AB49-ACAF-27E42416F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625FB8-719B-4C45-B702-F2A82EEAA87A}" type="slidenum">
              <a:rPr lang="en-US" altLang="en-US"/>
              <a:pPr>
                <a:spcBef>
                  <a:spcPct val="0"/>
                </a:spcBef>
              </a:pPr>
              <a:t>40</a:t>
            </a:fld>
            <a:endParaRPr lang="en-US" altLang="en-US"/>
          </a:p>
        </p:txBody>
      </p:sp>
      <p:sp>
        <p:nvSpPr>
          <p:cNvPr id="83970" name="Rectangle 2">
            <a:extLst>
              <a:ext uri="{FF2B5EF4-FFF2-40B4-BE49-F238E27FC236}">
                <a16:creationId xmlns:a16="http://schemas.microsoft.com/office/drawing/2014/main" id="{AA8BC5F9-9267-AF44-8219-3B5604E85A9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58400984-5A46-4142-98ED-211821D9E1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51C8F59D-02A7-E64D-949A-6EA9407ADF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A2ABD1-99C8-D24E-B95F-AC79F6FE19AA}" type="slidenum">
              <a:rPr lang="en-US" altLang="en-US"/>
              <a:pPr>
                <a:spcBef>
                  <a:spcPct val="0"/>
                </a:spcBef>
              </a:pPr>
              <a:t>41</a:t>
            </a:fld>
            <a:endParaRPr lang="en-US" altLang="en-US"/>
          </a:p>
        </p:txBody>
      </p:sp>
      <p:sp>
        <p:nvSpPr>
          <p:cNvPr id="86018" name="Rectangle 2">
            <a:extLst>
              <a:ext uri="{FF2B5EF4-FFF2-40B4-BE49-F238E27FC236}">
                <a16:creationId xmlns:a16="http://schemas.microsoft.com/office/drawing/2014/main" id="{01D600C4-EBA7-4F44-B873-56498347A269}"/>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75231C68-D8DD-5A4F-BCCA-E01635777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1287B31-7259-064B-B809-CDA4C223F7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6D5928-BA95-6746-93FE-53FD5A96FDAC}" type="slidenum">
              <a:rPr lang="en-US" altLang="en-US"/>
              <a:pPr>
                <a:spcBef>
                  <a:spcPct val="0"/>
                </a:spcBef>
              </a:pPr>
              <a:t>42</a:t>
            </a:fld>
            <a:endParaRPr lang="en-US" altLang="en-US"/>
          </a:p>
        </p:txBody>
      </p:sp>
      <p:sp>
        <p:nvSpPr>
          <p:cNvPr id="88066" name="Rectangle 2">
            <a:extLst>
              <a:ext uri="{FF2B5EF4-FFF2-40B4-BE49-F238E27FC236}">
                <a16:creationId xmlns:a16="http://schemas.microsoft.com/office/drawing/2014/main" id="{C292C807-4394-9143-AC12-9986AB20AF7B}"/>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B3862053-02B4-3D4F-83A1-EC71EAA16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E15E6F4-D29A-6845-8E68-245D09F48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5CD99D-3C83-AA46-BC1E-4A9A906FBC35}" type="slidenum">
              <a:rPr lang="en-US" altLang="en-US"/>
              <a:pPr>
                <a:spcBef>
                  <a:spcPct val="0"/>
                </a:spcBef>
              </a:pPr>
              <a:t>43</a:t>
            </a:fld>
            <a:endParaRPr lang="en-US" altLang="en-US"/>
          </a:p>
        </p:txBody>
      </p:sp>
      <p:sp>
        <p:nvSpPr>
          <p:cNvPr id="90114" name="Rectangle 2">
            <a:extLst>
              <a:ext uri="{FF2B5EF4-FFF2-40B4-BE49-F238E27FC236}">
                <a16:creationId xmlns:a16="http://schemas.microsoft.com/office/drawing/2014/main" id="{0B85FDD3-D8A4-D04A-8350-D842698BBBB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48286C0F-B00D-EA45-9902-E8F8157502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3BAAD10-9A4C-9243-A588-193E14FAE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AE1795-591E-F340-91F2-384679CD48C5}" type="slidenum">
              <a:rPr lang="en-US" altLang="en-US"/>
              <a:pPr>
                <a:spcBef>
                  <a:spcPct val="0"/>
                </a:spcBef>
              </a:pPr>
              <a:t>44</a:t>
            </a:fld>
            <a:endParaRPr lang="en-US" altLang="en-US"/>
          </a:p>
        </p:txBody>
      </p:sp>
      <p:sp>
        <p:nvSpPr>
          <p:cNvPr id="92162" name="Rectangle 1026">
            <a:extLst>
              <a:ext uri="{FF2B5EF4-FFF2-40B4-BE49-F238E27FC236}">
                <a16:creationId xmlns:a16="http://schemas.microsoft.com/office/drawing/2014/main" id="{78034151-AFF6-8E4A-A5C6-A2BD8AE14A51}"/>
              </a:ext>
            </a:extLst>
          </p:cNvPr>
          <p:cNvSpPr>
            <a:spLocks noGrp="1" noRot="1" noChangeAspect="1" noChangeArrowheads="1" noTextEdit="1"/>
          </p:cNvSpPr>
          <p:nvPr>
            <p:ph type="sldImg"/>
          </p:nvPr>
        </p:nvSpPr>
        <p:spPr>
          <a:ln/>
        </p:spPr>
      </p:sp>
      <p:sp>
        <p:nvSpPr>
          <p:cNvPr id="92163" name="Rectangle 1027">
            <a:extLst>
              <a:ext uri="{FF2B5EF4-FFF2-40B4-BE49-F238E27FC236}">
                <a16:creationId xmlns:a16="http://schemas.microsoft.com/office/drawing/2014/main" id="{BCEA1BF1-895D-0C42-BDA6-CA6A0CBF57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E6A660C-FD24-4A4F-9612-20B3811F6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F9DA5D-9834-2D48-8E23-70CDD55A4AB0}" type="slidenum">
              <a:rPr lang="en-US" altLang="en-US"/>
              <a:pPr>
                <a:spcBef>
                  <a:spcPct val="0"/>
                </a:spcBef>
              </a:pPr>
              <a:t>45</a:t>
            </a:fld>
            <a:endParaRPr lang="en-US" altLang="en-US"/>
          </a:p>
        </p:txBody>
      </p:sp>
      <p:sp>
        <p:nvSpPr>
          <p:cNvPr id="94210" name="Rectangle 1026">
            <a:extLst>
              <a:ext uri="{FF2B5EF4-FFF2-40B4-BE49-F238E27FC236}">
                <a16:creationId xmlns:a16="http://schemas.microsoft.com/office/drawing/2014/main" id="{76F44C06-4D8B-E543-B0DD-3E8044A502F7}"/>
              </a:ext>
            </a:extLst>
          </p:cNvPr>
          <p:cNvSpPr>
            <a:spLocks noGrp="1" noRot="1" noChangeAspect="1" noChangeArrowheads="1" noTextEdit="1"/>
          </p:cNvSpPr>
          <p:nvPr>
            <p:ph type="sldImg"/>
          </p:nvPr>
        </p:nvSpPr>
        <p:spPr>
          <a:ln/>
        </p:spPr>
      </p:sp>
      <p:sp>
        <p:nvSpPr>
          <p:cNvPr id="94211" name="Rectangle 1027">
            <a:extLst>
              <a:ext uri="{FF2B5EF4-FFF2-40B4-BE49-F238E27FC236}">
                <a16:creationId xmlns:a16="http://schemas.microsoft.com/office/drawing/2014/main" id="{F96BBD68-D557-D34E-B02E-C59230771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AB505F2-9670-4F4B-AEDE-6D728A6A4E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749F5BC-C02A-7F44-A42F-3BD17E650BE6}" type="slidenum">
              <a:rPr lang="en-US" altLang="en-US"/>
              <a:pPr>
                <a:spcBef>
                  <a:spcPct val="0"/>
                </a:spcBef>
              </a:pPr>
              <a:t>46</a:t>
            </a:fld>
            <a:endParaRPr lang="en-US" altLang="en-US"/>
          </a:p>
        </p:txBody>
      </p:sp>
      <p:sp>
        <p:nvSpPr>
          <p:cNvPr id="96258" name="Rectangle 2">
            <a:extLst>
              <a:ext uri="{FF2B5EF4-FFF2-40B4-BE49-F238E27FC236}">
                <a16:creationId xmlns:a16="http://schemas.microsoft.com/office/drawing/2014/main" id="{1DB732E6-78AC-DB42-B06C-F7000D2CCEB0}"/>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C475B742-A0F1-2E44-B101-235D0241F7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On </a:t>
            </a:r>
            <a:r>
              <a:rPr lang="en-US" altLang="en-US" b="1"/>
              <a:t>May 24</a:t>
            </a:r>
            <a:r>
              <a:rPr lang="en-US" altLang="en-US"/>
              <a:t>, 1844, Samuel F. B. Morse dispatched the first telegraphic message over an experimental line from Washington, D.C. to Baltimore. The message, taken from the </a:t>
            </a:r>
            <a:r>
              <a:rPr lang="en-US" altLang="en-US" i="1"/>
              <a:t>Bible, Numbers 23:23</a:t>
            </a:r>
            <a:r>
              <a:rPr lang="en-US" altLang="en-US"/>
              <a:t> and recorded on a </a:t>
            </a:r>
            <a:r>
              <a:rPr lang="en-US" altLang="en-US">
                <a:hlinkClick r:id="rId3"/>
              </a:rPr>
              <a:t>paper tape</a:t>
            </a:r>
            <a:r>
              <a:rPr lang="en-US" altLang="en-US"/>
              <a:t>, had been suggested to Morse by Annie Ellworth, the young daughter of a friend who also was the head of the US Patent Office.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488937FF-B71A-9740-9F32-8038E2E5FB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73961E-4164-8644-87D3-0B4BAEC84CDE}" type="slidenum">
              <a:rPr lang="en-US" altLang="en-US"/>
              <a:pPr>
                <a:spcBef>
                  <a:spcPct val="0"/>
                </a:spcBef>
              </a:pPr>
              <a:t>47</a:t>
            </a:fld>
            <a:endParaRPr lang="en-US" altLang="en-US"/>
          </a:p>
        </p:txBody>
      </p:sp>
      <p:sp>
        <p:nvSpPr>
          <p:cNvPr id="98306" name="Rectangle 1026">
            <a:extLst>
              <a:ext uri="{FF2B5EF4-FFF2-40B4-BE49-F238E27FC236}">
                <a16:creationId xmlns:a16="http://schemas.microsoft.com/office/drawing/2014/main" id="{05047D2B-10DE-6D4E-9BB2-02A70DA55DA7}"/>
              </a:ext>
            </a:extLst>
          </p:cNvPr>
          <p:cNvSpPr>
            <a:spLocks noGrp="1" noRot="1" noChangeAspect="1" noChangeArrowheads="1" noTextEdit="1"/>
          </p:cNvSpPr>
          <p:nvPr>
            <p:ph type="sldImg"/>
          </p:nvPr>
        </p:nvSpPr>
        <p:spPr>
          <a:ln/>
        </p:spPr>
      </p:sp>
      <p:sp>
        <p:nvSpPr>
          <p:cNvPr id="98307" name="Rectangle 1027">
            <a:extLst>
              <a:ext uri="{FF2B5EF4-FFF2-40B4-BE49-F238E27FC236}">
                <a16:creationId xmlns:a16="http://schemas.microsoft.com/office/drawing/2014/main" id="{C0B9787B-010E-0840-B65C-47BEE30E67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3B9780B3-58AA-5D4C-96E1-7C4CB7AE3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293ECA-21AA-214B-8177-840F561CB34D}" type="slidenum">
              <a:rPr lang="en-US" altLang="en-US"/>
              <a:pPr>
                <a:spcBef>
                  <a:spcPct val="0"/>
                </a:spcBef>
              </a:pPr>
              <a:t>48</a:t>
            </a:fld>
            <a:endParaRPr lang="en-US" altLang="en-US"/>
          </a:p>
        </p:txBody>
      </p:sp>
      <p:sp>
        <p:nvSpPr>
          <p:cNvPr id="100354" name="Rectangle 1026">
            <a:extLst>
              <a:ext uri="{FF2B5EF4-FFF2-40B4-BE49-F238E27FC236}">
                <a16:creationId xmlns:a16="http://schemas.microsoft.com/office/drawing/2014/main" id="{B8D90F70-FED6-C541-9E50-F136665989F0}"/>
              </a:ext>
            </a:extLst>
          </p:cNvPr>
          <p:cNvSpPr>
            <a:spLocks noGrp="1" noRot="1" noChangeAspect="1" noChangeArrowheads="1" noTextEdit="1"/>
          </p:cNvSpPr>
          <p:nvPr>
            <p:ph type="sldImg"/>
          </p:nvPr>
        </p:nvSpPr>
        <p:spPr>
          <a:ln/>
        </p:spPr>
      </p:sp>
      <p:sp>
        <p:nvSpPr>
          <p:cNvPr id="100355" name="Rectangle 1027">
            <a:extLst>
              <a:ext uri="{FF2B5EF4-FFF2-40B4-BE49-F238E27FC236}">
                <a16:creationId xmlns:a16="http://schemas.microsoft.com/office/drawing/2014/main" id="{4AA87A97-0AAC-9C4D-9AC7-67CA1D0208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ADA7C5EE-AA8E-CF46-AD3C-39E912353C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F1DF55-E3A4-0542-A3ED-74098EFC5DCE}" type="slidenum">
              <a:rPr lang="en-US" altLang="en-US"/>
              <a:pPr>
                <a:spcBef>
                  <a:spcPct val="0"/>
                </a:spcBef>
              </a:pPr>
              <a:t>13</a:t>
            </a:fld>
            <a:endParaRPr lang="en-US" altLang="en-US"/>
          </a:p>
        </p:txBody>
      </p:sp>
      <p:sp>
        <p:nvSpPr>
          <p:cNvPr id="21506" name="Rectangle 2">
            <a:extLst>
              <a:ext uri="{FF2B5EF4-FFF2-40B4-BE49-F238E27FC236}">
                <a16:creationId xmlns:a16="http://schemas.microsoft.com/office/drawing/2014/main" id="{8DF7F4EA-F744-7E4D-B129-1B24BBCAE12B}"/>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ECD3805A-108A-8741-81DE-D98F9A00CF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Yalie class of 1810</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881BAAA5-6C6E-ED4D-8154-FB865CC6C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FC58F2-64F3-844C-9240-7927C601C325}" type="slidenum">
              <a:rPr lang="en-US" altLang="en-US"/>
              <a:pPr>
                <a:spcBef>
                  <a:spcPct val="0"/>
                </a:spcBef>
              </a:pPr>
              <a:t>51</a:t>
            </a:fld>
            <a:endParaRPr lang="en-US" altLang="en-US"/>
          </a:p>
        </p:txBody>
      </p:sp>
      <p:sp>
        <p:nvSpPr>
          <p:cNvPr id="103426" name="Rectangle 1026">
            <a:extLst>
              <a:ext uri="{FF2B5EF4-FFF2-40B4-BE49-F238E27FC236}">
                <a16:creationId xmlns:a16="http://schemas.microsoft.com/office/drawing/2014/main" id="{9864159D-7B43-EB42-B537-4A82F738665E}"/>
              </a:ext>
            </a:extLst>
          </p:cNvPr>
          <p:cNvSpPr>
            <a:spLocks noGrp="1" noRot="1" noChangeAspect="1" noChangeArrowheads="1" noTextEdit="1"/>
          </p:cNvSpPr>
          <p:nvPr>
            <p:ph type="sldImg"/>
          </p:nvPr>
        </p:nvSpPr>
        <p:spPr>
          <a:ln/>
        </p:spPr>
      </p:sp>
      <p:sp>
        <p:nvSpPr>
          <p:cNvPr id="103427" name="Rectangle 1027">
            <a:extLst>
              <a:ext uri="{FF2B5EF4-FFF2-40B4-BE49-F238E27FC236}">
                <a16:creationId xmlns:a16="http://schemas.microsoft.com/office/drawing/2014/main" id="{F3BB67F7-D5EE-2B45-96C8-F11341D607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Turners, NY (Now Harriman) to Port Jervis, NY was the first time that Telegraph signals were used to control trains.  See Innovators chapter on Telegraph.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FC92A4E3-402B-C744-822D-DB97BEB05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FA2EE-AE9A-6346-B2C8-CD6043491B46}" type="slidenum">
              <a:rPr lang="en-US" altLang="en-US"/>
              <a:pPr>
                <a:spcBef>
                  <a:spcPct val="0"/>
                </a:spcBef>
              </a:pPr>
              <a:t>52</a:t>
            </a:fld>
            <a:endParaRPr lang="en-US" altLang="en-US"/>
          </a:p>
        </p:txBody>
      </p:sp>
      <p:sp>
        <p:nvSpPr>
          <p:cNvPr id="105474" name="Rectangle 2">
            <a:extLst>
              <a:ext uri="{FF2B5EF4-FFF2-40B4-BE49-F238E27FC236}">
                <a16:creationId xmlns:a16="http://schemas.microsoft.com/office/drawing/2014/main" id="{97817CA2-74F4-9648-BD3E-322D518888AE}"/>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A3831ACA-64FC-9443-8D28-7CA4677A62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Companies in 1853 – Library of Congress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53FE1EE-C184-184D-8A3F-005EC8DAD0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7F38BE-A5BE-E643-8A03-A1DED7B76981}" type="slidenum">
              <a:rPr lang="en-US" altLang="en-US"/>
              <a:pPr>
                <a:spcBef>
                  <a:spcPct val="0"/>
                </a:spcBef>
              </a:pPr>
              <a:t>53</a:t>
            </a:fld>
            <a:endParaRPr lang="en-US" altLang="en-US"/>
          </a:p>
        </p:txBody>
      </p:sp>
      <p:sp>
        <p:nvSpPr>
          <p:cNvPr id="107522" name="Rectangle 2">
            <a:extLst>
              <a:ext uri="{FF2B5EF4-FFF2-40B4-BE49-F238E27FC236}">
                <a16:creationId xmlns:a16="http://schemas.microsoft.com/office/drawing/2014/main" id="{166B3BBC-485B-0B43-975C-1C69281F42C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8D918AFB-8AC3-BE49-BAEE-BEE9F9F79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A651EFC8-AA4F-CD46-A321-51C4FFB100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FCCC0A-1FAB-C048-B311-12172BAECEB9}" type="slidenum">
              <a:rPr lang="en-US" altLang="en-US"/>
              <a:pPr>
                <a:spcBef>
                  <a:spcPct val="0"/>
                </a:spcBef>
              </a:pPr>
              <a:t>54</a:t>
            </a:fld>
            <a:endParaRPr lang="en-US" altLang="en-US"/>
          </a:p>
        </p:txBody>
      </p:sp>
      <p:sp>
        <p:nvSpPr>
          <p:cNvPr id="109570" name="Rectangle 2">
            <a:extLst>
              <a:ext uri="{FF2B5EF4-FFF2-40B4-BE49-F238E27FC236}">
                <a16:creationId xmlns:a16="http://schemas.microsoft.com/office/drawing/2014/main" id="{413B087D-FA0D-3E41-9C1D-02A60218006D}"/>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F65FE7B5-3E1F-4048-A195-CD0FB4CFD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first transcontinental telegraph line was built in 1861 by the Western Union Telegraph Company. The line extended from Omaha, Nebraska to Carson City, Nevada and was the first high-speed link between California and the rest of the United States. It reached the West Coast eight years in advance of the transcontinental railroad. The original line was operated until May 1869 when the transcontinental railroad was completed and the telegraph lines were then moved to follow its route.  The laying of the transcontinental telegraph line. Although the telegraph ushered in the age of instantaneous, global communications, laying the line was quite a primitive feat. Donkeys and wagons were used to bring in equipment and supplies such as wire and insulators.The telegraph, invented by Samuel Morse in the 1830s, was a major advance in the speed of communications. Before its invention, the time it took to send a message depended on the speed of horses or ships. For instance, it took 45 days to send a message from New York to San Francisco by ship, and over 20 days to send a message by overland stagecoach from St. Louis to San Francisco. The famous Pony Express took 11 days from St. Joseph, Missouri to Sacramento, California. </a:t>
            </a:r>
          </a:p>
          <a:p>
            <a:pPr eaLnBrk="1" hangingPunct="1"/>
            <a:r>
              <a:rPr lang="en-US" altLang="en-US"/>
              <a:t>Just before the start of the Civil War, Congress offered a subsidy to any company agreeing to build the transcontinental telegraph. The project was so risky that government support was necessary to convince investors to undertake it. On 20 September 1860, Hiram Sibley, president of Western Union, submitted a bid for $40,000 to build the line. Building began in Salt Lake City, Utah and moved both east and west. The Pony Express continued to cover the missing links as construction proceeded. The wire used was galvanized iron “of the best quality.” Insulators were an iron holder embedded in glass which in turn were enclosed in wooded forms. Poles were to be found “en route” (not so easily accomplished on the treeless plain). Western end materials were shipped around the Cape Horn to San Francisco. A wet cell provided 50 volts of power over a distance of 800 km (497 miles), which was unusually long because of low leakage due to low humidity. </a:t>
            </a:r>
          </a:p>
          <a:p>
            <a:pPr eaLnBrk="1" hangingPunct="1"/>
            <a:r>
              <a:rPr lang="en-US" altLang="en-US"/>
              <a:t>The line was finished in October, 1861, just a few months after the onset of the Civil War. On 24 October, Stephen J. Field, Chief Justice of California and brother of Atlantic cable promoter Cyrus Field, sent a message to Abraham Lincoln assuring him of California’s loyalty to the Union and promising that the telegraph line would “be the means of strengthening the attachment which binds both the East and the West to the Union.” Like the advent of many technologies, the age of the telegraph signaled the demise of previous methods of communication. Once the telegraph connected the United States the famed and legendary Pony Express discontinued service. </a:t>
            </a:r>
            <a:br>
              <a:rPr lang="en-US" altLang="en-US"/>
            </a:br>
            <a:endParaRPr lang="en-US" altLang="en-US"/>
          </a:p>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E15FC86C-1A3E-A847-8544-FCB7797A2E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1E082-08B2-494A-9128-0A4CC6217DB4}" type="slidenum">
              <a:rPr lang="en-US" altLang="en-US"/>
              <a:pPr>
                <a:spcBef>
                  <a:spcPct val="0"/>
                </a:spcBef>
              </a:pPr>
              <a:t>55</a:t>
            </a:fld>
            <a:endParaRPr lang="en-US" altLang="en-US"/>
          </a:p>
        </p:txBody>
      </p:sp>
      <p:sp>
        <p:nvSpPr>
          <p:cNvPr id="111618" name="Rectangle 2">
            <a:extLst>
              <a:ext uri="{FF2B5EF4-FFF2-40B4-BE49-F238E27FC236}">
                <a16:creationId xmlns:a16="http://schemas.microsoft.com/office/drawing/2014/main" id="{584C7B36-D6F3-2A49-81E1-E70D83B5A040}"/>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B91D3F9D-1965-8248-9AD9-9C84D67587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US Capitol in 1861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D91AC3CC-FE1C-A24F-A30C-9082BD2D52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9FE970-EADB-694F-A1ED-70618B253E49}" type="slidenum">
              <a:rPr lang="en-US" altLang="en-US"/>
              <a:pPr>
                <a:spcBef>
                  <a:spcPct val="0"/>
                </a:spcBef>
              </a:pPr>
              <a:t>56</a:t>
            </a:fld>
            <a:endParaRPr lang="en-US" altLang="en-US"/>
          </a:p>
        </p:txBody>
      </p:sp>
      <p:sp>
        <p:nvSpPr>
          <p:cNvPr id="113666" name="Rectangle 2">
            <a:extLst>
              <a:ext uri="{FF2B5EF4-FFF2-40B4-BE49-F238E27FC236}">
                <a16:creationId xmlns:a16="http://schemas.microsoft.com/office/drawing/2014/main" id="{33A985F7-3FAF-C141-A581-5403E1D1C4C2}"/>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B09D50E1-328B-904D-BEDD-0D2AA606E1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6293249-EB9A-F34A-94D6-3F2C9FF932EB}" type="slidenum">
              <a:rPr lang="en-US" altLang="en-US" smtClean="0"/>
              <a:pPr>
                <a:defRPr/>
              </a:pPr>
              <a:t>58</a:t>
            </a:fld>
            <a:endParaRPr lang="en-US" altLang="en-US"/>
          </a:p>
        </p:txBody>
      </p:sp>
    </p:spTree>
    <p:extLst>
      <p:ext uri="{BB962C8B-B14F-4D97-AF65-F5344CB8AC3E}">
        <p14:creationId xmlns:p14="http://schemas.microsoft.com/office/powerpoint/2010/main" val="211843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315C2880-F23B-334B-85AE-CEBEE0FAA4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AC0856-0EEE-5045-A7F9-8D1C081DCED0}" type="slidenum">
              <a:rPr lang="en-US" altLang="en-US"/>
              <a:pPr>
                <a:spcBef>
                  <a:spcPct val="0"/>
                </a:spcBef>
              </a:pPr>
              <a:t>59</a:t>
            </a:fld>
            <a:endParaRPr lang="en-US" altLang="en-US"/>
          </a:p>
        </p:txBody>
      </p:sp>
      <p:sp>
        <p:nvSpPr>
          <p:cNvPr id="118786" name="Rectangle 2">
            <a:extLst>
              <a:ext uri="{FF2B5EF4-FFF2-40B4-BE49-F238E27FC236}">
                <a16:creationId xmlns:a16="http://schemas.microsoft.com/office/drawing/2014/main" id="{5967BD4F-4168-F148-B8F6-B080BE777C8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7886A3A3-A520-2D41-822A-B31D83122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College of Engineering has Vail register – purchased with funds from Sibley and Cornell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0DF53915-39FF-4042-8811-8D16525562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3E6371-897F-EF4F-8087-C865F1F52465}" type="slidenum">
              <a:rPr lang="en-US" altLang="en-US"/>
              <a:pPr>
                <a:spcBef>
                  <a:spcPct val="0"/>
                </a:spcBef>
              </a:pPr>
              <a:t>60</a:t>
            </a:fld>
            <a:endParaRPr lang="en-US" altLang="en-US"/>
          </a:p>
        </p:txBody>
      </p:sp>
      <p:sp>
        <p:nvSpPr>
          <p:cNvPr id="120834" name="Rectangle 2">
            <a:extLst>
              <a:ext uri="{FF2B5EF4-FFF2-40B4-BE49-F238E27FC236}">
                <a16:creationId xmlns:a16="http://schemas.microsoft.com/office/drawing/2014/main" id="{83604F96-7127-0A4D-A5ED-1283E47376FD}"/>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6D9A4D38-19B3-CD4D-8E2B-802FBEE11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Steam Engine stimulates Fulton, Stephenson, Ford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1552C72-CEA2-3B4A-AB11-EE5E81702E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F88717-6463-8543-BBB2-D3289EA4060F}" type="slidenum">
              <a:rPr lang="en-US" altLang="en-US"/>
              <a:pPr>
                <a:spcBef>
                  <a:spcPct val="0"/>
                </a:spcBef>
              </a:pPr>
              <a:t>14</a:t>
            </a:fld>
            <a:endParaRPr lang="en-US" altLang="en-US"/>
          </a:p>
        </p:txBody>
      </p:sp>
      <p:sp>
        <p:nvSpPr>
          <p:cNvPr id="23554" name="Rectangle 2">
            <a:extLst>
              <a:ext uri="{FF2B5EF4-FFF2-40B4-BE49-F238E27FC236}">
                <a16:creationId xmlns:a16="http://schemas.microsoft.com/office/drawing/2014/main" id="{64ADB052-17FA-FD41-8DD7-127E39B4AE38}"/>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1A09401-C05C-7048-A453-93F9244E06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Jedidiah Morse, Geographer – friend of Noah Webster – wrote standard Geography textbook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275D3CF4-256F-D24E-A2C6-AA0A1ED9F9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167B9F-2189-484B-9E38-4D3E97A42AF6}" type="slidenum">
              <a:rPr lang="en-US" altLang="en-US"/>
              <a:pPr>
                <a:spcBef>
                  <a:spcPct val="0"/>
                </a:spcBef>
              </a:pPr>
              <a:t>15</a:t>
            </a:fld>
            <a:endParaRPr lang="en-US" altLang="en-US"/>
          </a:p>
        </p:txBody>
      </p:sp>
      <p:sp>
        <p:nvSpPr>
          <p:cNvPr id="25602" name="Rectangle 2">
            <a:extLst>
              <a:ext uri="{FF2B5EF4-FFF2-40B4-BE49-F238E27FC236}">
                <a16:creationId xmlns:a16="http://schemas.microsoft.com/office/drawing/2014/main" id="{0D992321-A676-3048-A936-87BE835B6A7E}"/>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32800389-BEC9-244D-9687-819C702C11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Studies with West in 1812</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375072C-4319-0744-A620-6C4C353161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7C9497-D346-BD4D-B362-6C49642FDFF4}" type="slidenum">
              <a:rPr lang="en-US" altLang="en-US"/>
              <a:pPr>
                <a:spcBef>
                  <a:spcPct val="0"/>
                </a:spcBef>
              </a:pPr>
              <a:t>16</a:t>
            </a:fld>
            <a:endParaRPr lang="en-US" altLang="en-US"/>
          </a:p>
        </p:txBody>
      </p:sp>
      <p:sp>
        <p:nvSpPr>
          <p:cNvPr id="27650" name="Rectangle 2">
            <a:extLst>
              <a:ext uri="{FF2B5EF4-FFF2-40B4-BE49-F238E27FC236}">
                <a16:creationId xmlns:a16="http://schemas.microsoft.com/office/drawing/2014/main" id="{F5BBE233-1AAA-8543-A74C-245C15C7F8B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921DB43D-972D-F449-AF57-DF956D64DB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Wife Lucretia – stylishly dressed – Morse’s mother help with wardrobe; Charleston SC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2968E391-BCF0-F540-8892-4FACEC8585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0FC811-2FBA-F24B-B9B0-065F98ED270C}" type="slidenum">
              <a:rPr lang="en-US" altLang="en-US"/>
              <a:pPr>
                <a:spcBef>
                  <a:spcPct val="0"/>
                </a:spcBef>
              </a:pPr>
              <a:t>17</a:t>
            </a:fld>
            <a:endParaRPr lang="en-US" altLang="en-US"/>
          </a:p>
        </p:txBody>
      </p:sp>
      <p:sp>
        <p:nvSpPr>
          <p:cNvPr id="29698" name="Rectangle 2">
            <a:extLst>
              <a:ext uri="{FF2B5EF4-FFF2-40B4-BE49-F238E27FC236}">
                <a16:creationId xmlns:a16="http://schemas.microsoft.com/office/drawing/2014/main" id="{57331D6F-20F3-D94A-9077-5CDAE116531B}"/>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224F6EBC-9B68-AC45-8B5A-D9EFA2D73A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1E0FAC9-EEFD-FA48-B860-A5B5DBE54B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2C4D25-EEE0-B341-8A19-258D4E5DFCC2}" type="slidenum">
              <a:rPr lang="en-US" altLang="en-US"/>
              <a:pPr>
                <a:spcBef>
                  <a:spcPct val="0"/>
                </a:spcBef>
              </a:pPr>
              <a:t>18</a:t>
            </a:fld>
            <a:endParaRPr lang="en-US" altLang="en-US"/>
          </a:p>
        </p:txBody>
      </p:sp>
      <p:sp>
        <p:nvSpPr>
          <p:cNvPr id="31746" name="Rectangle 2">
            <a:extLst>
              <a:ext uri="{FF2B5EF4-FFF2-40B4-BE49-F238E27FC236}">
                <a16:creationId xmlns:a16="http://schemas.microsoft.com/office/drawing/2014/main" id="{6452DAE0-1E4C-E048-86B8-5B5F049EB32D}"/>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C4572FE-27C0-AA44-A80E-CA111BFFD7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FA5A81B-F21E-0044-A9F2-9632AE6B45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723F72-1308-CF46-BA6A-2E0A2C17A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8C7C14-1D57-6A40-A74E-1011CE8F1F0C}"/>
              </a:ext>
            </a:extLst>
          </p:cNvPr>
          <p:cNvSpPr>
            <a:spLocks noGrp="1" noChangeArrowheads="1"/>
          </p:cNvSpPr>
          <p:nvPr>
            <p:ph type="sldNum" sz="quarter" idx="12"/>
          </p:nvPr>
        </p:nvSpPr>
        <p:spPr>
          <a:ln/>
        </p:spPr>
        <p:txBody>
          <a:bodyPr/>
          <a:lstStyle>
            <a:lvl1pPr>
              <a:defRPr/>
            </a:lvl1pPr>
          </a:lstStyle>
          <a:p>
            <a:pPr>
              <a:defRPr/>
            </a:pPr>
            <a:fld id="{21247284-FAF0-9F40-8360-259C6C152B13}" type="slidenum">
              <a:rPr lang="en-US" altLang="en-US"/>
              <a:pPr>
                <a:defRPr/>
              </a:pPr>
              <a:t>‹#›</a:t>
            </a:fld>
            <a:endParaRPr lang="en-US" altLang="en-US"/>
          </a:p>
        </p:txBody>
      </p:sp>
    </p:spTree>
    <p:extLst>
      <p:ext uri="{BB962C8B-B14F-4D97-AF65-F5344CB8AC3E}">
        <p14:creationId xmlns:p14="http://schemas.microsoft.com/office/powerpoint/2010/main" val="408078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306205-5F34-3543-915E-8477883E5C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E46251-E3C5-DF4E-A194-8BDDDA85DB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AFA4A7-41AF-6047-847C-19446B095A5A}"/>
              </a:ext>
            </a:extLst>
          </p:cNvPr>
          <p:cNvSpPr>
            <a:spLocks noGrp="1" noChangeArrowheads="1"/>
          </p:cNvSpPr>
          <p:nvPr>
            <p:ph type="sldNum" sz="quarter" idx="12"/>
          </p:nvPr>
        </p:nvSpPr>
        <p:spPr>
          <a:ln/>
        </p:spPr>
        <p:txBody>
          <a:bodyPr/>
          <a:lstStyle>
            <a:lvl1pPr>
              <a:defRPr/>
            </a:lvl1pPr>
          </a:lstStyle>
          <a:p>
            <a:pPr>
              <a:defRPr/>
            </a:pPr>
            <a:fld id="{3A094035-A44F-8348-A8D1-34E12ADDE71F}" type="slidenum">
              <a:rPr lang="en-US" altLang="en-US"/>
              <a:pPr>
                <a:defRPr/>
              </a:pPr>
              <a:t>‹#›</a:t>
            </a:fld>
            <a:endParaRPr lang="en-US" altLang="en-US"/>
          </a:p>
        </p:txBody>
      </p:sp>
    </p:spTree>
    <p:extLst>
      <p:ext uri="{BB962C8B-B14F-4D97-AF65-F5344CB8AC3E}">
        <p14:creationId xmlns:p14="http://schemas.microsoft.com/office/powerpoint/2010/main" val="106365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C41300-86E3-504F-B588-6B6605FB75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A2C1E-39B7-B54E-AA31-DD7FBF82F3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CB8046-7BC0-1749-B555-F73599DC744C}"/>
              </a:ext>
            </a:extLst>
          </p:cNvPr>
          <p:cNvSpPr>
            <a:spLocks noGrp="1" noChangeArrowheads="1"/>
          </p:cNvSpPr>
          <p:nvPr>
            <p:ph type="sldNum" sz="quarter" idx="12"/>
          </p:nvPr>
        </p:nvSpPr>
        <p:spPr>
          <a:ln/>
        </p:spPr>
        <p:txBody>
          <a:bodyPr/>
          <a:lstStyle>
            <a:lvl1pPr>
              <a:defRPr/>
            </a:lvl1pPr>
          </a:lstStyle>
          <a:p>
            <a:pPr>
              <a:defRPr/>
            </a:pPr>
            <a:fld id="{FFB5F2D5-69E2-2142-A1BB-535067AAB8FA}" type="slidenum">
              <a:rPr lang="en-US" altLang="en-US"/>
              <a:pPr>
                <a:defRPr/>
              </a:pPr>
              <a:t>‹#›</a:t>
            </a:fld>
            <a:endParaRPr lang="en-US" altLang="en-US"/>
          </a:p>
        </p:txBody>
      </p:sp>
    </p:spTree>
    <p:extLst>
      <p:ext uri="{BB962C8B-B14F-4D97-AF65-F5344CB8AC3E}">
        <p14:creationId xmlns:p14="http://schemas.microsoft.com/office/powerpoint/2010/main" val="369888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2B1F6F-C85F-6043-B609-232B72BB7C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58CF50-4025-4A44-B95B-2A452C13A9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0A3B18-C040-AA44-AC3D-756F75D81C0A}"/>
              </a:ext>
            </a:extLst>
          </p:cNvPr>
          <p:cNvSpPr>
            <a:spLocks noGrp="1" noChangeArrowheads="1"/>
          </p:cNvSpPr>
          <p:nvPr>
            <p:ph type="sldNum" sz="quarter" idx="12"/>
          </p:nvPr>
        </p:nvSpPr>
        <p:spPr>
          <a:ln/>
        </p:spPr>
        <p:txBody>
          <a:bodyPr/>
          <a:lstStyle>
            <a:lvl1pPr>
              <a:defRPr/>
            </a:lvl1pPr>
          </a:lstStyle>
          <a:p>
            <a:pPr>
              <a:defRPr/>
            </a:pPr>
            <a:fld id="{97DD4F08-0ACA-CB46-80FE-7241EF4DC171}" type="slidenum">
              <a:rPr lang="en-US" altLang="en-US"/>
              <a:pPr>
                <a:defRPr/>
              </a:pPr>
              <a:t>‹#›</a:t>
            </a:fld>
            <a:endParaRPr lang="en-US" altLang="en-US"/>
          </a:p>
        </p:txBody>
      </p:sp>
    </p:spTree>
    <p:extLst>
      <p:ext uri="{BB962C8B-B14F-4D97-AF65-F5344CB8AC3E}">
        <p14:creationId xmlns:p14="http://schemas.microsoft.com/office/powerpoint/2010/main" val="68553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0465F4-AB2C-E543-8C63-850487B573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620482-5514-B340-BF44-88EC781A04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D6F9A8-7274-7E4C-820B-72CC8BFC2282}"/>
              </a:ext>
            </a:extLst>
          </p:cNvPr>
          <p:cNvSpPr>
            <a:spLocks noGrp="1" noChangeArrowheads="1"/>
          </p:cNvSpPr>
          <p:nvPr>
            <p:ph type="sldNum" sz="quarter" idx="12"/>
          </p:nvPr>
        </p:nvSpPr>
        <p:spPr>
          <a:ln/>
        </p:spPr>
        <p:txBody>
          <a:bodyPr/>
          <a:lstStyle>
            <a:lvl1pPr>
              <a:defRPr/>
            </a:lvl1pPr>
          </a:lstStyle>
          <a:p>
            <a:pPr>
              <a:defRPr/>
            </a:pPr>
            <a:fld id="{1D44D118-EDC7-5849-A73B-850C57D403D6}" type="slidenum">
              <a:rPr lang="en-US" altLang="en-US"/>
              <a:pPr>
                <a:defRPr/>
              </a:pPr>
              <a:t>‹#›</a:t>
            </a:fld>
            <a:endParaRPr lang="en-US" altLang="en-US"/>
          </a:p>
        </p:txBody>
      </p:sp>
    </p:spTree>
    <p:extLst>
      <p:ext uri="{BB962C8B-B14F-4D97-AF65-F5344CB8AC3E}">
        <p14:creationId xmlns:p14="http://schemas.microsoft.com/office/powerpoint/2010/main" val="162671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FEC634-A1BF-3B43-ADEC-7A0F72B2B1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7C5640-A494-1B48-AC45-970CA9626D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05C1B1-4E81-A449-A5A4-131CF24F67CF}"/>
              </a:ext>
            </a:extLst>
          </p:cNvPr>
          <p:cNvSpPr>
            <a:spLocks noGrp="1" noChangeArrowheads="1"/>
          </p:cNvSpPr>
          <p:nvPr>
            <p:ph type="sldNum" sz="quarter" idx="12"/>
          </p:nvPr>
        </p:nvSpPr>
        <p:spPr>
          <a:ln/>
        </p:spPr>
        <p:txBody>
          <a:bodyPr/>
          <a:lstStyle>
            <a:lvl1pPr>
              <a:defRPr/>
            </a:lvl1pPr>
          </a:lstStyle>
          <a:p>
            <a:pPr>
              <a:defRPr/>
            </a:pPr>
            <a:fld id="{5C4BB08E-D862-AD4F-9DE0-9C38BAA68471}" type="slidenum">
              <a:rPr lang="en-US" altLang="en-US"/>
              <a:pPr>
                <a:defRPr/>
              </a:pPr>
              <a:t>‹#›</a:t>
            </a:fld>
            <a:endParaRPr lang="en-US" altLang="en-US"/>
          </a:p>
        </p:txBody>
      </p:sp>
    </p:spTree>
    <p:extLst>
      <p:ext uri="{BB962C8B-B14F-4D97-AF65-F5344CB8AC3E}">
        <p14:creationId xmlns:p14="http://schemas.microsoft.com/office/powerpoint/2010/main" val="96570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82968E-B008-1940-81DB-59E692E219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DB9B75D-C8D0-8A45-9292-92EEAF2E8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FF47CED-3E77-6B4B-9C1E-97E502766EED}"/>
              </a:ext>
            </a:extLst>
          </p:cNvPr>
          <p:cNvSpPr>
            <a:spLocks noGrp="1" noChangeArrowheads="1"/>
          </p:cNvSpPr>
          <p:nvPr>
            <p:ph type="sldNum" sz="quarter" idx="12"/>
          </p:nvPr>
        </p:nvSpPr>
        <p:spPr>
          <a:ln/>
        </p:spPr>
        <p:txBody>
          <a:bodyPr/>
          <a:lstStyle>
            <a:lvl1pPr>
              <a:defRPr/>
            </a:lvl1pPr>
          </a:lstStyle>
          <a:p>
            <a:pPr>
              <a:defRPr/>
            </a:pPr>
            <a:fld id="{BA511E03-5570-2C48-A7EF-3510838786DE}" type="slidenum">
              <a:rPr lang="en-US" altLang="en-US"/>
              <a:pPr>
                <a:defRPr/>
              </a:pPr>
              <a:t>‹#›</a:t>
            </a:fld>
            <a:endParaRPr lang="en-US" altLang="en-US"/>
          </a:p>
        </p:txBody>
      </p:sp>
    </p:spTree>
    <p:extLst>
      <p:ext uri="{BB962C8B-B14F-4D97-AF65-F5344CB8AC3E}">
        <p14:creationId xmlns:p14="http://schemas.microsoft.com/office/powerpoint/2010/main" val="2960224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FD1FF2A-80D5-534A-8992-80217B1F12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76CF838-4393-E14A-92E3-778CC64E85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7E54DF-024B-6D45-A7F2-0D0FBE8BDEFA}"/>
              </a:ext>
            </a:extLst>
          </p:cNvPr>
          <p:cNvSpPr>
            <a:spLocks noGrp="1" noChangeArrowheads="1"/>
          </p:cNvSpPr>
          <p:nvPr>
            <p:ph type="sldNum" sz="quarter" idx="12"/>
          </p:nvPr>
        </p:nvSpPr>
        <p:spPr>
          <a:ln/>
        </p:spPr>
        <p:txBody>
          <a:bodyPr/>
          <a:lstStyle>
            <a:lvl1pPr>
              <a:defRPr/>
            </a:lvl1pPr>
          </a:lstStyle>
          <a:p>
            <a:pPr>
              <a:defRPr/>
            </a:pPr>
            <a:fld id="{56F21C4A-9E97-F445-93A7-1F15CE3F6A92}" type="slidenum">
              <a:rPr lang="en-US" altLang="en-US"/>
              <a:pPr>
                <a:defRPr/>
              </a:pPr>
              <a:t>‹#›</a:t>
            </a:fld>
            <a:endParaRPr lang="en-US" altLang="en-US"/>
          </a:p>
        </p:txBody>
      </p:sp>
    </p:spTree>
    <p:extLst>
      <p:ext uri="{BB962C8B-B14F-4D97-AF65-F5344CB8AC3E}">
        <p14:creationId xmlns:p14="http://schemas.microsoft.com/office/powerpoint/2010/main" val="4051017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CE6B87-4A95-2047-A436-0E46A4D9C4B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E9F6CBD-0A2F-7040-9EBC-0CB7EEA09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A986A66-597F-8D4D-B8CA-8CA19669514E}"/>
              </a:ext>
            </a:extLst>
          </p:cNvPr>
          <p:cNvSpPr>
            <a:spLocks noGrp="1" noChangeArrowheads="1"/>
          </p:cNvSpPr>
          <p:nvPr>
            <p:ph type="sldNum" sz="quarter" idx="12"/>
          </p:nvPr>
        </p:nvSpPr>
        <p:spPr>
          <a:ln/>
        </p:spPr>
        <p:txBody>
          <a:bodyPr/>
          <a:lstStyle>
            <a:lvl1pPr>
              <a:defRPr/>
            </a:lvl1pPr>
          </a:lstStyle>
          <a:p>
            <a:pPr>
              <a:defRPr/>
            </a:pPr>
            <a:fld id="{20C48BF4-8E3B-FE47-A5D3-329D41DF5301}" type="slidenum">
              <a:rPr lang="en-US" altLang="en-US"/>
              <a:pPr>
                <a:defRPr/>
              </a:pPr>
              <a:t>‹#›</a:t>
            </a:fld>
            <a:endParaRPr lang="en-US" altLang="en-US"/>
          </a:p>
        </p:txBody>
      </p:sp>
    </p:spTree>
    <p:extLst>
      <p:ext uri="{BB962C8B-B14F-4D97-AF65-F5344CB8AC3E}">
        <p14:creationId xmlns:p14="http://schemas.microsoft.com/office/powerpoint/2010/main" val="182225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8135E0-6B16-784D-8E1A-E4164588A4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CC6107-9898-8E45-8929-7C44602060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C17B6B-B836-4642-BA92-6D8A1FD7C874}"/>
              </a:ext>
            </a:extLst>
          </p:cNvPr>
          <p:cNvSpPr>
            <a:spLocks noGrp="1" noChangeArrowheads="1"/>
          </p:cNvSpPr>
          <p:nvPr>
            <p:ph type="sldNum" sz="quarter" idx="12"/>
          </p:nvPr>
        </p:nvSpPr>
        <p:spPr>
          <a:ln/>
        </p:spPr>
        <p:txBody>
          <a:bodyPr/>
          <a:lstStyle>
            <a:lvl1pPr>
              <a:defRPr/>
            </a:lvl1pPr>
          </a:lstStyle>
          <a:p>
            <a:pPr>
              <a:defRPr/>
            </a:pPr>
            <a:fld id="{FC1E88AA-352A-644D-8AA2-82B4D0C475F4}" type="slidenum">
              <a:rPr lang="en-US" altLang="en-US"/>
              <a:pPr>
                <a:defRPr/>
              </a:pPr>
              <a:t>‹#›</a:t>
            </a:fld>
            <a:endParaRPr lang="en-US" altLang="en-US"/>
          </a:p>
        </p:txBody>
      </p:sp>
    </p:spTree>
    <p:extLst>
      <p:ext uri="{BB962C8B-B14F-4D97-AF65-F5344CB8AC3E}">
        <p14:creationId xmlns:p14="http://schemas.microsoft.com/office/powerpoint/2010/main" val="1815793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1AE525-2E2F-EF43-8CB7-CA3C5C87EA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C225EE-8D63-D746-85EB-9CC7768452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C8E326-C823-B441-84F0-6B9D4929ACC4}"/>
              </a:ext>
            </a:extLst>
          </p:cNvPr>
          <p:cNvSpPr>
            <a:spLocks noGrp="1" noChangeArrowheads="1"/>
          </p:cNvSpPr>
          <p:nvPr>
            <p:ph type="sldNum" sz="quarter" idx="12"/>
          </p:nvPr>
        </p:nvSpPr>
        <p:spPr>
          <a:ln/>
        </p:spPr>
        <p:txBody>
          <a:bodyPr/>
          <a:lstStyle>
            <a:lvl1pPr>
              <a:defRPr/>
            </a:lvl1pPr>
          </a:lstStyle>
          <a:p>
            <a:pPr>
              <a:defRPr/>
            </a:pPr>
            <a:fld id="{9EE5075F-5F56-6540-A4B2-5ABB7F081852}" type="slidenum">
              <a:rPr lang="en-US" altLang="en-US"/>
              <a:pPr>
                <a:defRPr/>
              </a:pPr>
              <a:t>‹#›</a:t>
            </a:fld>
            <a:endParaRPr lang="en-US" altLang="en-US"/>
          </a:p>
        </p:txBody>
      </p:sp>
    </p:spTree>
    <p:extLst>
      <p:ext uri="{BB962C8B-B14F-4D97-AF65-F5344CB8AC3E}">
        <p14:creationId xmlns:p14="http://schemas.microsoft.com/office/powerpoint/2010/main" val="104374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9E68AA1-E01F-B942-BB04-4516B0D6FA9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E0639A-7CC0-0E49-B350-CE64F66539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EB0AA87-5F62-284F-92A3-5DB4670F7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8AFD6347-E9C1-DE42-A07C-77947D1A5A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1F5237AB-E8D7-6143-91C4-44FCD843335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EA06AB8-2274-0349-A1BE-75175AA14C39}"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5.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2.tiff"/><Relationship Id="rId4" Type="http://schemas.openxmlformats.org/officeDocument/2006/relationships/image" Target="../media/image41.tiff"/></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3.tiff"/><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7.jpeg"/><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587298-8313-04E9-E966-EE1B4CD778F6}"/>
              </a:ext>
            </a:extLst>
          </p:cNvPr>
          <p:cNvSpPr>
            <a:spLocks noGrp="1"/>
          </p:cNvSpPr>
          <p:nvPr>
            <p:ph type="sldNum" sz="quarter" idx="12"/>
          </p:nvPr>
        </p:nvSpPr>
        <p:spPr/>
        <p:txBody>
          <a:bodyPr/>
          <a:lstStyle/>
          <a:p>
            <a:pPr>
              <a:defRPr/>
            </a:pPr>
            <a:fld id="{20C48BF4-8E3B-FE47-A5D3-329D41DF5301}" type="slidenum">
              <a:rPr lang="en-US" altLang="en-US" smtClean="0"/>
              <a:pPr>
                <a:defRPr/>
              </a:pPr>
              <a:t>1</a:t>
            </a:fld>
            <a:endParaRPr lang="en-US" altLang="en-US"/>
          </a:p>
        </p:txBody>
      </p:sp>
      <p:pic>
        <p:nvPicPr>
          <p:cNvPr id="1026" name="Picture 2">
            <a:extLst>
              <a:ext uri="{FF2B5EF4-FFF2-40B4-BE49-F238E27FC236}">
                <a16:creationId xmlns:a16="http://schemas.microsoft.com/office/drawing/2014/main" id="{4012B957-3D06-B5D1-FFFD-BFD3D8B8D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382000" cy="4236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CF2510-7556-0C31-BE3D-D2A084924EDF}"/>
              </a:ext>
            </a:extLst>
          </p:cNvPr>
          <p:cNvSpPr txBox="1"/>
          <p:nvPr/>
        </p:nvSpPr>
        <p:spPr>
          <a:xfrm>
            <a:off x="381000" y="4742224"/>
            <a:ext cx="8229600" cy="1938992"/>
          </a:xfrm>
          <a:prstGeom prst="rect">
            <a:avLst/>
          </a:prstGeom>
          <a:noFill/>
        </p:spPr>
        <p:txBody>
          <a:bodyPr wrap="square" rtlCol="0">
            <a:spAutoFit/>
          </a:bodyPr>
          <a:lstStyle/>
          <a:p>
            <a:r>
              <a:rPr lang="en-US" dirty="0" err="1"/>
              <a:t>Grif</a:t>
            </a:r>
            <a:r>
              <a:rPr lang="en-US" dirty="0"/>
              <a:t> Teller’s Painting of Princeton Turning Basin as it would have looked in 1862.  John Bull Locomotive shown on the Camden &amp; Amboy Branch Line.  Steamboat on the Delaware &amp; Raritan Canal.  Princeton Hotel (left) and Store and Telegraph Office (right).</a:t>
            </a:r>
          </a:p>
        </p:txBody>
      </p:sp>
    </p:spTree>
    <p:extLst>
      <p:ext uri="{BB962C8B-B14F-4D97-AF65-F5344CB8AC3E}">
        <p14:creationId xmlns:p14="http://schemas.microsoft.com/office/powerpoint/2010/main" val="102283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a:extLst>
              <a:ext uri="{FF2B5EF4-FFF2-40B4-BE49-F238E27FC236}">
                <a16:creationId xmlns:a16="http://schemas.microsoft.com/office/drawing/2014/main" id="{FFF1F881-DA9E-D842-8380-83A3A7887533}"/>
              </a:ext>
            </a:extLst>
          </p:cNvPr>
          <p:cNvSpPr txBox="1">
            <a:spLocks noChangeArrowheads="1"/>
          </p:cNvSpPr>
          <p:nvPr/>
        </p:nvSpPr>
        <p:spPr bwMode="auto">
          <a:xfrm>
            <a:off x="76200" y="271552"/>
            <a:ext cx="89916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500" b="1" dirty="0">
                <a:solidFill>
                  <a:srgbClr val="FFFFFF"/>
                </a:solidFill>
              </a:rPr>
              <a:t>Henry, Morse, and the Telegraph</a:t>
            </a:r>
            <a:endParaRPr lang="en-US" altLang="en-US" sz="3600" b="1" dirty="0">
              <a:solidFill>
                <a:srgbClr val="FFFFFF"/>
              </a:solidFill>
            </a:endParaRPr>
          </a:p>
          <a:p>
            <a:pPr algn="ctr" eaLnBrk="1" hangingPunct="1">
              <a:spcBef>
                <a:spcPct val="50000"/>
              </a:spcBef>
              <a:buFontTx/>
              <a:buNone/>
            </a:pPr>
            <a:r>
              <a:rPr lang="en-US" altLang="en-US" sz="2800" dirty="0">
                <a:solidFill>
                  <a:srgbClr val="FFFFFF"/>
                </a:solidFill>
              </a:rPr>
              <a:t>Discovery by Scientist – Design by Artist-Entrepreneur      Radical Innovation: Instant news by wire from afar</a:t>
            </a:r>
          </a:p>
        </p:txBody>
      </p:sp>
      <p:sp>
        <p:nvSpPr>
          <p:cNvPr id="14338" name="Slide Number Placeholder 3">
            <a:extLst>
              <a:ext uri="{FF2B5EF4-FFF2-40B4-BE49-F238E27FC236}">
                <a16:creationId xmlns:a16="http://schemas.microsoft.com/office/drawing/2014/main" id="{6295A2CE-5B05-9A4C-9016-EA3BE69E41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3A245D3-10B4-8149-8D4D-CDEF669AA1E6}" type="slidenum">
              <a:rPr lang="en-US" altLang="en-US" sz="1400"/>
              <a:pPr>
                <a:spcBef>
                  <a:spcPct val="0"/>
                </a:spcBef>
                <a:buFontTx/>
                <a:buNone/>
              </a:pPr>
              <a:t>10</a:t>
            </a:fld>
            <a:endParaRPr lang="en-US" altLang="en-US" sz="1400"/>
          </a:p>
        </p:txBody>
      </p:sp>
      <p:sp>
        <p:nvSpPr>
          <p:cNvPr id="14339" name="Text Box 8">
            <a:extLst>
              <a:ext uri="{FF2B5EF4-FFF2-40B4-BE49-F238E27FC236}">
                <a16:creationId xmlns:a16="http://schemas.microsoft.com/office/drawing/2014/main" id="{E25CDBC9-7072-594D-AAF4-5206E6103121}"/>
              </a:ext>
            </a:extLst>
          </p:cNvPr>
          <p:cNvSpPr txBox="1">
            <a:spLocks noChangeArrowheads="1"/>
          </p:cNvSpPr>
          <p:nvPr/>
        </p:nvSpPr>
        <p:spPr bwMode="auto">
          <a:xfrm>
            <a:off x="304800" y="5031938"/>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cs typeface="Times New Roman" panose="02020603050405020304" pitchFamily="18" charset="0"/>
              </a:rPr>
              <a:t>CEE 102:  Prof. Michael G. Littman                                                      Course Administrator: </a:t>
            </a:r>
            <a:r>
              <a:rPr lang="en-US" altLang="en-US" sz="2400" dirty="0" err="1">
                <a:cs typeface="Times New Roman" panose="02020603050405020304" pitchFamily="18" charset="0"/>
              </a:rPr>
              <a:t>Conghao</a:t>
            </a:r>
            <a:r>
              <a:rPr lang="en-US" altLang="en-US" sz="2400" dirty="0">
                <a:cs typeface="Times New Roman" panose="02020603050405020304" pitchFamily="18" charset="0"/>
              </a:rPr>
              <a:t> (Kevin) Yi   cy6164@princeton.edu</a:t>
            </a:r>
          </a:p>
        </p:txBody>
      </p:sp>
      <p:sp>
        <p:nvSpPr>
          <p:cNvPr id="14340" name="TextBox 4">
            <a:extLst>
              <a:ext uri="{FF2B5EF4-FFF2-40B4-BE49-F238E27FC236}">
                <a16:creationId xmlns:a16="http://schemas.microsoft.com/office/drawing/2014/main" id="{0529DFDD-D55A-0A4E-8819-B9B8D051BA9D}"/>
              </a:ext>
            </a:extLst>
          </p:cNvPr>
          <p:cNvSpPr txBox="1">
            <a:spLocks noChangeArrowheads="1"/>
          </p:cNvSpPr>
          <p:nvPr/>
        </p:nvSpPr>
        <p:spPr bwMode="auto">
          <a:xfrm>
            <a:off x="304800" y="6015335"/>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rgbClr val="FFFF00"/>
                </a:solidFill>
                <a:cs typeface="Times New Roman" panose="02020603050405020304" pitchFamily="18" charset="0"/>
              </a:rPr>
              <a:t>Computers for note-taking and course-related searches only</a:t>
            </a:r>
          </a:p>
        </p:txBody>
      </p:sp>
      <p:sp>
        <p:nvSpPr>
          <p:cNvPr id="14341" name="Rectangle 2">
            <a:extLst>
              <a:ext uri="{FF2B5EF4-FFF2-40B4-BE49-F238E27FC236}">
                <a16:creationId xmlns:a16="http://schemas.microsoft.com/office/drawing/2014/main" id="{95B8C934-C324-834C-953E-A668AB3EB2C1}"/>
              </a:ext>
            </a:extLst>
          </p:cNvPr>
          <p:cNvSpPr>
            <a:spLocks noChangeArrowheads="1"/>
          </p:cNvSpPr>
          <p:nvPr/>
        </p:nvSpPr>
        <p:spPr bwMode="auto">
          <a:xfrm>
            <a:off x="2743200" y="3954462"/>
            <a:ext cx="3505200" cy="7699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solidFill>
                <a:srgbClr val="FFFF00"/>
              </a:solidFill>
            </a:endParaRPr>
          </a:p>
        </p:txBody>
      </p:sp>
      <p:sp>
        <p:nvSpPr>
          <p:cNvPr id="14342" name="TextBox 1">
            <a:extLst>
              <a:ext uri="{FF2B5EF4-FFF2-40B4-BE49-F238E27FC236}">
                <a16:creationId xmlns:a16="http://schemas.microsoft.com/office/drawing/2014/main" id="{189B7644-3A5F-6E43-A61F-E6F95EC34A62}"/>
              </a:ext>
            </a:extLst>
          </p:cNvPr>
          <p:cNvSpPr txBox="1">
            <a:spLocks noChangeArrowheads="1"/>
          </p:cNvSpPr>
          <p:nvPr/>
        </p:nvSpPr>
        <p:spPr bwMode="auto">
          <a:xfrm>
            <a:off x="2743200" y="3894137"/>
            <a:ext cx="3505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300" dirty="0">
                <a:solidFill>
                  <a:srgbClr val="FFFF00"/>
                </a:solidFill>
              </a:rPr>
              <a:t>Many dates – pay attention only to those in boxes</a:t>
            </a:r>
          </a:p>
        </p:txBody>
      </p:sp>
      <p:pic>
        <p:nvPicPr>
          <p:cNvPr id="3" name="Picture 2" descr="A close up of a newspaper&#10;&#10;Description automatically generated">
            <a:extLst>
              <a:ext uri="{FF2B5EF4-FFF2-40B4-BE49-F238E27FC236}">
                <a16:creationId xmlns:a16="http://schemas.microsoft.com/office/drawing/2014/main" id="{645835D9-C8C8-56D0-1C87-9D7E6A809F95}"/>
              </a:ext>
            </a:extLst>
          </p:cNvPr>
          <p:cNvPicPr>
            <a:picLocks noChangeAspect="1"/>
          </p:cNvPicPr>
          <p:nvPr/>
        </p:nvPicPr>
        <p:blipFill rotWithShape="1">
          <a:blip r:embed="rId3">
            <a:extLst>
              <a:ext uri="{28A0092B-C50C-407E-A947-70E740481C1C}">
                <a14:useLocalDpi xmlns:a14="http://schemas.microsoft.com/office/drawing/2010/main" val="0"/>
              </a:ext>
            </a:extLst>
          </a:blip>
          <a:srcRect t="12195"/>
          <a:stretch/>
        </p:blipFill>
        <p:spPr>
          <a:xfrm>
            <a:off x="152400" y="2362200"/>
            <a:ext cx="8839200" cy="1240959"/>
          </a:xfrm>
          <a:prstGeom prst="rect">
            <a:avLst/>
          </a:prstGeom>
        </p:spPr>
      </p:pic>
      <p:sp>
        <p:nvSpPr>
          <p:cNvPr id="4" name="TextBox 3">
            <a:extLst>
              <a:ext uri="{FF2B5EF4-FFF2-40B4-BE49-F238E27FC236}">
                <a16:creationId xmlns:a16="http://schemas.microsoft.com/office/drawing/2014/main" id="{AA10E3FC-B742-6EB9-4E5C-A526FB60B711}"/>
              </a:ext>
            </a:extLst>
          </p:cNvPr>
          <p:cNvSpPr txBox="1"/>
          <p:nvPr/>
        </p:nvSpPr>
        <p:spPr>
          <a:xfrm>
            <a:off x="3208685" y="2751846"/>
            <a:ext cx="2193229" cy="461665"/>
          </a:xfrm>
          <a:prstGeom prst="rect">
            <a:avLst/>
          </a:prstGeom>
          <a:solidFill>
            <a:schemeClr val="bg1"/>
          </a:solidFill>
        </p:spPr>
        <p:txBody>
          <a:bodyPr wrap="none" rtlCol="0">
            <a:spAutoFit/>
          </a:bodyPr>
          <a:lstStyle/>
          <a:p>
            <a:r>
              <a:rPr lang="en-US" dirty="0"/>
              <a:t>1847 newspaper</a:t>
            </a:r>
          </a:p>
        </p:txBody>
      </p:sp>
      <p:sp>
        <p:nvSpPr>
          <p:cNvPr id="5" name="Oval 4">
            <a:extLst>
              <a:ext uri="{FF2B5EF4-FFF2-40B4-BE49-F238E27FC236}">
                <a16:creationId xmlns:a16="http://schemas.microsoft.com/office/drawing/2014/main" id="{FDE6CC92-70F5-D1B2-5F35-33BB70078086}"/>
              </a:ext>
            </a:extLst>
          </p:cNvPr>
          <p:cNvSpPr/>
          <p:nvPr/>
        </p:nvSpPr>
        <p:spPr>
          <a:xfrm>
            <a:off x="6248400" y="2286000"/>
            <a:ext cx="1600200" cy="603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031">
            <a:extLst>
              <a:ext uri="{FF2B5EF4-FFF2-40B4-BE49-F238E27FC236}">
                <a16:creationId xmlns:a16="http://schemas.microsoft.com/office/drawing/2014/main" id="{0A550583-D094-624F-8EE9-47B02100F8F5}"/>
              </a:ext>
            </a:extLst>
          </p:cNvPr>
          <p:cNvSpPr txBox="1">
            <a:spLocks noChangeArrowheads="1"/>
          </p:cNvSpPr>
          <p:nvPr/>
        </p:nvSpPr>
        <p:spPr bwMode="auto">
          <a:xfrm>
            <a:off x="228600" y="4038600"/>
            <a:ext cx="3886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t>Connecting the Continent</a:t>
            </a:r>
            <a:r>
              <a:rPr lang="en-US" altLang="en-US" sz="2400"/>
              <a:t>  1830 – 1883</a:t>
            </a:r>
          </a:p>
          <a:p>
            <a:pPr algn="ctr" eaLnBrk="1" hangingPunct="1">
              <a:spcBef>
                <a:spcPct val="50000"/>
              </a:spcBef>
              <a:buFontTx/>
              <a:buNone/>
            </a:pPr>
            <a:r>
              <a:rPr lang="en-US" altLang="en-US" sz="2400"/>
              <a:t>Information - Transportation</a:t>
            </a:r>
          </a:p>
        </p:txBody>
      </p:sp>
      <p:pic>
        <p:nvPicPr>
          <p:cNvPr id="16386" name="Picture 1032" descr="Hopper-Railroad-Sunset">
            <a:extLst>
              <a:ext uri="{FF2B5EF4-FFF2-40B4-BE49-F238E27FC236}">
                <a16:creationId xmlns:a16="http://schemas.microsoft.com/office/drawing/2014/main" id="{E02AF4D3-B8D0-1A45-B634-C6A3A30669FA}"/>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52400" y="1257300"/>
            <a:ext cx="4124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6">
            <a:extLst>
              <a:ext uri="{FF2B5EF4-FFF2-40B4-BE49-F238E27FC236}">
                <a16:creationId xmlns:a16="http://schemas.microsoft.com/office/drawing/2014/main" id="{5AB5D2B7-DE24-8842-8B84-43365CA2071B}"/>
              </a:ext>
            </a:extLst>
          </p:cNvPr>
          <p:cNvSpPr txBox="1">
            <a:spLocks noChangeArrowheads="1"/>
          </p:cNvSpPr>
          <p:nvPr/>
        </p:nvSpPr>
        <p:spPr bwMode="auto">
          <a:xfrm>
            <a:off x="304800" y="57150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Edward Hopper’s “Railroad Sunset”</a:t>
            </a:r>
          </a:p>
        </p:txBody>
      </p:sp>
      <p:sp>
        <p:nvSpPr>
          <p:cNvPr id="16388" name="Slide Number Placeholder 17">
            <a:extLst>
              <a:ext uri="{FF2B5EF4-FFF2-40B4-BE49-F238E27FC236}">
                <a16:creationId xmlns:a16="http://schemas.microsoft.com/office/drawing/2014/main" id="{1AC1E4EC-2C37-D94A-ABBA-DE1FE06DCD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9389B46-E910-384C-93CB-74C0683FFF71}" type="slidenum">
              <a:rPr lang="en-US" altLang="en-US" sz="1400"/>
              <a:pPr>
                <a:spcBef>
                  <a:spcPct val="0"/>
                </a:spcBef>
                <a:buFontTx/>
                <a:buNone/>
              </a:pPr>
              <a:t>11</a:t>
            </a:fld>
            <a:endParaRPr lang="en-US" altLang="en-U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two">
            <a:extLst>
              <a:ext uri="{FF2B5EF4-FFF2-40B4-BE49-F238E27FC236}">
                <a16:creationId xmlns:a16="http://schemas.microsoft.com/office/drawing/2014/main" id="{9023C58F-9B45-2F44-8545-919E01ED0AEA}"/>
              </a:ext>
            </a:extLst>
          </p:cNvPr>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343400" y="19050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9" descr="Hopper-Railroad-Sunset">
            <a:extLst>
              <a:ext uri="{FF2B5EF4-FFF2-40B4-BE49-F238E27FC236}">
                <a16:creationId xmlns:a16="http://schemas.microsoft.com/office/drawing/2014/main" id="{9A7CE0FC-5668-FB49-AA68-F11DEC86CADE}"/>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152400" y="1257300"/>
            <a:ext cx="4124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Slide Number Placeholder 5">
            <a:extLst>
              <a:ext uri="{FF2B5EF4-FFF2-40B4-BE49-F238E27FC236}">
                <a16:creationId xmlns:a16="http://schemas.microsoft.com/office/drawing/2014/main" id="{76FA7556-C1D2-FE4D-AC2B-29FD5E0BC1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25C7C3E-3601-F44F-A97B-E9E8385B1368}" type="slidenum">
              <a:rPr lang="en-US" altLang="en-US" sz="1400"/>
              <a:pPr>
                <a:spcBef>
                  <a:spcPct val="0"/>
                </a:spcBef>
                <a:buFontTx/>
                <a:buNone/>
              </a:pPr>
              <a:t>12</a:t>
            </a:fld>
            <a:endParaRPr lang="en-US" altLang="en-US" sz="1400"/>
          </a:p>
        </p:txBody>
      </p:sp>
      <p:sp>
        <p:nvSpPr>
          <p:cNvPr id="18436" name="Text Box 1031">
            <a:extLst>
              <a:ext uri="{FF2B5EF4-FFF2-40B4-BE49-F238E27FC236}">
                <a16:creationId xmlns:a16="http://schemas.microsoft.com/office/drawing/2014/main" id="{DA072BED-CFED-0A4F-9347-625EAF737C67}"/>
              </a:ext>
            </a:extLst>
          </p:cNvPr>
          <p:cNvSpPr txBox="1">
            <a:spLocks noChangeArrowheads="1"/>
          </p:cNvSpPr>
          <p:nvPr/>
        </p:nvSpPr>
        <p:spPr bwMode="auto">
          <a:xfrm>
            <a:off x="228600" y="4038600"/>
            <a:ext cx="3886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t>Connecting the Continent</a:t>
            </a:r>
            <a:r>
              <a:rPr lang="en-US" altLang="en-US" sz="2400"/>
              <a:t>  1830 – 1883</a:t>
            </a:r>
          </a:p>
          <a:p>
            <a:pPr algn="ctr" eaLnBrk="1" hangingPunct="1">
              <a:spcBef>
                <a:spcPct val="50000"/>
              </a:spcBef>
              <a:buFontTx/>
              <a:buNone/>
            </a:pPr>
            <a:r>
              <a:rPr lang="en-US" altLang="en-US" sz="2400"/>
              <a:t>Information - Transportation</a:t>
            </a:r>
          </a:p>
        </p:txBody>
      </p:sp>
      <p:sp>
        <p:nvSpPr>
          <p:cNvPr id="18437" name="TextBox 6">
            <a:extLst>
              <a:ext uri="{FF2B5EF4-FFF2-40B4-BE49-F238E27FC236}">
                <a16:creationId xmlns:a16="http://schemas.microsoft.com/office/drawing/2014/main" id="{6DF55AA9-6060-F244-BB7A-4368D0AC7BBA}"/>
              </a:ext>
            </a:extLst>
          </p:cNvPr>
          <p:cNvSpPr txBox="1">
            <a:spLocks noChangeArrowheads="1"/>
          </p:cNvSpPr>
          <p:nvPr/>
        </p:nvSpPr>
        <p:spPr bwMode="auto">
          <a:xfrm>
            <a:off x="4775200" y="4572000"/>
            <a:ext cx="581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Marconi – wireless global 					   telegraphy</a:t>
            </a:r>
          </a:p>
        </p:txBody>
      </p:sp>
      <p:sp>
        <p:nvSpPr>
          <p:cNvPr id="18438" name="TextBox 16">
            <a:extLst>
              <a:ext uri="{FF2B5EF4-FFF2-40B4-BE49-F238E27FC236}">
                <a16:creationId xmlns:a16="http://schemas.microsoft.com/office/drawing/2014/main" id="{015F94A7-0BAC-9044-9EF0-19961C730D25}"/>
              </a:ext>
            </a:extLst>
          </p:cNvPr>
          <p:cNvSpPr txBox="1">
            <a:spLocks noChangeArrowheads="1"/>
          </p:cNvSpPr>
          <p:nvPr/>
        </p:nvSpPr>
        <p:spPr bwMode="auto">
          <a:xfrm>
            <a:off x="304800" y="57150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Edward Hopper’s “Railroad Sunset”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a:extLst>
              <a:ext uri="{FF2B5EF4-FFF2-40B4-BE49-F238E27FC236}">
                <a16:creationId xmlns:a16="http://schemas.microsoft.com/office/drawing/2014/main" id="{B95553B0-9D70-5D49-8F11-3866213AE4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497F28B-F21C-CF41-B4E5-2377165D51AD}" type="slidenum">
              <a:rPr lang="en-US" altLang="en-US" sz="1400"/>
              <a:pPr>
                <a:spcBef>
                  <a:spcPct val="0"/>
                </a:spcBef>
                <a:buFontTx/>
                <a:buNone/>
              </a:pPr>
              <a:t>13</a:t>
            </a:fld>
            <a:endParaRPr lang="en-US" altLang="en-US" sz="1400"/>
          </a:p>
        </p:txBody>
      </p:sp>
      <p:pic>
        <p:nvPicPr>
          <p:cNvPr id="20482" name="Picture 3" descr="two">
            <a:extLst>
              <a:ext uri="{FF2B5EF4-FFF2-40B4-BE49-F238E27FC236}">
                <a16:creationId xmlns:a16="http://schemas.microsoft.com/office/drawing/2014/main" id="{5BEFAB03-A69B-BF48-82BE-DD30D5EA4765}"/>
              </a:ext>
            </a:extLst>
          </p:cNvPr>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343400" y="19050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6">
            <a:extLst>
              <a:ext uri="{FF2B5EF4-FFF2-40B4-BE49-F238E27FC236}">
                <a16:creationId xmlns:a16="http://schemas.microsoft.com/office/drawing/2014/main" id="{E7456DD3-DFEE-AD4B-9247-3DD480B70618}"/>
              </a:ext>
            </a:extLst>
          </p:cNvPr>
          <p:cNvSpPr txBox="1">
            <a:spLocks noChangeArrowheads="1"/>
          </p:cNvSpPr>
          <p:nvPr/>
        </p:nvSpPr>
        <p:spPr bwMode="auto">
          <a:xfrm>
            <a:off x="4775200" y="4572000"/>
            <a:ext cx="581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t>Marconi – wireless global 					   telegraphy</a:t>
            </a:r>
          </a:p>
        </p:txBody>
      </p:sp>
      <p:pic>
        <p:nvPicPr>
          <p:cNvPr id="20484" name="Picture 7">
            <a:extLst>
              <a:ext uri="{FF2B5EF4-FFF2-40B4-BE49-F238E27FC236}">
                <a16:creationId xmlns:a16="http://schemas.microsoft.com/office/drawing/2014/main" id="{20C7C3F9-8539-9F46-B65C-BCAA9BB73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27511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6">
            <a:extLst>
              <a:ext uri="{FF2B5EF4-FFF2-40B4-BE49-F238E27FC236}">
                <a16:creationId xmlns:a16="http://schemas.microsoft.com/office/drawing/2014/main" id="{A16BA181-69F2-D242-ABB0-D6A84F9DC418}"/>
              </a:ext>
            </a:extLst>
          </p:cNvPr>
          <p:cNvSpPr txBox="1">
            <a:spLocks noChangeArrowheads="1"/>
          </p:cNvSpPr>
          <p:nvPr/>
        </p:nvSpPr>
        <p:spPr bwMode="auto">
          <a:xfrm>
            <a:off x="1295400" y="51816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Morse by Morse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F359592F-8AEA-524F-96BF-9474453E1A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FF9FA6-7455-ED4F-A96E-F08BDD39F3F0}" type="slidenum">
              <a:rPr lang="en-US" altLang="en-US" sz="1400"/>
              <a:pPr>
                <a:spcBef>
                  <a:spcPct val="0"/>
                </a:spcBef>
                <a:buFontTx/>
                <a:buNone/>
              </a:pPr>
              <a:t>14</a:t>
            </a:fld>
            <a:endParaRPr lang="en-US" altLang="en-US" sz="1400"/>
          </a:p>
        </p:txBody>
      </p:sp>
      <p:sp>
        <p:nvSpPr>
          <p:cNvPr id="22531" name="TextBox 16">
            <a:extLst>
              <a:ext uri="{FF2B5EF4-FFF2-40B4-BE49-F238E27FC236}">
                <a16:creationId xmlns:a16="http://schemas.microsoft.com/office/drawing/2014/main" id="{10A92F53-41C6-1B4E-B6CD-7D1E183A384F}"/>
              </a:ext>
            </a:extLst>
          </p:cNvPr>
          <p:cNvSpPr txBox="1">
            <a:spLocks noChangeArrowheads="1"/>
          </p:cNvSpPr>
          <p:nvPr/>
        </p:nvSpPr>
        <p:spPr bwMode="auto">
          <a:xfrm>
            <a:off x="4191000" y="55626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Jed Morse (Father - Geographer) by Morse</a:t>
            </a:r>
          </a:p>
        </p:txBody>
      </p:sp>
      <p:pic>
        <p:nvPicPr>
          <p:cNvPr id="22532" name="Picture 7">
            <a:extLst>
              <a:ext uri="{FF2B5EF4-FFF2-40B4-BE49-F238E27FC236}">
                <a16:creationId xmlns:a16="http://schemas.microsoft.com/office/drawing/2014/main" id="{5156A202-26E2-A649-9DF2-CC2F6BD99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27511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6">
            <a:extLst>
              <a:ext uri="{FF2B5EF4-FFF2-40B4-BE49-F238E27FC236}">
                <a16:creationId xmlns:a16="http://schemas.microsoft.com/office/drawing/2014/main" id="{977C6A7D-2EE6-2847-BF8F-17D2BACFFAE7}"/>
              </a:ext>
            </a:extLst>
          </p:cNvPr>
          <p:cNvSpPr txBox="1">
            <a:spLocks noChangeArrowheads="1"/>
          </p:cNvSpPr>
          <p:nvPr/>
        </p:nvSpPr>
        <p:spPr bwMode="auto">
          <a:xfrm>
            <a:off x="1295400" y="51816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Morse by Morse</a:t>
            </a:r>
          </a:p>
        </p:txBody>
      </p:sp>
      <p:pic>
        <p:nvPicPr>
          <p:cNvPr id="3" name="Picture 2" descr="A painting of a person sitting at a desk&#10;&#10;Description automatically generated">
            <a:extLst>
              <a:ext uri="{FF2B5EF4-FFF2-40B4-BE49-F238E27FC236}">
                <a16:creationId xmlns:a16="http://schemas.microsoft.com/office/drawing/2014/main" id="{C49AA01C-D5E1-F5A1-3951-3ACC39BC02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val="0"/>
              </a:ext>
            </a:extLst>
          </a:blip>
          <a:stretch>
            <a:fillRect/>
          </a:stretch>
        </p:blipFill>
        <p:spPr>
          <a:xfrm>
            <a:off x="4648200" y="1000125"/>
            <a:ext cx="3385740" cy="42767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a:extLst>
              <a:ext uri="{FF2B5EF4-FFF2-40B4-BE49-F238E27FC236}">
                <a16:creationId xmlns:a16="http://schemas.microsoft.com/office/drawing/2014/main" id="{1AED9BBA-DEFE-1F44-99E9-05FC01DF40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A3CF9D7-B220-404E-BF9F-415B4ED8C522}" type="slidenum">
              <a:rPr lang="en-US" altLang="en-US" sz="1400"/>
              <a:pPr>
                <a:spcBef>
                  <a:spcPct val="0"/>
                </a:spcBef>
                <a:buFontTx/>
                <a:buNone/>
              </a:pPr>
              <a:t>15</a:t>
            </a:fld>
            <a:endParaRPr lang="en-US" altLang="en-US" sz="1400"/>
          </a:p>
        </p:txBody>
      </p:sp>
      <p:sp>
        <p:nvSpPr>
          <p:cNvPr id="24578" name="TextBox 16">
            <a:extLst>
              <a:ext uri="{FF2B5EF4-FFF2-40B4-BE49-F238E27FC236}">
                <a16:creationId xmlns:a16="http://schemas.microsoft.com/office/drawing/2014/main" id="{4B8E0775-39C0-FB4B-88ED-9228E39422BA}"/>
              </a:ext>
            </a:extLst>
          </p:cNvPr>
          <p:cNvSpPr txBox="1">
            <a:spLocks noChangeArrowheads="1"/>
          </p:cNvSpPr>
          <p:nvPr/>
        </p:nvSpPr>
        <p:spPr bwMode="auto">
          <a:xfrm>
            <a:off x="5715000" y="577215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West by West</a:t>
            </a:r>
          </a:p>
        </p:txBody>
      </p:sp>
      <p:pic>
        <p:nvPicPr>
          <p:cNvPr id="24580" name="Picture 7">
            <a:extLst>
              <a:ext uri="{FF2B5EF4-FFF2-40B4-BE49-F238E27FC236}">
                <a16:creationId xmlns:a16="http://schemas.microsoft.com/office/drawing/2014/main" id="{8C189C2E-3F2B-0840-A900-5E7213CEE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27511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16">
            <a:extLst>
              <a:ext uri="{FF2B5EF4-FFF2-40B4-BE49-F238E27FC236}">
                <a16:creationId xmlns:a16="http://schemas.microsoft.com/office/drawing/2014/main" id="{196FD46F-A351-B44C-9064-9782C8F51A7A}"/>
              </a:ext>
            </a:extLst>
          </p:cNvPr>
          <p:cNvSpPr txBox="1">
            <a:spLocks noChangeArrowheads="1"/>
          </p:cNvSpPr>
          <p:nvPr/>
        </p:nvSpPr>
        <p:spPr bwMode="auto">
          <a:xfrm>
            <a:off x="1295400" y="51816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Morse by Morse</a:t>
            </a:r>
          </a:p>
        </p:txBody>
      </p:sp>
      <p:pic>
        <p:nvPicPr>
          <p:cNvPr id="3" name="Picture 2" descr="A stamp with a person in a hat&#10;&#10;Description automatically generated">
            <a:extLst>
              <a:ext uri="{FF2B5EF4-FFF2-40B4-BE49-F238E27FC236}">
                <a16:creationId xmlns:a16="http://schemas.microsoft.com/office/drawing/2014/main" id="{756BB5E7-FAC8-BD71-AD1B-D4D890ECE5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4000"/>
                    </a14:imgEffect>
                    <a14:imgEffect>
                      <a14:colorTemperature colorTemp="6427"/>
                    </a14:imgEffect>
                    <a14:imgEffect>
                      <a14:saturation sat="113000"/>
                    </a14:imgEffect>
                    <a14:imgEffect>
                      <a14:brightnessContrast contrast="19000"/>
                    </a14:imgEffect>
                  </a14:imgLayer>
                </a14:imgProps>
              </a:ext>
              <a:ext uri="{28A0092B-C50C-407E-A947-70E740481C1C}">
                <a14:useLocalDpi xmlns:a14="http://schemas.microsoft.com/office/drawing/2010/main" val="0"/>
              </a:ext>
            </a:extLst>
          </a:blip>
          <a:stretch>
            <a:fillRect/>
          </a:stretch>
        </p:blipFill>
        <p:spPr>
          <a:xfrm>
            <a:off x="4800600" y="863600"/>
            <a:ext cx="3264744" cy="4800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a:extLst>
              <a:ext uri="{FF2B5EF4-FFF2-40B4-BE49-F238E27FC236}">
                <a16:creationId xmlns:a16="http://schemas.microsoft.com/office/drawing/2014/main" id="{DEEA31AB-1288-1848-99F5-6CC9143852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DA9F3E7-B944-024E-9E4F-1F496505703A}" type="slidenum">
              <a:rPr lang="en-US" altLang="en-US" sz="1400"/>
              <a:pPr>
                <a:spcBef>
                  <a:spcPct val="0"/>
                </a:spcBef>
                <a:buFontTx/>
                <a:buNone/>
              </a:pPr>
              <a:t>16</a:t>
            </a:fld>
            <a:endParaRPr lang="en-US" altLang="en-US" sz="1400"/>
          </a:p>
        </p:txBody>
      </p:sp>
      <p:pic>
        <p:nvPicPr>
          <p:cNvPr id="26626" name="Picture 6" descr="Portrait of Lucretia Pickering Walker Morse - Samuel F. B. Morse - Click Image to Close">
            <a:extLst>
              <a:ext uri="{FF2B5EF4-FFF2-40B4-BE49-F238E27FC236}">
                <a16:creationId xmlns:a16="http://schemas.microsoft.com/office/drawing/2014/main" id="{A50E520C-F7F9-834E-BBF0-D90ECC724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381000"/>
            <a:ext cx="40862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6">
            <a:extLst>
              <a:ext uri="{FF2B5EF4-FFF2-40B4-BE49-F238E27FC236}">
                <a16:creationId xmlns:a16="http://schemas.microsoft.com/office/drawing/2014/main" id="{847D4AFD-6FB9-6346-9414-A707A7B37545}"/>
              </a:ext>
            </a:extLst>
          </p:cNvPr>
          <p:cNvSpPr txBox="1">
            <a:spLocks noChangeArrowheads="1"/>
          </p:cNvSpPr>
          <p:nvPr/>
        </p:nvSpPr>
        <p:spPr bwMode="auto">
          <a:xfrm>
            <a:off x="4648200" y="556260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Lucretia Morse (his wife) by Morse</a:t>
            </a:r>
          </a:p>
        </p:txBody>
      </p:sp>
      <p:pic>
        <p:nvPicPr>
          <p:cNvPr id="26628" name="Picture 7">
            <a:extLst>
              <a:ext uri="{FF2B5EF4-FFF2-40B4-BE49-F238E27FC236}">
                <a16:creationId xmlns:a16="http://schemas.microsoft.com/office/drawing/2014/main" id="{A687BDAD-B078-324C-AD87-34D3365FC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27511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16">
            <a:extLst>
              <a:ext uri="{FF2B5EF4-FFF2-40B4-BE49-F238E27FC236}">
                <a16:creationId xmlns:a16="http://schemas.microsoft.com/office/drawing/2014/main" id="{AC06077F-5014-F040-B0DA-E8B733200BC8}"/>
              </a:ext>
            </a:extLst>
          </p:cNvPr>
          <p:cNvSpPr txBox="1">
            <a:spLocks noChangeArrowheads="1"/>
          </p:cNvSpPr>
          <p:nvPr/>
        </p:nvSpPr>
        <p:spPr bwMode="auto">
          <a:xfrm>
            <a:off x="1295400" y="51816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Morse by Morse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6" descr="eight">
            <a:extLst>
              <a:ext uri="{FF2B5EF4-FFF2-40B4-BE49-F238E27FC236}">
                <a16:creationId xmlns:a16="http://schemas.microsoft.com/office/drawing/2014/main" id="{DF5F6D1F-EDF2-224C-8355-656637155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10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11">
            <a:extLst>
              <a:ext uri="{FF2B5EF4-FFF2-40B4-BE49-F238E27FC236}">
                <a16:creationId xmlns:a16="http://schemas.microsoft.com/office/drawing/2014/main" id="{962A94AC-7481-384B-A1D3-D9FAC7117873}"/>
              </a:ext>
            </a:extLst>
          </p:cNvPr>
          <p:cNvSpPr>
            <a:spLocks noChangeArrowheads="1"/>
          </p:cNvSpPr>
          <p:nvPr/>
        </p:nvSpPr>
        <p:spPr bwMode="auto">
          <a:xfrm>
            <a:off x="4495800" y="2362200"/>
            <a:ext cx="4191000" cy="45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8675" name="Slide Number Placeholder 4">
            <a:extLst>
              <a:ext uri="{FF2B5EF4-FFF2-40B4-BE49-F238E27FC236}">
                <a16:creationId xmlns:a16="http://schemas.microsoft.com/office/drawing/2014/main" id="{0F824511-6B82-F844-AC12-CBA80A3801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11E0F32-1E6D-904D-A3A5-43C80AC886A1}" type="slidenum">
              <a:rPr lang="en-US" altLang="en-US" sz="1400"/>
              <a:pPr>
                <a:spcBef>
                  <a:spcPct val="0"/>
                </a:spcBef>
                <a:buFontTx/>
                <a:buNone/>
              </a:pPr>
              <a:t>17</a:t>
            </a:fld>
            <a:endParaRPr lang="en-US" altLang="en-US" sz="1400"/>
          </a:p>
        </p:txBody>
      </p:sp>
      <p:pic>
        <p:nvPicPr>
          <p:cNvPr id="28676" name="Picture 7">
            <a:extLst>
              <a:ext uri="{FF2B5EF4-FFF2-40B4-BE49-F238E27FC236}">
                <a16:creationId xmlns:a16="http://schemas.microsoft.com/office/drawing/2014/main" id="{B88CF648-4199-7848-B1AC-195B2E996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0"/>
            <a:ext cx="27511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16">
            <a:extLst>
              <a:ext uri="{FF2B5EF4-FFF2-40B4-BE49-F238E27FC236}">
                <a16:creationId xmlns:a16="http://schemas.microsoft.com/office/drawing/2014/main" id="{5727E838-4447-EC4E-8440-37FB05CEF390}"/>
              </a:ext>
            </a:extLst>
          </p:cNvPr>
          <p:cNvSpPr txBox="1">
            <a:spLocks noChangeArrowheads="1"/>
          </p:cNvSpPr>
          <p:nvPr/>
        </p:nvSpPr>
        <p:spPr bwMode="auto">
          <a:xfrm>
            <a:off x="1295400" y="51816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Morse by Morse</a:t>
            </a:r>
          </a:p>
        </p:txBody>
      </p:sp>
      <p:sp>
        <p:nvSpPr>
          <p:cNvPr id="3" name="TextBox 2">
            <a:extLst>
              <a:ext uri="{FF2B5EF4-FFF2-40B4-BE49-F238E27FC236}">
                <a16:creationId xmlns:a16="http://schemas.microsoft.com/office/drawing/2014/main" id="{DE9126C9-F1A6-F547-BDED-C056D0BDDE0D}"/>
              </a:ext>
            </a:extLst>
          </p:cNvPr>
          <p:cNvSpPr txBox="1"/>
          <p:nvPr/>
        </p:nvSpPr>
        <p:spPr>
          <a:xfrm>
            <a:off x="4495800" y="3124200"/>
            <a:ext cx="4267200" cy="707886"/>
          </a:xfrm>
          <a:prstGeom prst="rect">
            <a:avLst/>
          </a:prstGeom>
          <a:noFill/>
        </p:spPr>
        <p:txBody>
          <a:bodyPr wrap="square" rtlCol="0">
            <a:spAutoFit/>
          </a:bodyPr>
          <a:lstStyle/>
          <a:p>
            <a:r>
              <a:rPr lang="en-US" sz="2000" dirty="0"/>
              <a:t>Aside – in 1840 Morse also introduces Photography into America</a:t>
            </a:r>
          </a:p>
        </p:txBody>
      </p:sp>
      <p:pic>
        <p:nvPicPr>
          <p:cNvPr id="5" name="Picture 4" descr="A framed picture of a person&#10;&#10;Description automatically generated with medium confidence">
            <a:extLst>
              <a:ext uri="{FF2B5EF4-FFF2-40B4-BE49-F238E27FC236}">
                <a16:creationId xmlns:a16="http://schemas.microsoft.com/office/drawing/2014/main" id="{DD0E5D5D-E7A7-2C4F-B2AE-04611B70632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1000" contrast="21000"/>
                    </a14:imgEffect>
                  </a14:imgLayer>
                </a14:imgProps>
              </a:ext>
              <a:ext uri="{28A0092B-C50C-407E-A947-70E740481C1C}">
                <a14:useLocalDpi xmlns:a14="http://schemas.microsoft.com/office/drawing/2010/main" val="0"/>
              </a:ext>
            </a:extLst>
          </a:blip>
          <a:stretch>
            <a:fillRect/>
          </a:stretch>
        </p:blipFill>
        <p:spPr>
          <a:xfrm>
            <a:off x="4572000" y="4038600"/>
            <a:ext cx="2032591" cy="2362200"/>
          </a:xfrm>
          <a:prstGeom prst="rect">
            <a:avLst/>
          </a:prstGeom>
        </p:spPr>
      </p:pic>
      <p:sp>
        <p:nvSpPr>
          <p:cNvPr id="6" name="TextBox 5">
            <a:extLst>
              <a:ext uri="{FF2B5EF4-FFF2-40B4-BE49-F238E27FC236}">
                <a16:creationId xmlns:a16="http://schemas.microsoft.com/office/drawing/2014/main" id="{710FFEB3-1508-5045-B2B4-2AC87BBF2D3B}"/>
              </a:ext>
            </a:extLst>
          </p:cNvPr>
          <p:cNvSpPr txBox="1"/>
          <p:nvPr/>
        </p:nvSpPr>
        <p:spPr>
          <a:xfrm>
            <a:off x="6705600" y="4157758"/>
            <a:ext cx="2362200" cy="1754326"/>
          </a:xfrm>
          <a:prstGeom prst="rect">
            <a:avLst/>
          </a:prstGeom>
          <a:noFill/>
        </p:spPr>
        <p:txBody>
          <a:bodyPr wrap="square" rtlCol="0">
            <a:spAutoFit/>
          </a:bodyPr>
          <a:lstStyle/>
          <a:p>
            <a:r>
              <a:rPr lang="en-US" sz="1800" dirty="0"/>
              <a:t>Morse daguerreotype at the Metropolitan Museum of Art</a:t>
            </a:r>
          </a:p>
          <a:p>
            <a:r>
              <a:rPr lang="en-US" sz="1800" dirty="0"/>
              <a:t>                                 20-30 minute exposure  of unknown sitter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6">
            <a:extLst>
              <a:ext uri="{FF2B5EF4-FFF2-40B4-BE49-F238E27FC236}">
                <a16:creationId xmlns:a16="http://schemas.microsoft.com/office/drawing/2014/main" id="{F80B7D18-85BF-D541-AC7F-E9F0D226F7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5F8A186-9271-4049-84F4-C89F8C2B68F1}" type="slidenum">
              <a:rPr lang="en-US" altLang="en-US" sz="1400"/>
              <a:pPr>
                <a:spcBef>
                  <a:spcPct val="0"/>
                </a:spcBef>
                <a:buFontTx/>
                <a:buNone/>
              </a:pPr>
              <a:t>18</a:t>
            </a:fld>
            <a:endParaRPr lang="en-US" altLang="en-US" sz="1400"/>
          </a:p>
        </p:txBody>
      </p:sp>
      <p:sp>
        <p:nvSpPr>
          <p:cNvPr id="7" name="Text Box 9">
            <a:extLst>
              <a:ext uri="{FF2B5EF4-FFF2-40B4-BE49-F238E27FC236}">
                <a16:creationId xmlns:a16="http://schemas.microsoft.com/office/drawing/2014/main" id="{159EDDDC-B373-4148-83EF-0FE20E666137}"/>
              </a:ext>
            </a:extLst>
          </p:cNvPr>
          <p:cNvSpPr txBox="1">
            <a:spLocks noChangeArrowheads="1"/>
          </p:cNvSpPr>
          <p:nvPr/>
        </p:nvSpPr>
        <p:spPr bwMode="auto">
          <a:xfrm>
            <a:off x="685800" y="5638800"/>
            <a:ext cx="3048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200" dirty="0"/>
              <a:t>Morse’s painting of his       Yale geology professor               Benjamin Silliman</a:t>
            </a:r>
          </a:p>
        </p:txBody>
      </p:sp>
      <p:pic>
        <p:nvPicPr>
          <p:cNvPr id="8" name="Picture 6" descr="eight">
            <a:extLst>
              <a:ext uri="{FF2B5EF4-FFF2-40B4-BE49-F238E27FC236}">
                <a16:creationId xmlns:a16="http://schemas.microsoft.com/office/drawing/2014/main" id="{7B824186-8C9C-6146-8ACE-7533ADF42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81000"/>
            <a:ext cx="44958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a:extLst>
              <a:ext uri="{FF2B5EF4-FFF2-40B4-BE49-F238E27FC236}">
                <a16:creationId xmlns:a16="http://schemas.microsoft.com/office/drawing/2014/main" id="{50789664-286B-8442-AAA9-0EB33358703C}"/>
              </a:ext>
            </a:extLst>
          </p:cNvPr>
          <p:cNvSpPr>
            <a:spLocks noChangeArrowheads="1"/>
          </p:cNvSpPr>
          <p:nvPr/>
        </p:nvSpPr>
        <p:spPr bwMode="auto">
          <a:xfrm>
            <a:off x="4495800" y="2362200"/>
            <a:ext cx="4191000" cy="457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 name="TextBox 9">
            <a:extLst>
              <a:ext uri="{FF2B5EF4-FFF2-40B4-BE49-F238E27FC236}">
                <a16:creationId xmlns:a16="http://schemas.microsoft.com/office/drawing/2014/main" id="{E806C58D-1114-224E-B6D3-49C30081B376}"/>
              </a:ext>
            </a:extLst>
          </p:cNvPr>
          <p:cNvSpPr txBox="1"/>
          <p:nvPr/>
        </p:nvSpPr>
        <p:spPr>
          <a:xfrm>
            <a:off x="4495800" y="3124200"/>
            <a:ext cx="4267200" cy="707886"/>
          </a:xfrm>
          <a:prstGeom prst="rect">
            <a:avLst/>
          </a:prstGeom>
          <a:noFill/>
        </p:spPr>
        <p:txBody>
          <a:bodyPr wrap="square" rtlCol="0">
            <a:spAutoFit/>
          </a:bodyPr>
          <a:lstStyle/>
          <a:p>
            <a:r>
              <a:rPr lang="en-US" sz="2000" dirty="0"/>
              <a:t>Aside – in 1840 Morse also introduces Photography into America</a:t>
            </a:r>
          </a:p>
        </p:txBody>
      </p:sp>
      <p:pic>
        <p:nvPicPr>
          <p:cNvPr id="11" name="Picture 10" descr="A framed picture of a person&#10;&#10;Description automatically generated with medium confidence">
            <a:extLst>
              <a:ext uri="{FF2B5EF4-FFF2-40B4-BE49-F238E27FC236}">
                <a16:creationId xmlns:a16="http://schemas.microsoft.com/office/drawing/2014/main" id="{B79338AF-B112-7849-A6BF-BF8D3EAED25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1000" contrast="21000"/>
                    </a14:imgEffect>
                  </a14:imgLayer>
                </a14:imgProps>
              </a:ext>
              <a:ext uri="{28A0092B-C50C-407E-A947-70E740481C1C}">
                <a14:useLocalDpi xmlns:a14="http://schemas.microsoft.com/office/drawing/2010/main" val="0"/>
              </a:ext>
            </a:extLst>
          </a:blip>
          <a:stretch>
            <a:fillRect/>
          </a:stretch>
        </p:blipFill>
        <p:spPr>
          <a:xfrm>
            <a:off x="4572000" y="4038600"/>
            <a:ext cx="2032591" cy="2362200"/>
          </a:xfrm>
          <a:prstGeom prst="rect">
            <a:avLst/>
          </a:prstGeom>
        </p:spPr>
      </p:pic>
      <p:sp>
        <p:nvSpPr>
          <p:cNvPr id="2" name="TextBox 1">
            <a:extLst>
              <a:ext uri="{FF2B5EF4-FFF2-40B4-BE49-F238E27FC236}">
                <a16:creationId xmlns:a16="http://schemas.microsoft.com/office/drawing/2014/main" id="{A0DA0AC2-23CD-CC8E-FA88-C64A30D8409C}"/>
              </a:ext>
            </a:extLst>
          </p:cNvPr>
          <p:cNvSpPr txBox="1"/>
          <p:nvPr/>
        </p:nvSpPr>
        <p:spPr>
          <a:xfrm>
            <a:off x="6705600" y="4157758"/>
            <a:ext cx="2362200" cy="1754326"/>
          </a:xfrm>
          <a:prstGeom prst="rect">
            <a:avLst/>
          </a:prstGeom>
          <a:noFill/>
        </p:spPr>
        <p:txBody>
          <a:bodyPr wrap="square" rtlCol="0">
            <a:spAutoFit/>
          </a:bodyPr>
          <a:lstStyle/>
          <a:p>
            <a:r>
              <a:rPr lang="en-US" sz="1800" dirty="0"/>
              <a:t>Morse daguerreotype at the Metropolitan Museum of Art</a:t>
            </a:r>
          </a:p>
          <a:p>
            <a:r>
              <a:rPr lang="en-US" sz="1800" dirty="0"/>
              <a:t>                                 20-30 minute exposure  of unknown sitter</a:t>
            </a:r>
          </a:p>
        </p:txBody>
      </p:sp>
      <p:pic>
        <p:nvPicPr>
          <p:cNvPr id="4" name="Picture 3" descr="A person in a black suit&#10;&#10;Description automatically generated">
            <a:extLst>
              <a:ext uri="{FF2B5EF4-FFF2-40B4-BE49-F238E27FC236}">
                <a16:creationId xmlns:a16="http://schemas.microsoft.com/office/drawing/2014/main" id="{C7F5BB2C-ED37-0EF1-E79B-4C58B0EE183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7000" contrast="14000"/>
                    </a14:imgEffect>
                  </a14:imgLayer>
                </a14:imgProps>
              </a:ext>
              <a:ext uri="{28A0092B-C50C-407E-A947-70E740481C1C}">
                <a14:useLocalDpi xmlns:a14="http://schemas.microsoft.com/office/drawing/2010/main" val="0"/>
              </a:ext>
            </a:extLst>
          </a:blip>
          <a:srcRect l="20833" r="20833"/>
          <a:stretch/>
        </p:blipFill>
        <p:spPr>
          <a:xfrm>
            <a:off x="327743" y="533400"/>
            <a:ext cx="3911600" cy="5029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8">
            <a:extLst>
              <a:ext uri="{FF2B5EF4-FFF2-40B4-BE49-F238E27FC236}">
                <a16:creationId xmlns:a16="http://schemas.microsoft.com/office/drawing/2014/main" id="{68C7EFE4-9D3C-2C4A-A73D-7E22CEB91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11175"/>
            <a:ext cx="330517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Slide Number Placeholder 4">
            <a:extLst>
              <a:ext uri="{FF2B5EF4-FFF2-40B4-BE49-F238E27FC236}">
                <a16:creationId xmlns:a16="http://schemas.microsoft.com/office/drawing/2014/main" id="{BA8517A4-A333-6642-84FF-D092FDCC46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D9755E-6ED7-FB41-AC18-90A766C0CF26}" type="slidenum">
              <a:rPr lang="en-US" altLang="en-US" sz="1400"/>
              <a:pPr>
                <a:spcBef>
                  <a:spcPct val="0"/>
                </a:spcBef>
                <a:buFontTx/>
                <a:buNone/>
              </a:pPr>
              <a:t>19</a:t>
            </a:fld>
            <a:endParaRPr lang="en-US" altLang="en-US" sz="1400"/>
          </a:p>
        </p:txBody>
      </p:sp>
      <p:sp>
        <p:nvSpPr>
          <p:cNvPr id="32771" name="Text Box 9">
            <a:extLst>
              <a:ext uri="{FF2B5EF4-FFF2-40B4-BE49-F238E27FC236}">
                <a16:creationId xmlns:a16="http://schemas.microsoft.com/office/drawing/2014/main" id="{3C157D7C-BD75-A04C-AE20-3B9C06D32E99}"/>
              </a:ext>
            </a:extLst>
          </p:cNvPr>
          <p:cNvSpPr txBox="1">
            <a:spLocks noChangeArrowheads="1"/>
          </p:cNvSpPr>
          <p:nvPr/>
        </p:nvSpPr>
        <p:spPr bwMode="auto">
          <a:xfrm>
            <a:off x="4876800" y="57912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Silliman’s Journal of Science</a:t>
            </a:r>
          </a:p>
        </p:txBody>
      </p:sp>
      <p:sp>
        <p:nvSpPr>
          <p:cNvPr id="32773" name="Text Box 9">
            <a:extLst>
              <a:ext uri="{FF2B5EF4-FFF2-40B4-BE49-F238E27FC236}">
                <a16:creationId xmlns:a16="http://schemas.microsoft.com/office/drawing/2014/main" id="{C552E7DF-CCA3-C547-A875-5CEE7F039224}"/>
              </a:ext>
            </a:extLst>
          </p:cNvPr>
          <p:cNvSpPr txBox="1">
            <a:spLocks noChangeArrowheads="1"/>
          </p:cNvSpPr>
          <p:nvPr/>
        </p:nvSpPr>
        <p:spPr bwMode="auto">
          <a:xfrm>
            <a:off x="685800" y="5638800"/>
            <a:ext cx="3048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200" dirty="0"/>
              <a:t>Morse’s painting of his       Yale geology professor               Benjamin Silliman</a:t>
            </a:r>
          </a:p>
        </p:txBody>
      </p:sp>
      <p:pic>
        <p:nvPicPr>
          <p:cNvPr id="2" name="Picture 1" descr="A person in a black suit&#10;&#10;Description automatically generated">
            <a:extLst>
              <a:ext uri="{FF2B5EF4-FFF2-40B4-BE49-F238E27FC236}">
                <a16:creationId xmlns:a16="http://schemas.microsoft.com/office/drawing/2014/main" id="{07EF357D-473B-05EF-F8B1-F0BC2EC885C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7000" contrast="14000"/>
                    </a14:imgEffect>
                  </a14:imgLayer>
                </a14:imgProps>
              </a:ext>
              <a:ext uri="{28A0092B-C50C-407E-A947-70E740481C1C}">
                <a14:useLocalDpi xmlns:a14="http://schemas.microsoft.com/office/drawing/2010/main" val="0"/>
              </a:ext>
            </a:extLst>
          </a:blip>
          <a:srcRect l="20833" r="20833"/>
          <a:stretch/>
        </p:blipFill>
        <p:spPr>
          <a:xfrm>
            <a:off x="327743" y="533400"/>
            <a:ext cx="3911600" cy="5029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4A368-829F-2982-47DA-9107ADC20F06}"/>
              </a:ext>
            </a:extLst>
          </p:cNvPr>
          <p:cNvSpPr>
            <a:spLocks noGrp="1"/>
          </p:cNvSpPr>
          <p:nvPr>
            <p:ph type="sldNum" sz="quarter" idx="12"/>
          </p:nvPr>
        </p:nvSpPr>
        <p:spPr/>
        <p:txBody>
          <a:bodyPr/>
          <a:lstStyle/>
          <a:p>
            <a:pPr>
              <a:defRPr/>
            </a:pPr>
            <a:fld id="{20C48BF4-8E3B-FE47-A5D3-329D41DF5301}" type="slidenum">
              <a:rPr lang="en-US" altLang="en-US" smtClean="0"/>
              <a:pPr>
                <a:defRPr/>
              </a:pPr>
              <a:t>2</a:t>
            </a:fld>
            <a:endParaRPr lang="en-US" altLang="en-US"/>
          </a:p>
        </p:txBody>
      </p:sp>
      <p:pic>
        <p:nvPicPr>
          <p:cNvPr id="4098" name="Picture 2">
            <a:extLst>
              <a:ext uri="{FF2B5EF4-FFF2-40B4-BE49-F238E27FC236}">
                <a16:creationId xmlns:a16="http://schemas.microsoft.com/office/drawing/2014/main" id="{FC15065A-F3BF-68BF-1047-092467960B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 t="13333" r="2485" b="25555"/>
          <a:stretch>
            <a:fillRect/>
          </a:stretch>
        </p:blipFill>
        <p:spPr bwMode="auto">
          <a:xfrm>
            <a:off x="914400" y="304800"/>
            <a:ext cx="7239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77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holding a violin&#10;&#10;Description automatically generated">
            <a:extLst>
              <a:ext uri="{FF2B5EF4-FFF2-40B4-BE49-F238E27FC236}">
                <a16:creationId xmlns:a16="http://schemas.microsoft.com/office/drawing/2014/main" id="{638A3A5A-DE3C-9C96-F2E3-D9ABC4589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80" y="609600"/>
            <a:ext cx="3756226" cy="4850432"/>
          </a:xfrm>
          <a:prstGeom prst="rect">
            <a:avLst/>
          </a:prstGeom>
        </p:spPr>
      </p:pic>
      <p:sp>
        <p:nvSpPr>
          <p:cNvPr id="34818" name="Slide Number Placeholder 3">
            <a:extLst>
              <a:ext uri="{FF2B5EF4-FFF2-40B4-BE49-F238E27FC236}">
                <a16:creationId xmlns:a16="http://schemas.microsoft.com/office/drawing/2014/main" id="{5A61ADC6-77BC-F54D-8C82-099727958A9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52D7BA-F419-FA48-9E21-F9192EDE0A0D}" type="slidenum">
              <a:rPr lang="en-US" altLang="en-US" sz="1400"/>
              <a:pPr>
                <a:spcBef>
                  <a:spcPct val="0"/>
                </a:spcBef>
                <a:buFontTx/>
                <a:buNone/>
              </a:pPr>
              <a:t>20</a:t>
            </a:fld>
            <a:endParaRPr lang="en-US" altLang="en-US" sz="1400"/>
          </a:p>
        </p:txBody>
      </p:sp>
      <p:pic>
        <p:nvPicPr>
          <p:cNvPr id="34819" name="Picture 4">
            <a:extLst>
              <a:ext uri="{FF2B5EF4-FFF2-40B4-BE49-F238E27FC236}">
                <a16:creationId xmlns:a16="http://schemas.microsoft.com/office/drawing/2014/main" id="{39E7AA00-0F9F-2340-817A-E6932A6F500E}"/>
              </a:ext>
            </a:extLst>
          </p:cNvPr>
          <p:cNvPicPr>
            <a:picLocks noChangeAspect="1"/>
          </p:cNvPicPr>
          <p:nvPr/>
        </p:nvPicPr>
        <p:blipFill>
          <a:blip r:embed="rId4">
            <a:lum bright="10000" contrast="10000"/>
            <a:extLst>
              <a:ext uri="{28A0092B-C50C-407E-A947-70E740481C1C}">
                <a14:useLocalDpi xmlns:a14="http://schemas.microsoft.com/office/drawing/2010/main" val="0"/>
              </a:ext>
            </a:extLst>
          </a:blip>
          <a:srcRect l="32500" t="11111" r="36667" b="35556"/>
          <a:stretch>
            <a:fillRect/>
          </a:stretch>
        </p:blipFill>
        <p:spPr bwMode="auto">
          <a:xfrm>
            <a:off x="2438400" y="3505200"/>
            <a:ext cx="1295400" cy="16811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86AEC9B7-B182-8A47-9E9B-891396F9E684}"/>
              </a:ext>
            </a:extLst>
          </p:cNvPr>
          <p:cNvSpPr/>
          <p:nvPr/>
        </p:nvSpPr>
        <p:spPr>
          <a:xfrm>
            <a:off x="1933575" y="2009775"/>
            <a:ext cx="5334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Arrow Connector 7">
            <a:extLst>
              <a:ext uri="{FF2B5EF4-FFF2-40B4-BE49-F238E27FC236}">
                <a16:creationId xmlns:a16="http://schemas.microsoft.com/office/drawing/2014/main" id="{229A5A34-F14F-304B-BA1C-DB365B0AA6F5}"/>
              </a:ext>
            </a:extLst>
          </p:cNvPr>
          <p:cNvCxnSpPr/>
          <p:nvPr/>
        </p:nvCxnSpPr>
        <p:spPr>
          <a:xfrm>
            <a:off x="2319338" y="2513013"/>
            <a:ext cx="428625" cy="963612"/>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pic>
        <p:nvPicPr>
          <p:cNvPr id="34822" name="Picture 18">
            <a:extLst>
              <a:ext uri="{FF2B5EF4-FFF2-40B4-BE49-F238E27FC236}">
                <a16:creationId xmlns:a16="http://schemas.microsoft.com/office/drawing/2014/main" id="{3C312FAF-A8C6-774F-8719-63F130080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11175"/>
            <a:ext cx="3305175"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9">
            <a:extLst>
              <a:ext uri="{FF2B5EF4-FFF2-40B4-BE49-F238E27FC236}">
                <a16:creationId xmlns:a16="http://schemas.microsoft.com/office/drawing/2014/main" id="{2945391B-6867-7A4C-92F1-52F6F2343226}"/>
              </a:ext>
            </a:extLst>
          </p:cNvPr>
          <p:cNvSpPr txBox="1">
            <a:spLocks noChangeArrowheads="1"/>
          </p:cNvSpPr>
          <p:nvPr/>
        </p:nvSpPr>
        <p:spPr bwMode="auto">
          <a:xfrm>
            <a:off x="4876800" y="57912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Silliman’s Journal of Science</a:t>
            </a:r>
          </a:p>
        </p:txBody>
      </p:sp>
      <p:sp>
        <p:nvSpPr>
          <p:cNvPr id="34824" name="Text Box 9">
            <a:extLst>
              <a:ext uri="{FF2B5EF4-FFF2-40B4-BE49-F238E27FC236}">
                <a16:creationId xmlns:a16="http://schemas.microsoft.com/office/drawing/2014/main" id="{B2A468E9-C0CD-BF48-95A5-C6D14DEE62F9}"/>
              </a:ext>
            </a:extLst>
          </p:cNvPr>
          <p:cNvSpPr txBox="1">
            <a:spLocks noChangeArrowheads="1"/>
          </p:cNvSpPr>
          <p:nvPr/>
        </p:nvSpPr>
        <p:spPr bwMode="auto">
          <a:xfrm>
            <a:off x="533400" y="5410200"/>
            <a:ext cx="31242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dirty="0"/>
              <a:t>High School Teacher        Joseph Henry holding                sounding telegraph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0" descr="jos henry highway">
            <a:extLst>
              <a:ext uri="{FF2B5EF4-FFF2-40B4-BE49-F238E27FC236}">
                <a16:creationId xmlns:a16="http://schemas.microsoft.com/office/drawing/2014/main" id="{8F763657-1471-5D41-9289-D25B79A112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7000"/>
                    </a14:imgEffect>
                  </a14:imgLayer>
                </a14:imgProps>
              </a:ext>
              <a:ext uri="{28A0092B-C50C-407E-A947-70E740481C1C}">
                <a14:useLocalDpi xmlns:a14="http://schemas.microsoft.com/office/drawing/2010/main" val="0"/>
              </a:ext>
            </a:extLst>
          </a:blip>
          <a:srcRect l="7611" t="6532" r="16806" b="453"/>
          <a:stretch>
            <a:fillRect/>
          </a:stretch>
        </p:blipFill>
        <p:spPr bwMode="auto">
          <a:xfrm>
            <a:off x="6350000" y="2854306"/>
            <a:ext cx="2588411" cy="224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Slide Number Placeholder 3">
            <a:extLst>
              <a:ext uri="{FF2B5EF4-FFF2-40B4-BE49-F238E27FC236}">
                <a16:creationId xmlns:a16="http://schemas.microsoft.com/office/drawing/2014/main" id="{480A4332-86CB-A144-A871-2B4335771D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A237AA-872D-1E43-9608-9B19759FEAD5}" type="slidenum">
              <a:rPr lang="en-US" altLang="en-US" sz="1400"/>
              <a:pPr>
                <a:spcBef>
                  <a:spcPct val="0"/>
                </a:spcBef>
                <a:buFontTx/>
                <a:buNone/>
              </a:pPr>
              <a:t>21</a:t>
            </a:fld>
            <a:endParaRPr lang="en-US" altLang="en-US" sz="1400"/>
          </a:p>
        </p:txBody>
      </p:sp>
      <p:sp>
        <p:nvSpPr>
          <p:cNvPr id="2" name="TextBox 1">
            <a:extLst>
              <a:ext uri="{FF2B5EF4-FFF2-40B4-BE49-F238E27FC236}">
                <a16:creationId xmlns:a16="http://schemas.microsoft.com/office/drawing/2014/main" id="{6F82DF5E-BA2B-3F4B-8629-D7B6D7E26C41}"/>
              </a:ext>
            </a:extLst>
          </p:cNvPr>
          <p:cNvSpPr txBox="1"/>
          <p:nvPr/>
        </p:nvSpPr>
        <p:spPr>
          <a:xfrm>
            <a:off x="4409649" y="5276671"/>
            <a:ext cx="4571999" cy="1200329"/>
          </a:xfrm>
          <a:prstGeom prst="rect">
            <a:avLst/>
          </a:prstGeom>
          <a:noFill/>
        </p:spPr>
        <p:txBody>
          <a:bodyPr wrap="square" rtlCol="0">
            <a:spAutoFit/>
          </a:bodyPr>
          <a:lstStyle/>
          <a:p>
            <a:r>
              <a:rPr lang="en-US" sz="1600" dirty="0"/>
              <a:t>APPLICATION OF … GALVANIC MULTIPLIER TO ELECTRO -MAGNETIC APPARATUS … </a:t>
            </a:r>
          </a:p>
          <a:p>
            <a:endParaRPr lang="en-US" sz="800" dirty="0"/>
          </a:p>
          <a:p>
            <a:r>
              <a:rPr lang="en-US" sz="1600" dirty="0"/>
              <a:t>Silliman 's American Jour. of Science, January, 1831, </a:t>
            </a:r>
            <a:r>
              <a:rPr lang="en-US" sz="1600" dirty="0" err="1"/>
              <a:t>vol.xix</a:t>
            </a:r>
            <a:r>
              <a:rPr lang="en-US" sz="1600" dirty="0"/>
              <a:t> , pp.400 - 408.)</a:t>
            </a:r>
          </a:p>
        </p:txBody>
      </p:sp>
      <p:pic>
        <p:nvPicPr>
          <p:cNvPr id="8" name="Picture 7" descr="A statue of a person holding a machine&#10;&#10;Description automatically generated">
            <a:extLst>
              <a:ext uri="{FF2B5EF4-FFF2-40B4-BE49-F238E27FC236}">
                <a16:creationId xmlns:a16="http://schemas.microsoft.com/office/drawing/2014/main" id="{97BF9C5B-C9C0-29A9-D01E-C7B060D52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150" y="241169"/>
            <a:ext cx="2806224" cy="2885388"/>
          </a:xfrm>
          <a:prstGeom prst="rect">
            <a:avLst/>
          </a:prstGeom>
        </p:spPr>
      </p:pic>
      <p:pic>
        <p:nvPicPr>
          <p:cNvPr id="3" name="Picture 2" descr="A statue of a person holding a violin&#10;&#10;Description automatically generated">
            <a:extLst>
              <a:ext uri="{FF2B5EF4-FFF2-40B4-BE49-F238E27FC236}">
                <a16:creationId xmlns:a16="http://schemas.microsoft.com/office/drawing/2014/main" id="{716AFFC5-8127-5134-438A-D7A2341DB1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180" y="609600"/>
            <a:ext cx="3756226" cy="4850432"/>
          </a:xfrm>
          <a:prstGeom prst="rect">
            <a:avLst/>
          </a:prstGeom>
        </p:spPr>
      </p:pic>
      <p:pic>
        <p:nvPicPr>
          <p:cNvPr id="4" name="Picture 4">
            <a:extLst>
              <a:ext uri="{FF2B5EF4-FFF2-40B4-BE49-F238E27FC236}">
                <a16:creationId xmlns:a16="http://schemas.microsoft.com/office/drawing/2014/main" id="{C3909167-0CFC-C639-03E0-A3D6FEBA7F58}"/>
              </a:ext>
            </a:extLst>
          </p:cNvPr>
          <p:cNvPicPr>
            <a:picLocks noChangeAspect="1"/>
          </p:cNvPicPr>
          <p:nvPr/>
        </p:nvPicPr>
        <p:blipFill>
          <a:blip r:embed="rId7">
            <a:lum bright="10000" contrast="10000"/>
            <a:extLst>
              <a:ext uri="{28A0092B-C50C-407E-A947-70E740481C1C}">
                <a14:useLocalDpi xmlns:a14="http://schemas.microsoft.com/office/drawing/2010/main" val="0"/>
              </a:ext>
            </a:extLst>
          </a:blip>
          <a:srcRect l="32500" t="11111" r="36667" b="35556"/>
          <a:stretch>
            <a:fillRect/>
          </a:stretch>
        </p:blipFill>
        <p:spPr bwMode="auto">
          <a:xfrm>
            <a:off x="2438400" y="3505200"/>
            <a:ext cx="1295400" cy="16811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CCC9FF8-C46B-A8E3-7C9D-B62A0DA2BFC3}"/>
              </a:ext>
            </a:extLst>
          </p:cNvPr>
          <p:cNvSpPr/>
          <p:nvPr/>
        </p:nvSpPr>
        <p:spPr>
          <a:xfrm>
            <a:off x="1933575" y="2009775"/>
            <a:ext cx="5334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 name="Straight Arrow Connector 5">
            <a:extLst>
              <a:ext uri="{FF2B5EF4-FFF2-40B4-BE49-F238E27FC236}">
                <a16:creationId xmlns:a16="http://schemas.microsoft.com/office/drawing/2014/main" id="{04D2F183-AA0F-DCE5-AFB4-10EC4C182436}"/>
              </a:ext>
            </a:extLst>
          </p:cNvPr>
          <p:cNvCxnSpPr/>
          <p:nvPr/>
        </p:nvCxnSpPr>
        <p:spPr>
          <a:xfrm>
            <a:off x="2319338" y="2513013"/>
            <a:ext cx="428625" cy="963612"/>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7" name="Text Box 9">
            <a:extLst>
              <a:ext uri="{FF2B5EF4-FFF2-40B4-BE49-F238E27FC236}">
                <a16:creationId xmlns:a16="http://schemas.microsoft.com/office/drawing/2014/main" id="{0F3351C6-18B1-335D-EDC7-43D2326963A6}"/>
              </a:ext>
            </a:extLst>
          </p:cNvPr>
          <p:cNvSpPr txBox="1">
            <a:spLocks noChangeArrowheads="1"/>
          </p:cNvSpPr>
          <p:nvPr/>
        </p:nvSpPr>
        <p:spPr bwMode="auto">
          <a:xfrm>
            <a:off x="533400" y="5410200"/>
            <a:ext cx="31242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dirty="0"/>
              <a:t>High School Teacher        Joseph Henry holding                sounding telegraph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6">
            <a:extLst>
              <a:ext uri="{FF2B5EF4-FFF2-40B4-BE49-F238E27FC236}">
                <a16:creationId xmlns:a16="http://schemas.microsoft.com/office/drawing/2014/main" id="{10CAE37E-C360-DD4A-9389-753FDB7744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F270370-6F7E-764F-A2F9-B44CF9097E38}" type="slidenum">
              <a:rPr lang="en-US" altLang="en-US" sz="1400"/>
              <a:pPr>
                <a:spcBef>
                  <a:spcPct val="0"/>
                </a:spcBef>
                <a:buFontTx/>
                <a:buNone/>
              </a:pPr>
              <a:t>22</a:t>
            </a:fld>
            <a:endParaRPr lang="en-US" altLang="en-US" sz="1400"/>
          </a:p>
        </p:txBody>
      </p:sp>
      <p:sp>
        <p:nvSpPr>
          <p:cNvPr id="38914" name="Text Box 28">
            <a:extLst>
              <a:ext uri="{FF2B5EF4-FFF2-40B4-BE49-F238E27FC236}">
                <a16:creationId xmlns:a16="http://schemas.microsoft.com/office/drawing/2014/main" id="{3F4556DF-DC32-2541-9299-21FB5BA6833A}"/>
              </a:ext>
            </a:extLst>
          </p:cNvPr>
          <p:cNvSpPr txBox="1">
            <a:spLocks noChangeArrowheads="1"/>
          </p:cNvSpPr>
          <p:nvPr/>
        </p:nvSpPr>
        <p:spPr bwMode="auto">
          <a:xfrm>
            <a:off x="4648200" y="179705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Discovery</a:t>
            </a:r>
          </a:p>
        </p:txBody>
      </p:sp>
      <p:sp>
        <p:nvSpPr>
          <p:cNvPr id="38915" name="Line 29">
            <a:extLst>
              <a:ext uri="{FF2B5EF4-FFF2-40B4-BE49-F238E27FC236}">
                <a16:creationId xmlns:a16="http://schemas.microsoft.com/office/drawing/2014/main" id="{A398AC36-FB0C-844A-A957-B1720E9DE8FC}"/>
              </a:ext>
            </a:extLst>
          </p:cNvPr>
          <p:cNvSpPr>
            <a:spLocks noChangeShapeType="1"/>
          </p:cNvSpPr>
          <p:nvPr/>
        </p:nvSpPr>
        <p:spPr bwMode="auto">
          <a:xfrm>
            <a:off x="4572000" y="248285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5" name="Text Box 32">
            <a:extLst>
              <a:ext uri="{FF2B5EF4-FFF2-40B4-BE49-F238E27FC236}">
                <a16:creationId xmlns:a16="http://schemas.microsoft.com/office/drawing/2014/main" id="{7470A626-3039-B242-A124-7105A49A0C27}"/>
              </a:ext>
            </a:extLst>
          </p:cNvPr>
          <p:cNvSpPr txBox="1">
            <a:spLocks noChangeArrowheads="1"/>
          </p:cNvSpPr>
          <p:nvPr/>
        </p:nvSpPr>
        <p:spPr bwMode="auto">
          <a:xfrm>
            <a:off x="4343400" y="2787650"/>
            <a:ext cx="4648200" cy="2292350"/>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AutoNum type="arabicPlain" startAt="1820"/>
              <a:defRPr/>
            </a:pPr>
            <a:r>
              <a:rPr lang="en-US" altLang="en-US" sz="2200" dirty="0"/>
              <a:t>     Electricity linked to Magnetism</a:t>
            </a:r>
          </a:p>
          <a:p>
            <a:pPr eaLnBrk="1" hangingPunct="1">
              <a:spcBef>
                <a:spcPct val="50000"/>
              </a:spcBef>
              <a:buFontTx/>
              <a:buAutoNum type="arabicPlain" startAt="1825"/>
              <a:defRPr/>
            </a:pPr>
            <a:r>
              <a:rPr lang="en-US" altLang="en-US" sz="2200" dirty="0"/>
              <a:t>     First Horseshoe Electromagnet</a:t>
            </a:r>
          </a:p>
          <a:p>
            <a:pPr eaLnBrk="1" hangingPunct="1">
              <a:spcBef>
                <a:spcPct val="50000"/>
              </a:spcBef>
              <a:buFontTx/>
              <a:buAutoNum type="arabicPlain" startAt="1831"/>
              <a:defRPr/>
            </a:pPr>
            <a:r>
              <a:rPr lang="en-US" altLang="en-US" sz="2200" dirty="0"/>
              <a:t>     Henry’s Strong Electromagnet     	and Sounding Telegraph</a:t>
            </a:r>
          </a:p>
          <a:p>
            <a:pPr marL="0" indent="0" eaLnBrk="1" hangingPunct="1">
              <a:spcBef>
                <a:spcPct val="50000"/>
              </a:spcBef>
              <a:buFontTx/>
              <a:buNone/>
              <a:defRPr/>
            </a:pPr>
            <a:r>
              <a:rPr lang="en-US" altLang="en-US" sz="2200" dirty="0"/>
              <a:t>1832	Henry comes to Princeton</a:t>
            </a:r>
          </a:p>
        </p:txBody>
      </p:sp>
      <p:sp>
        <p:nvSpPr>
          <p:cNvPr id="38921" name="Rectangle 2">
            <a:extLst>
              <a:ext uri="{FF2B5EF4-FFF2-40B4-BE49-F238E27FC236}">
                <a16:creationId xmlns:a16="http://schemas.microsoft.com/office/drawing/2014/main" id="{79513C7C-0A09-3A43-A026-FCC7E687AB54}"/>
              </a:ext>
            </a:extLst>
          </p:cNvPr>
          <p:cNvSpPr>
            <a:spLocks noChangeArrowheads="1"/>
          </p:cNvSpPr>
          <p:nvPr/>
        </p:nvSpPr>
        <p:spPr bwMode="auto">
          <a:xfrm>
            <a:off x="4191000" y="3840163"/>
            <a:ext cx="4781550" cy="685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2" name="Picture 1" descr="A statue of a person holding a violin&#10;&#10;Description automatically generated">
            <a:extLst>
              <a:ext uri="{FF2B5EF4-FFF2-40B4-BE49-F238E27FC236}">
                <a16:creationId xmlns:a16="http://schemas.microsoft.com/office/drawing/2014/main" id="{7EE739FD-BD9D-16E5-5A36-42C91F4AF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80" y="609600"/>
            <a:ext cx="3756226" cy="4850432"/>
          </a:xfrm>
          <a:prstGeom prst="rect">
            <a:avLst/>
          </a:prstGeom>
        </p:spPr>
      </p:pic>
      <p:pic>
        <p:nvPicPr>
          <p:cNvPr id="3" name="Picture 4">
            <a:extLst>
              <a:ext uri="{FF2B5EF4-FFF2-40B4-BE49-F238E27FC236}">
                <a16:creationId xmlns:a16="http://schemas.microsoft.com/office/drawing/2014/main" id="{0AE974B6-7558-44B4-1498-9510C304DBC5}"/>
              </a:ext>
            </a:extLst>
          </p:cNvPr>
          <p:cNvPicPr>
            <a:picLocks noChangeAspect="1"/>
          </p:cNvPicPr>
          <p:nvPr/>
        </p:nvPicPr>
        <p:blipFill>
          <a:blip r:embed="rId4">
            <a:lum bright="10000" contrast="10000"/>
            <a:extLst>
              <a:ext uri="{28A0092B-C50C-407E-A947-70E740481C1C}">
                <a14:useLocalDpi xmlns:a14="http://schemas.microsoft.com/office/drawing/2010/main" val="0"/>
              </a:ext>
            </a:extLst>
          </a:blip>
          <a:srcRect l="32500" t="11111" r="36667" b="35556"/>
          <a:stretch>
            <a:fillRect/>
          </a:stretch>
        </p:blipFill>
        <p:spPr bwMode="auto">
          <a:xfrm>
            <a:off x="2438400" y="3505200"/>
            <a:ext cx="1295400" cy="16811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E28F8373-9E33-EB93-BE77-11B6C96C0547}"/>
              </a:ext>
            </a:extLst>
          </p:cNvPr>
          <p:cNvSpPr/>
          <p:nvPr/>
        </p:nvSpPr>
        <p:spPr>
          <a:xfrm>
            <a:off x="1933575" y="2009775"/>
            <a:ext cx="5334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 name="Straight Arrow Connector 4">
            <a:extLst>
              <a:ext uri="{FF2B5EF4-FFF2-40B4-BE49-F238E27FC236}">
                <a16:creationId xmlns:a16="http://schemas.microsoft.com/office/drawing/2014/main" id="{1196AE6C-C909-5DEB-B58D-FBD2D8015986}"/>
              </a:ext>
            </a:extLst>
          </p:cNvPr>
          <p:cNvCxnSpPr/>
          <p:nvPr/>
        </p:nvCxnSpPr>
        <p:spPr>
          <a:xfrm>
            <a:off x="2319338" y="2513013"/>
            <a:ext cx="428625" cy="963612"/>
          </a:xfrm>
          <a:prstGeom prst="straightConnector1">
            <a:avLst/>
          </a:prstGeom>
          <a:ln w="254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 name="Text Box 9">
            <a:extLst>
              <a:ext uri="{FF2B5EF4-FFF2-40B4-BE49-F238E27FC236}">
                <a16:creationId xmlns:a16="http://schemas.microsoft.com/office/drawing/2014/main" id="{3D917230-36FF-F204-D42F-42C07028D50C}"/>
              </a:ext>
            </a:extLst>
          </p:cNvPr>
          <p:cNvSpPr txBox="1">
            <a:spLocks noChangeArrowheads="1"/>
          </p:cNvSpPr>
          <p:nvPr/>
        </p:nvSpPr>
        <p:spPr bwMode="auto">
          <a:xfrm>
            <a:off x="533400" y="5410200"/>
            <a:ext cx="31242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dirty="0"/>
              <a:t>High School Teacher        Joseph Henry holding                sounding telegraph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7">
            <a:extLst>
              <a:ext uri="{FF2B5EF4-FFF2-40B4-BE49-F238E27FC236}">
                <a16:creationId xmlns:a16="http://schemas.microsoft.com/office/drawing/2014/main" id="{66787542-852E-3342-9AAD-D011C9769759}"/>
              </a:ext>
            </a:extLst>
          </p:cNvPr>
          <p:cNvGrpSpPr>
            <a:grpSpLocks/>
          </p:cNvGrpSpPr>
          <p:nvPr/>
        </p:nvGrpSpPr>
        <p:grpSpPr bwMode="auto">
          <a:xfrm>
            <a:off x="533400" y="914400"/>
            <a:ext cx="3124200" cy="3657600"/>
            <a:chOff x="336" y="576"/>
            <a:chExt cx="1968" cy="2304"/>
          </a:xfrm>
        </p:grpSpPr>
        <p:pic>
          <p:nvPicPr>
            <p:cNvPr id="45065" name="Picture 19" descr="henry001">
              <a:extLst>
                <a:ext uri="{FF2B5EF4-FFF2-40B4-BE49-F238E27FC236}">
                  <a16:creationId xmlns:a16="http://schemas.microsoft.com/office/drawing/2014/main" id="{546F7F09-13C5-5D4E-84B2-DF9DA7DFF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90" r="6122" b="15790"/>
            <a:stretch>
              <a:fillRect/>
            </a:stretch>
          </p:blipFill>
          <p:spPr bwMode="auto">
            <a:xfrm>
              <a:off x="672" y="1154"/>
              <a:ext cx="1632"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Line 2">
              <a:extLst>
                <a:ext uri="{FF2B5EF4-FFF2-40B4-BE49-F238E27FC236}">
                  <a16:creationId xmlns:a16="http://schemas.microsoft.com/office/drawing/2014/main" id="{10EE2E46-9C40-B44D-A7C0-A649687C83B9}"/>
                </a:ext>
              </a:extLst>
            </p:cNvPr>
            <p:cNvSpPr>
              <a:spLocks noChangeShapeType="1"/>
            </p:cNvSpPr>
            <p:nvPr/>
          </p:nvSpPr>
          <p:spPr bwMode="auto">
            <a:xfrm flipH="1" flipV="1">
              <a:off x="351" y="720"/>
              <a:ext cx="3" cy="1359"/>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7" name="Line 3">
              <a:extLst>
                <a:ext uri="{FF2B5EF4-FFF2-40B4-BE49-F238E27FC236}">
                  <a16:creationId xmlns:a16="http://schemas.microsoft.com/office/drawing/2014/main" id="{D5969111-3F5E-C540-A6E5-0E1E0580EEDE}"/>
                </a:ext>
              </a:extLst>
            </p:cNvPr>
            <p:cNvSpPr>
              <a:spLocks noChangeShapeType="1"/>
            </p:cNvSpPr>
            <p:nvPr/>
          </p:nvSpPr>
          <p:spPr bwMode="auto">
            <a:xfrm flipV="1">
              <a:off x="2160" y="720"/>
              <a:ext cx="0" cy="123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8" name="Line 4">
              <a:extLst>
                <a:ext uri="{FF2B5EF4-FFF2-40B4-BE49-F238E27FC236}">
                  <a16:creationId xmlns:a16="http://schemas.microsoft.com/office/drawing/2014/main" id="{5E36E30C-BCFF-444A-9571-5858C9E82292}"/>
                </a:ext>
              </a:extLst>
            </p:cNvPr>
            <p:cNvSpPr>
              <a:spLocks noChangeShapeType="1"/>
            </p:cNvSpPr>
            <p:nvPr/>
          </p:nvSpPr>
          <p:spPr bwMode="auto">
            <a:xfrm>
              <a:off x="336" y="720"/>
              <a:ext cx="96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9" name="Line 6">
              <a:extLst>
                <a:ext uri="{FF2B5EF4-FFF2-40B4-BE49-F238E27FC236}">
                  <a16:creationId xmlns:a16="http://schemas.microsoft.com/office/drawing/2014/main" id="{ADC0F4FD-A8BE-DB4B-B716-0C1C99CA92C5}"/>
                </a:ext>
              </a:extLst>
            </p:cNvPr>
            <p:cNvSpPr>
              <a:spLocks noChangeShapeType="1"/>
            </p:cNvSpPr>
            <p:nvPr/>
          </p:nvSpPr>
          <p:spPr bwMode="auto">
            <a:xfrm>
              <a:off x="1536" y="720"/>
              <a:ext cx="636"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0" name="Line 7">
              <a:extLst>
                <a:ext uri="{FF2B5EF4-FFF2-40B4-BE49-F238E27FC236}">
                  <a16:creationId xmlns:a16="http://schemas.microsoft.com/office/drawing/2014/main" id="{793469ED-91D5-AC45-AFB8-7F042F7F32CF}"/>
                </a:ext>
              </a:extLst>
            </p:cNvPr>
            <p:cNvSpPr>
              <a:spLocks noChangeShapeType="1"/>
            </p:cNvSpPr>
            <p:nvPr/>
          </p:nvSpPr>
          <p:spPr bwMode="auto">
            <a:xfrm flipV="1">
              <a:off x="1290" y="576"/>
              <a:ext cx="192" cy="144"/>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1" name="Line 16">
              <a:extLst>
                <a:ext uri="{FF2B5EF4-FFF2-40B4-BE49-F238E27FC236}">
                  <a16:creationId xmlns:a16="http://schemas.microsoft.com/office/drawing/2014/main" id="{2389A7AC-E3B7-774D-96FC-74B3F9454D8A}"/>
                </a:ext>
              </a:extLst>
            </p:cNvPr>
            <p:cNvSpPr>
              <a:spLocks noChangeShapeType="1"/>
            </p:cNvSpPr>
            <p:nvPr/>
          </p:nvSpPr>
          <p:spPr bwMode="auto">
            <a:xfrm flipH="1">
              <a:off x="342" y="2064"/>
              <a:ext cx="336"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58" name="Text Box 18">
            <a:extLst>
              <a:ext uri="{FF2B5EF4-FFF2-40B4-BE49-F238E27FC236}">
                <a16:creationId xmlns:a16="http://schemas.microsoft.com/office/drawing/2014/main" id="{51DFD658-9D10-184C-A92C-ED428600CF6F}"/>
              </a:ext>
            </a:extLst>
          </p:cNvPr>
          <p:cNvSpPr txBox="1">
            <a:spLocks noChangeArrowheads="1"/>
          </p:cNvSpPr>
          <p:nvPr/>
        </p:nvSpPr>
        <p:spPr bwMode="auto">
          <a:xfrm>
            <a:off x="304800" y="4800600"/>
            <a:ext cx="419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t>Electromagnet in circuit with two copper-zinc-acid batteries and on-off switch</a:t>
            </a:r>
          </a:p>
        </p:txBody>
      </p:sp>
      <p:sp>
        <p:nvSpPr>
          <p:cNvPr id="45059" name="Slide Number Placeholder 15">
            <a:extLst>
              <a:ext uri="{FF2B5EF4-FFF2-40B4-BE49-F238E27FC236}">
                <a16:creationId xmlns:a16="http://schemas.microsoft.com/office/drawing/2014/main" id="{350C6FCA-58E2-194A-B7DC-3180A879F0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03CD053-42DF-2648-84DB-1E744A233316}" type="slidenum">
              <a:rPr lang="en-US" altLang="en-US" sz="1400"/>
              <a:pPr>
                <a:spcBef>
                  <a:spcPct val="0"/>
                </a:spcBef>
                <a:buFontTx/>
                <a:buNone/>
              </a:pPr>
              <a:t>23</a:t>
            </a:fld>
            <a:endParaRPr lang="en-US" altLang="en-US" sz="1400"/>
          </a:p>
        </p:txBody>
      </p:sp>
      <p:sp>
        <p:nvSpPr>
          <p:cNvPr id="45060" name="Line 14">
            <a:extLst>
              <a:ext uri="{FF2B5EF4-FFF2-40B4-BE49-F238E27FC236}">
                <a16:creationId xmlns:a16="http://schemas.microsoft.com/office/drawing/2014/main" id="{5B294D44-FAE4-8B4B-BF2F-3F518C70857F}"/>
              </a:ext>
            </a:extLst>
          </p:cNvPr>
          <p:cNvSpPr>
            <a:spLocks noChangeShapeType="1"/>
          </p:cNvSpPr>
          <p:nvPr/>
        </p:nvSpPr>
        <p:spPr bwMode="auto">
          <a:xfrm>
            <a:off x="3962400" y="3505200"/>
            <a:ext cx="4572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5061" name="Text Box 28">
            <a:extLst>
              <a:ext uri="{FF2B5EF4-FFF2-40B4-BE49-F238E27FC236}">
                <a16:creationId xmlns:a16="http://schemas.microsoft.com/office/drawing/2014/main" id="{53EB6D6C-93F9-6E49-B824-58D447117038}"/>
              </a:ext>
            </a:extLst>
          </p:cNvPr>
          <p:cNvSpPr txBox="1">
            <a:spLocks noChangeArrowheads="1"/>
          </p:cNvSpPr>
          <p:nvPr/>
        </p:nvSpPr>
        <p:spPr bwMode="auto">
          <a:xfrm>
            <a:off x="4648200" y="179705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Discovery</a:t>
            </a:r>
          </a:p>
        </p:txBody>
      </p:sp>
      <p:sp>
        <p:nvSpPr>
          <p:cNvPr id="45062" name="Line 29">
            <a:extLst>
              <a:ext uri="{FF2B5EF4-FFF2-40B4-BE49-F238E27FC236}">
                <a16:creationId xmlns:a16="http://schemas.microsoft.com/office/drawing/2014/main" id="{B706B396-4574-4F42-BEEE-81FE5671527F}"/>
              </a:ext>
            </a:extLst>
          </p:cNvPr>
          <p:cNvSpPr>
            <a:spLocks noChangeShapeType="1"/>
          </p:cNvSpPr>
          <p:nvPr/>
        </p:nvSpPr>
        <p:spPr bwMode="auto">
          <a:xfrm>
            <a:off x="4572000" y="248285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Text Box 32">
            <a:extLst>
              <a:ext uri="{FF2B5EF4-FFF2-40B4-BE49-F238E27FC236}">
                <a16:creationId xmlns:a16="http://schemas.microsoft.com/office/drawing/2014/main" id="{517EE81E-48BF-0D46-825E-059505B482B5}"/>
              </a:ext>
            </a:extLst>
          </p:cNvPr>
          <p:cNvSpPr txBox="1">
            <a:spLocks noChangeArrowheads="1"/>
          </p:cNvSpPr>
          <p:nvPr/>
        </p:nvSpPr>
        <p:spPr bwMode="auto">
          <a:xfrm>
            <a:off x="4343400" y="2787650"/>
            <a:ext cx="4648200" cy="2292350"/>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AutoNum type="arabicPlain" startAt="1820"/>
              <a:defRPr/>
            </a:pPr>
            <a:r>
              <a:rPr lang="en-US" altLang="en-US" sz="2200" dirty="0"/>
              <a:t>     Electricity linked to Magnetism</a:t>
            </a:r>
          </a:p>
          <a:p>
            <a:pPr eaLnBrk="1" hangingPunct="1">
              <a:spcBef>
                <a:spcPct val="50000"/>
              </a:spcBef>
              <a:buFontTx/>
              <a:buAutoNum type="arabicPlain" startAt="1825"/>
              <a:defRPr/>
            </a:pPr>
            <a:r>
              <a:rPr lang="en-US" altLang="en-US" sz="2200" dirty="0"/>
              <a:t>     First Horseshoe Electromagnet</a:t>
            </a:r>
          </a:p>
          <a:p>
            <a:pPr eaLnBrk="1" hangingPunct="1">
              <a:spcBef>
                <a:spcPct val="50000"/>
              </a:spcBef>
              <a:buFontTx/>
              <a:buAutoNum type="arabicPlain" startAt="1831"/>
              <a:defRPr/>
            </a:pPr>
            <a:r>
              <a:rPr lang="en-US" altLang="en-US" sz="2200" dirty="0"/>
              <a:t>     Henry’s Strong Electromagnet     	and Sounding Telegraph</a:t>
            </a:r>
          </a:p>
          <a:p>
            <a:pPr marL="0" indent="0" eaLnBrk="1" hangingPunct="1">
              <a:spcBef>
                <a:spcPct val="50000"/>
              </a:spcBef>
              <a:buFontTx/>
              <a:buNone/>
              <a:defRPr/>
            </a:pPr>
            <a:r>
              <a:rPr lang="en-US" altLang="en-US" sz="2200" dirty="0"/>
              <a:t>1832	Henry comes to Princeton</a:t>
            </a:r>
          </a:p>
        </p:txBody>
      </p:sp>
      <p:sp>
        <p:nvSpPr>
          <p:cNvPr id="45064" name="Rectangle 2">
            <a:extLst>
              <a:ext uri="{FF2B5EF4-FFF2-40B4-BE49-F238E27FC236}">
                <a16:creationId xmlns:a16="http://schemas.microsoft.com/office/drawing/2014/main" id="{90FF2354-BC02-B245-BF54-614BF2F7F037}"/>
              </a:ext>
            </a:extLst>
          </p:cNvPr>
          <p:cNvSpPr>
            <a:spLocks noChangeArrowheads="1"/>
          </p:cNvSpPr>
          <p:nvPr/>
        </p:nvSpPr>
        <p:spPr bwMode="auto">
          <a:xfrm>
            <a:off x="4191000" y="3840163"/>
            <a:ext cx="4781550" cy="685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8">
            <a:extLst>
              <a:ext uri="{FF2B5EF4-FFF2-40B4-BE49-F238E27FC236}">
                <a16:creationId xmlns:a16="http://schemas.microsoft.com/office/drawing/2014/main" id="{E6657F25-DF81-EA44-9450-3D3637E078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C917B1-941D-E04B-BED6-0C4025DC6D74}" type="slidenum">
              <a:rPr lang="en-US" altLang="en-US" sz="1400"/>
              <a:pPr>
                <a:spcBef>
                  <a:spcPct val="0"/>
                </a:spcBef>
                <a:buFontTx/>
                <a:buNone/>
              </a:pPr>
              <a:t>24</a:t>
            </a:fld>
            <a:endParaRPr lang="en-US" altLang="en-US" sz="1400"/>
          </a:p>
        </p:txBody>
      </p:sp>
      <p:sp>
        <p:nvSpPr>
          <p:cNvPr id="47106" name="Line 14">
            <a:extLst>
              <a:ext uri="{FF2B5EF4-FFF2-40B4-BE49-F238E27FC236}">
                <a16:creationId xmlns:a16="http://schemas.microsoft.com/office/drawing/2014/main" id="{7431C377-F058-3346-96DA-E702F70AE568}"/>
              </a:ext>
            </a:extLst>
          </p:cNvPr>
          <p:cNvSpPr>
            <a:spLocks noChangeShapeType="1"/>
          </p:cNvSpPr>
          <p:nvPr/>
        </p:nvSpPr>
        <p:spPr bwMode="auto">
          <a:xfrm>
            <a:off x="3962400" y="4000500"/>
            <a:ext cx="4572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7107" name="Text Box 28">
            <a:extLst>
              <a:ext uri="{FF2B5EF4-FFF2-40B4-BE49-F238E27FC236}">
                <a16:creationId xmlns:a16="http://schemas.microsoft.com/office/drawing/2014/main" id="{534F578E-2622-4D42-8837-29B7F82E5918}"/>
              </a:ext>
            </a:extLst>
          </p:cNvPr>
          <p:cNvSpPr txBox="1">
            <a:spLocks noChangeArrowheads="1"/>
          </p:cNvSpPr>
          <p:nvPr/>
        </p:nvSpPr>
        <p:spPr bwMode="auto">
          <a:xfrm>
            <a:off x="4648200" y="179705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Discovery</a:t>
            </a:r>
          </a:p>
        </p:txBody>
      </p:sp>
      <p:sp>
        <p:nvSpPr>
          <p:cNvPr id="47108" name="Line 29">
            <a:extLst>
              <a:ext uri="{FF2B5EF4-FFF2-40B4-BE49-F238E27FC236}">
                <a16:creationId xmlns:a16="http://schemas.microsoft.com/office/drawing/2014/main" id="{D0BE2F35-0F35-2240-9594-9416707B0FAF}"/>
              </a:ext>
            </a:extLst>
          </p:cNvPr>
          <p:cNvSpPr>
            <a:spLocks noChangeShapeType="1"/>
          </p:cNvSpPr>
          <p:nvPr/>
        </p:nvSpPr>
        <p:spPr bwMode="auto">
          <a:xfrm>
            <a:off x="4572000" y="248285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32">
            <a:extLst>
              <a:ext uri="{FF2B5EF4-FFF2-40B4-BE49-F238E27FC236}">
                <a16:creationId xmlns:a16="http://schemas.microsoft.com/office/drawing/2014/main" id="{D0253A8B-D9C2-3A4F-94AF-E13D42875C23}"/>
              </a:ext>
            </a:extLst>
          </p:cNvPr>
          <p:cNvSpPr txBox="1">
            <a:spLocks noChangeArrowheads="1"/>
          </p:cNvSpPr>
          <p:nvPr/>
        </p:nvSpPr>
        <p:spPr bwMode="auto">
          <a:xfrm>
            <a:off x="4343400" y="2787650"/>
            <a:ext cx="4648200" cy="2292350"/>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AutoNum type="arabicPlain" startAt="1820"/>
              <a:defRPr/>
            </a:pPr>
            <a:r>
              <a:rPr lang="en-US" altLang="en-US" sz="2200" dirty="0"/>
              <a:t>     Electricity linked to Magnetism</a:t>
            </a:r>
          </a:p>
          <a:p>
            <a:pPr eaLnBrk="1" hangingPunct="1">
              <a:spcBef>
                <a:spcPct val="50000"/>
              </a:spcBef>
              <a:buFontTx/>
              <a:buAutoNum type="arabicPlain" startAt="1825"/>
              <a:defRPr/>
            </a:pPr>
            <a:r>
              <a:rPr lang="en-US" altLang="en-US" sz="2200" dirty="0"/>
              <a:t>     First Horseshoe Electromagnet</a:t>
            </a:r>
          </a:p>
          <a:p>
            <a:pPr eaLnBrk="1" hangingPunct="1">
              <a:spcBef>
                <a:spcPct val="50000"/>
              </a:spcBef>
              <a:buFontTx/>
              <a:buAutoNum type="arabicPlain" startAt="1831"/>
              <a:defRPr/>
            </a:pPr>
            <a:r>
              <a:rPr lang="en-US" altLang="en-US" sz="2200" dirty="0"/>
              <a:t>     Henry’s Strong Electromagnet     	and Sounding Telegraph</a:t>
            </a:r>
          </a:p>
          <a:p>
            <a:pPr marL="0" indent="0" eaLnBrk="1" hangingPunct="1">
              <a:spcBef>
                <a:spcPct val="50000"/>
              </a:spcBef>
              <a:buFontTx/>
              <a:buNone/>
              <a:defRPr/>
            </a:pPr>
            <a:r>
              <a:rPr lang="en-US" altLang="en-US" sz="2200" dirty="0"/>
              <a:t>1832	Henry comes to Princeton</a:t>
            </a:r>
          </a:p>
        </p:txBody>
      </p:sp>
      <p:sp>
        <p:nvSpPr>
          <p:cNvPr id="14" name="TextBox 13">
            <a:extLst>
              <a:ext uri="{FF2B5EF4-FFF2-40B4-BE49-F238E27FC236}">
                <a16:creationId xmlns:a16="http://schemas.microsoft.com/office/drawing/2014/main" id="{8D6F110A-E528-A74A-AB91-7302D51D75A3}"/>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3"/>
            <a:stretch>
              <a:fillRect/>
            </a:stretch>
          </a:blipFill>
        </p:spPr>
        <p:txBody>
          <a:bodyPr/>
          <a:lstStyle/>
          <a:p>
            <a:pPr>
              <a:defRPr/>
            </a:pPr>
            <a:r>
              <a:rPr lang="en-US">
                <a:noFill/>
              </a:rPr>
              <a:t> </a:t>
            </a:r>
          </a:p>
        </p:txBody>
      </p:sp>
      <p:sp>
        <p:nvSpPr>
          <p:cNvPr id="47111" name="TextBox 14">
            <a:extLst>
              <a:ext uri="{FF2B5EF4-FFF2-40B4-BE49-F238E27FC236}">
                <a16:creationId xmlns:a16="http://schemas.microsoft.com/office/drawing/2014/main" id="{3E1ACCA3-3DAA-6548-A3FB-0723931C6189}"/>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sp>
        <p:nvSpPr>
          <p:cNvPr id="47112" name="Rectangle 2">
            <a:extLst>
              <a:ext uri="{FF2B5EF4-FFF2-40B4-BE49-F238E27FC236}">
                <a16:creationId xmlns:a16="http://schemas.microsoft.com/office/drawing/2014/main" id="{70BA32EA-CF4E-174E-B037-96E401277899}"/>
              </a:ext>
            </a:extLst>
          </p:cNvPr>
          <p:cNvSpPr>
            <a:spLocks noChangeArrowheads="1"/>
          </p:cNvSpPr>
          <p:nvPr/>
        </p:nvSpPr>
        <p:spPr bwMode="auto">
          <a:xfrm>
            <a:off x="4191000" y="3840163"/>
            <a:ext cx="4781550" cy="685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47113" name="Picture 2">
            <a:extLst>
              <a:ext uri="{FF2B5EF4-FFF2-40B4-BE49-F238E27FC236}">
                <a16:creationId xmlns:a16="http://schemas.microsoft.com/office/drawing/2014/main" id="{1D7314C1-4BA6-504A-8BFC-A41B4A860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62400"/>
            <a:ext cx="33528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3">
            <a:extLst>
              <a:ext uri="{FF2B5EF4-FFF2-40B4-BE49-F238E27FC236}">
                <a16:creationId xmlns:a16="http://schemas.microsoft.com/office/drawing/2014/main" id="{774F187D-D87D-C34D-9B4B-7E6A07742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3657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5">
            <a:extLst>
              <a:ext uri="{FF2B5EF4-FFF2-40B4-BE49-F238E27FC236}">
                <a16:creationId xmlns:a16="http://schemas.microsoft.com/office/drawing/2014/main" id="{74378343-7BD7-8F4D-98FE-E6F9CF46C2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E3FAC9D-31E6-9347-BA50-2E1DA3DC9808}" type="slidenum">
              <a:rPr lang="en-US" altLang="en-US" sz="1400"/>
              <a:pPr>
                <a:spcBef>
                  <a:spcPct val="0"/>
                </a:spcBef>
                <a:buFontTx/>
                <a:buNone/>
              </a:pPr>
              <a:t>25</a:t>
            </a:fld>
            <a:endParaRPr lang="en-US" altLang="en-US" sz="1400"/>
          </a:p>
        </p:txBody>
      </p:sp>
      <p:pic>
        <p:nvPicPr>
          <p:cNvPr id="49154" name="Picture 6" descr="twenty">
            <a:extLst>
              <a:ext uri="{FF2B5EF4-FFF2-40B4-BE49-F238E27FC236}">
                <a16:creationId xmlns:a16="http://schemas.microsoft.com/office/drawing/2014/main" id="{A299DB06-094F-0049-9871-EE92473CD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086"/>
          <a:stretch>
            <a:fillRect/>
          </a:stretch>
        </p:blipFill>
        <p:spPr bwMode="auto">
          <a:xfrm>
            <a:off x="5029200" y="5113338"/>
            <a:ext cx="350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8">
            <a:extLst>
              <a:ext uri="{FF2B5EF4-FFF2-40B4-BE49-F238E27FC236}">
                <a16:creationId xmlns:a16="http://schemas.microsoft.com/office/drawing/2014/main" id="{13384CF6-8A6C-2E4A-AE18-61A9BC517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13138"/>
            <a:ext cx="1495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twentyfour">
            <a:extLst>
              <a:ext uri="{FF2B5EF4-FFF2-40B4-BE49-F238E27FC236}">
                <a16:creationId xmlns:a16="http://schemas.microsoft.com/office/drawing/2014/main" id="{2E421D61-DEFB-364A-9C93-19EE7EBB8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826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9245C04-381F-5F48-9F92-A07E1D529A57}"/>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6"/>
            <a:stretch>
              <a:fillRect/>
            </a:stretch>
          </a:blipFill>
        </p:spPr>
        <p:txBody>
          <a:bodyPr/>
          <a:lstStyle/>
          <a:p>
            <a:pPr>
              <a:defRPr/>
            </a:pPr>
            <a:r>
              <a:rPr lang="en-US" dirty="0">
                <a:noFill/>
              </a:rPr>
              <a:t> </a:t>
            </a:r>
          </a:p>
        </p:txBody>
      </p:sp>
      <p:sp>
        <p:nvSpPr>
          <p:cNvPr id="49158" name="TextBox 14">
            <a:extLst>
              <a:ext uri="{FF2B5EF4-FFF2-40B4-BE49-F238E27FC236}">
                <a16:creationId xmlns:a16="http://schemas.microsoft.com/office/drawing/2014/main" id="{A73387EA-1AC6-8149-9A05-D16BD0E297DD}"/>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pic>
        <p:nvPicPr>
          <p:cNvPr id="49159" name="Picture 12">
            <a:extLst>
              <a:ext uri="{FF2B5EF4-FFF2-40B4-BE49-F238E27FC236}">
                <a16:creationId xmlns:a16="http://schemas.microsoft.com/office/drawing/2014/main" id="{2FD67B87-B1D5-D443-AD2C-E5CE685C64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962400"/>
            <a:ext cx="33528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3">
            <a:extLst>
              <a:ext uri="{FF2B5EF4-FFF2-40B4-BE49-F238E27FC236}">
                <a16:creationId xmlns:a16="http://schemas.microsoft.com/office/drawing/2014/main" id="{01537972-9177-6840-810F-E1C0C203BE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28600"/>
            <a:ext cx="3657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a:extLst>
              <a:ext uri="{FF2B5EF4-FFF2-40B4-BE49-F238E27FC236}">
                <a16:creationId xmlns:a16="http://schemas.microsoft.com/office/drawing/2014/main" id="{60C08620-DCD0-164F-8679-685B8AB1DB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6A5E2BF-8DC1-534F-8886-C52007A6BDF7}" type="slidenum">
              <a:rPr lang="en-US" altLang="en-US" sz="1400"/>
              <a:pPr>
                <a:spcBef>
                  <a:spcPct val="0"/>
                </a:spcBef>
                <a:buFontTx/>
                <a:buNone/>
              </a:pPr>
              <a:t>26</a:t>
            </a:fld>
            <a:endParaRPr lang="en-US" altLang="en-US" sz="1400"/>
          </a:p>
        </p:txBody>
      </p:sp>
      <p:pic>
        <p:nvPicPr>
          <p:cNvPr id="51202" name="Picture 6" descr="twenty">
            <a:extLst>
              <a:ext uri="{FF2B5EF4-FFF2-40B4-BE49-F238E27FC236}">
                <a16:creationId xmlns:a16="http://schemas.microsoft.com/office/drawing/2014/main" id="{E339C9F2-0A58-6449-AB55-A74D5450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086"/>
          <a:stretch>
            <a:fillRect/>
          </a:stretch>
        </p:blipFill>
        <p:spPr bwMode="auto">
          <a:xfrm>
            <a:off x="5029200" y="5113338"/>
            <a:ext cx="350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8">
            <a:extLst>
              <a:ext uri="{FF2B5EF4-FFF2-40B4-BE49-F238E27FC236}">
                <a16:creationId xmlns:a16="http://schemas.microsoft.com/office/drawing/2014/main" id="{A5CFD28E-005C-1F43-A9CF-A33B73551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13138"/>
            <a:ext cx="1495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twentyfour">
            <a:extLst>
              <a:ext uri="{FF2B5EF4-FFF2-40B4-BE49-F238E27FC236}">
                <a16:creationId xmlns:a16="http://schemas.microsoft.com/office/drawing/2014/main" id="{0EB87EF0-6A43-024B-B773-798428FAB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826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7E0D7441-66AA-264A-8B2B-3B376725EC3D}"/>
              </a:ext>
            </a:extLst>
          </p:cNvPr>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207963" y="457200"/>
            <a:ext cx="436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6" name="Group 65">
            <a:extLst>
              <a:ext uri="{FF2B5EF4-FFF2-40B4-BE49-F238E27FC236}">
                <a16:creationId xmlns:a16="http://schemas.microsoft.com/office/drawing/2014/main" id="{751A8243-7FEB-404A-BE75-98C901618F21}"/>
              </a:ext>
            </a:extLst>
          </p:cNvPr>
          <p:cNvGrpSpPr>
            <a:grpSpLocks/>
          </p:cNvGrpSpPr>
          <p:nvPr/>
        </p:nvGrpSpPr>
        <p:grpSpPr bwMode="auto">
          <a:xfrm rot="10800000">
            <a:off x="96838" y="1244600"/>
            <a:ext cx="228600" cy="639763"/>
            <a:chOff x="5105400" y="2133600"/>
            <a:chExt cx="723900" cy="2540000"/>
          </a:xfrm>
        </p:grpSpPr>
        <p:pic>
          <p:nvPicPr>
            <p:cNvPr id="51212" name="Picture 16">
              <a:extLst>
                <a:ext uri="{FF2B5EF4-FFF2-40B4-BE49-F238E27FC236}">
                  <a16:creationId xmlns:a16="http://schemas.microsoft.com/office/drawing/2014/main" id="{CDF6F50B-8602-D346-A501-E21AEC1E035E}"/>
                </a:ext>
              </a:extLst>
            </p:cNvPr>
            <p:cNvPicPr>
              <a:picLocks noChangeAspect="1"/>
            </p:cNvPicPr>
            <p:nvPr/>
          </p:nvPicPr>
          <p:blipFill>
            <a:blip r:embed="rId7">
              <a:extLst>
                <a:ext uri="{28A0092B-C50C-407E-A947-70E740481C1C}">
                  <a14:useLocalDpi xmlns:a14="http://schemas.microsoft.com/office/drawing/2010/main" val="0"/>
                </a:ext>
              </a:extLst>
            </a:blip>
            <a:srcRect t="13429" r="75143"/>
            <a:stretch>
              <a:fillRect/>
            </a:stretch>
          </p:blipFill>
          <p:spPr bwMode="auto">
            <a:xfrm>
              <a:off x="5284787" y="2447925"/>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3" name="Group 59">
              <a:extLst>
                <a:ext uri="{FF2B5EF4-FFF2-40B4-BE49-F238E27FC236}">
                  <a16:creationId xmlns:a16="http://schemas.microsoft.com/office/drawing/2014/main" id="{DA18ED08-8E49-9447-93DE-71557601421C}"/>
                </a:ext>
              </a:extLst>
            </p:cNvPr>
            <p:cNvGrpSpPr>
              <a:grpSpLocks/>
            </p:cNvGrpSpPr>
            <p:nvPr/>
          </p:nvGrpSpPr>
          <p:grpSpPr bwMode="auto">
            <a:xfrm>
              <a:off x="5105400" y="2133600"/>
              <a:ext cx="475488" cy="381000"/>
              <a:chOff x="10023475" y="3733800"/>
              <a:chExt cx="475488" cy="381000"/>
            </a:xfrm>
          </p:grpSpPr>
          <p:cxnSp>
            <p:nvCxnSpPr>
              <p:cNvPr id="30" name="Straight Connector 29">
                <a:extLst>
                  <a:ext uri="{FF2B5EF4-FFF2-40B4-BE49-F238E27FC236}">
                    <a16:creationId xmlns:a16="http://schemas.microsoft.com/office/drawing/2014/main" id="{2D411A80-02AC-B24A-95E1-7145CF1D2F47}"/>
                  </a:ext>
                </a:extLst>
              </p:cNvPr>
              <p:cNvCxnSpPr/>
              <p:nvPr/>
            </p:nvCxnSpPr>
            <p:spPr>
              <a:xfrm rot="5400000">
                <a:off x="10342130" y="3859855"/>
                <a:ext cx="3781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2F2A40-2D76-8C4F-9ADD-6628AA65AE68}"/>
                  </a:ext>
                </a:extLst>
              </p:cNvPr>
              <p:cNvCxnSpPr/>
              <p:nvPr/>
            </p:nvCxnSpPr>
            <p:spPr>
              <a:xfrm>
                <a:off x="10124017" y="3670772"/>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1214" name="Group 62">
              <a:extLst>
                <a:ext uri="{FF2B5EF4-FFF2-40B4-BE49-F238E27FC236}">
                  <a16:creationId xmlns:a16="http://schemas.microsoft.com/office/drawing/2014/main" id="{FC7C1792-1D9D-7746-8425-AB43C736A28A}"/>
                </a:ext>
              </a:extLst>
            </p:cNvPr>
            <p:cNvGrpSpPr>
              <a:grpSpLocks/>
            </p:cNvGrpSpPr>
            <p:nvPr/>
          </p:nvGrpSpPr>
          <p:grpSpPr bwMode="auto">
            <a:xfrm flipV="1">
              <a:off x="5105400" y="4292600"/>
              <a:ext cx="475488" cy="381000"/>
              <a:chOff x="10023475" y="3733800"/>
              <a:chExt cx="475488" cy="381000"/>
            </a:xfrm>
          </p:grpSpPr>
          <p:cxnSp>
            <p:nvCxnSpPr>
              <p:cNvPr id="28" name="Straight Connector 27">
                <a:extLst>
                  <a:ext uri="{FF2B5EF4-FFF2-40B4-BE49-F238E27FC236}">
                    <a16:creationId xmlns:a16="http://schemas.microsoft.com/office/drawing/2014/main" id="{19C45047-49F1-5543-8368-7B6F80FC7972}"/>
                  </a:ext>
                </a:extLst>
              </p:cNvPr>
              <p:cNvCxnSpPr/>
              <p:nvPr/>
            </p:nvCxnSpPr>
            <p:spPr>
              <a:xfrm rot="5400000">
                <a:off x="10345282" y="3970156"/>
                <a:ext cx="3718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8BDAE2-A9BB-5F4E-A9FA-4B7466193E6C}"/>
                  </a:ext>
                </a:extLst>
              </p:cNvPr>
              <p:cNvCxnSpPr/>
              <p:nvPr/>
            </p:nvCxnSpPr>
            <p:spPr>
              <a:xfrm>
                <a:off x="10124017" y="3796828"/>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51207" name="TextBox 1">
            <a:extLst>
              <a:ext uri="{FF2B5EF4-FFF2-40B4-BE49-F238E27FC236}">
                <a16:creationId xmlns:a16="http://schemas.microsoft.com/office/drawing/2014/main" id="{C0BA6FE9-FE9C-954F-A00C-82119EAB6A8C}"/>
              </a:ext>
            </a:extLst>
          </p:cNvPr>
          <p:cNvSpPr txBox="1">
            <a:spLocks noChangeArrowheads="1"/>
          </p:cNvSpPr>
          <p:nvPr/>
        </p:nvSpPr>
        <p:spPr bwMode="auto">
          <a:xfrm>
            <a:off x="271463" y="685800"/>
            <a:ext cx="87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a:t>
            </a:r>
          </a:p>
        </p:txBody>
      </p:sp>
      <p:cxnSp>
        <p:nvCxnSpPr>
          <p:cNvPr id="33" name="Straight Arrow Connector 32">
            <a:extLst>
              <a:ext uri="{FF2B5EF4-FFF2-40B4-BE49-F238E27FC236}">
                <a16:creationId xmlns:a16="http://schemas.microsoft.com/office/drawing/2014/main" id="{ECD5D52E-90A5-154A-B120-B6CB7A7DD9F5}"/>
              </a:ext>
            </a:extLst>
          </p:cNvPr>
          <p:cNvCxnSpPr/>
          <p:nvPr/>
        </p:nvCxnSpPr>
        <p:spPr>
          <a:xfrm flipH="1">
            <a:off x="312738" y="955675"/>
            <a:ext cx="144462" cy="211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3F2085D-F228-F841-857C-E75E7B7B2E03}"/>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8"/>
            <a:stretch>
              <a:fillRect/>
            </a:stretch>
          </a:blipFill>
        </p:spPr>
        <p:txBody>
          <a:bodyPr/>
          <a:lstStyle/>
          <a:p>
            <a:pPr>
              <a:defRPr/>
            </a:pPr>
            <a:r>
              <a:rPr lang="en-US">
                <a:noFill/>
              </a:rPr>
              <a:t> </a:t>
            </a:r>
          </a:p>
        </p:txBody>
      </p:sp>
      <p:sp>
        <p:nvSpPr>
          <p:cNvPr id="51210" name="TextBox 34">
            <a:extLst>
              <a:ext uri="{FF2B5EF4-FFF2-40B4-BE49-F238E27FC236}">
                <a16:creationId xmlns:a16="http://schemas.microsoft.com/office/drawing/2014/main" id="{EA9014DA-A677-BE49-83F8-AF6BFA3D4BAB}"/>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pic>
        <p:nvPicPr>
          <p:cNvPr id="51211" name="Picture 23">
            <a:extLst>
              <a:ext uri="{FF2B5EF4-FFF2-40B4-BE49-F238E27FC236}">
                <a16:creationId xmlns:a16="http://schemas.microsoft.com/office/drawing/2014/main" id="{1E88C6FB-D4D7-0B44-BAA6-47B6E95FB4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3962400"/>
            <a:ext cx="33528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3">
            <a:extLst>
              <a:ext uri="{FF2B5EF4-FFF2-40B4-BE49-F238E27FC236}">
                <a16:creationId xmlns:a16="http://schemas.microsoft.com/office/drawing/2014/main" id="{8B9EEF47-4448-044B-B657-B82D31CE335A}"/>
              </a:ext>
            </a:extLst>
          </p:cNvPr>
          <p:cNvSpPr txBox="1">
            <a:spLocks noChangeArrowheads="1"/>
          </p:cNvSpPr>
          <p:nvPr/>
        </p:nvSpPr>
        <p:spPr bwMode="auto">
          <a:xfrm>
            <a:off x="152400" y="4799013"/>
            <a:ext cx="4724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How does Henry’s sounding telegraph work?</a:t>
            </a:r>
          </a:p>
          <a:p>
            <a:pPr eaLnBrk="1" hangingPunct="1">
              <a:spcBef>
                <a:spcPct val="50000"/>
              </a:spcBef>
              <a:buFontTx/>
              <a:buNone/>
            </a:pPr>
            <a:r>
              <a:rPr lang="en-US" altLang="en-US" sz="2400" b="1"/>
              <a:t>Poles in horseshoe electromagnet reverse when current is reversed</a:t>
            </a:r>
          </a:p>
        </p:txBody>
      </p:sp>
      <p:sp>
        <p:nvSpPr>
          <p:cNvPr id="53250" name="Slide Number Placeholder 5">
            <a:extLst>
              <a:ext uri="{FF2B5EF4-FFF2-40B4-BE49-F238E27FC236}">
                <a16:creationId xmlns:a16="http://schemas.microsoft.com/office/drawing/2014/main" id="{5C749636-9937-2A47-A004-011566C2EE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54E64E4-BEF4-6C4B-8538-0874E4F10845}" type="slidenum">
              <a:rPr lang="en-US" altLang="en-US" sz="1400"/>
              <a:pPr>
                <a:spcBef>
                  <a:spcPct val="0"/>
                </a:spcBef>
                <a:buFontTx/>
                <a:buNone/>
              </a:pPr>
              <a:t>27</a:t>
            </a:fld>
            <a:endParaRPr lang="en-US" altLang="en-US" sz="1400"/>
          </a:p>
        </p:txBody>
      </p:sp>
      <p:pic>
        <p:nvPicPr>
          <p:cNvPr id="53251" name="Picture 6" descr="twenty">
            <a:extLst>
              <a:ext uri="{FF2B5EF4-FFF2-40B4-BE49-F238E27FC236}">
                <a16:creationId xmlns:a16="http://schemas.microsoft.com/office/drawing/2014/main" id="{7CDA9051-61DE-E742-8A3D-AF0992BA8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086"/>
          <a:stretch>
            <a:fillRect/>
          </a:stretch>
        </p:blipFill>
        <p:spPr bwMode="auto">
          <a:xfrm>
            <a:off x="5029200" y="5113338"/>
            <a:ext cx="350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8">
            <a:extLst>
              <a:ext uri="{FF2B5EF4-FFF2-40B4-BE49-F238E27FC236}">
                <a16:creationId xmlns:a16="http://schemas.microsoft.com/office/drawing/2014/main" id="{8F451770-BA93-8348-8C40-01D37B53A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13138"/>
            <a:ext cx="1495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twentyfour">
            <a:extLst>
              <a:ext uri="{FF2B5EF4-FFF2-40B4-BE49-F238E27FC236}">
                <a16:creationId xmlns:a16="http://schemas.microsoft.com/office/drawing/2014/main" id="{AE6B6AFA-87B8-EC47-81B8-D3BB4A02C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826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16E57E7C-6192-5144-BBEE-36BA5FB9FFC0}"/>
              </a:ext>
            </a:extLst>
          </p:cNvPr>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207963" y="457200"/>
            <a:ext cx="436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5" name="Group 65">
            <a:extLst>
              <a:ext uri="{FF2B5EF4-FFF2-40B4-BE49-F238E27FC236}">
                <a16:creationId xmlns:a16="http://schemas.microsoft.com/office/drawing/2014/main" id="{D3A9B512-BA71-7D44-AC33-CA7B884EA790}"/>
              </a:ext>
            </a:extLst>
          </p:cNvPr>
          <p:cNvGrpSpPr>
            <a:grpSpLocks/>
          </p:cNvGrpSpPr>
          <p:nvPr/>
        </p:nvGrpSpPr>
        <p:grpSpPr bwMode="auto">
          <a:xfrm rot="10800000">
            <a:off x="96838" y="1244600"/>
            <a:ext cx="228600" cy="639763"/>
            <a:chOff x="5105400" y="2133600"/>
            <a:chExt cx="723900" cy="2540000"/>
          </a:xfrm>
        </p:grpSpPr>
        <p:pic>
          <p:nvPicPr>
            <p:cNvPr id="53260" name="Picture 16">
              <a:extLst>
                <a:ext uri="{FF2B5EF4-FFF2-40B4-BE49-F238E27FC236}">
                  <a16:creationId xmlns:a16="http://schemas.microsoft.com/office/drawing/2014/main" id="{AB563EFD-4FAB-2643-B460-2CBC8DC7350D}"/>
                </a:ext>
              </a:extLst>
            </p:cNvPr>
            <p:cNvPicPr>
              <a:picLocks noChangeAspect="1"/>
            </p:cNvPicPr>
            <p:nvPr/>
          </p:nvPicPr>
          <p:blipFill>
            <a:blip r:embed="rId7">
              <a:extLst>
                <a:ext uri="{28A0092B-C50C-407E-A947-70E740481C1C}">
                  <a14:useLocalDpi xmlns:a14="http://schemas.microsoft.com/office/drawing/2010/main" val="0"/>
                </a:ext>
              </a:extLst>
            </a:blip>
            <a:srcRect t="13429" r="75143"/>
            <a:stretch>
              <a:fillRect/>
            </a:stretch>
          </p:blipFill>
          <p:spPr bwMode="auto">
            <a:xfrm>
              <a:off x="5284787" y="2447925"/>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1" name="Group 59">
              <a:extLst>
                <a:ext uri="{FF2B5EF4-FFF2-40B4-BE49-F238E27FC236}">
                  <a16:creationId xmlns:a16="http://schemas.microsoft.com/office/drawing/2014/main" id="{45D0A105-CCCE-0546-B900-967E586A8632}"/>
                </a:ext>
              </a:extLst>
            </p:cNvPr>
            <p:cNvGrpSpPr>
              <a:grpSpLocks/>
            </p:cNvGrpSpPr>
            <p:nvPr/>
          </p:nvGrpSpPr>
          <p:grpSpPr bwMode="auto">
            <a:xfrm>
              <a:off x="5105400" y="2133600"/>
              <a:ext cx="475488" cy="381000"/>
              <a:chOff x="10023475" y="3733800"/>
              <a:chExt cx="475488" cy="381000"/>
            </a:xfrm>
          </p:grpSpPr>
          <p:cxnSp>
            <p:nvCxnSpPr>
              <p:cNvPr id="40" name="Straight Connector 39">
                <a:extLst>
                  <a:ext uri="{FF2B5EF4-FFF2-40B4-BE49-F238E27FC236}">
                    <a16:creationId xmlns:a16="http://schemas.microsoft.com/office/drawing/2014/main" id="{2887A20C-0F8E-C341-9D3B-8E0735F74686}"/>
                  </a:ext>
                </a:extLst>
              </p:cNvPr>
              <p:cNvCxnSpPr/>
              <p:nvPr/>
            </p:nvCxnSpPr>
            <p:spPr>
              <a:xfrm rot="5400000">
                <a:off x="10342130" y="3859855"/>
                <a:ext cx="3781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311780-C603-0347-8711-461F2DC7B1BE}"/>
                  </a:ext>
                </a:extLst>
              </p:cNvPr>
              <p:cNvCxnSpPr/>
              <p:nvPr/>
            </p:nvCxnSpPr>
            <p:spPr>
              <a:xfrm>
                <a:off x="10124017" y="3670772"/>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3262" name="Group 62">
              <a:extLst>
                <a:ext uri="{FF2B5EF4-FFF2-40B4-BE49-F238E27FC236}">
                  <a16:creationId xmlns:a16="http://schemas.microsoft.com/office/drawing/2014/main" id="{B738D5E2-08F1-094A-806F-FD0D6ABF0532}"/>
                </a:ext>
              </a:extLst>
            </p:cNvPr>
            <p:cNvGrpSpPr>
              <a:grpSpLocks/>
            </p:cNvGrpSpPr>
            <p:nvPr/>
          </p:nvGrpSpPr>
          <p:grpSpPr bwMode="auto">
            <a:xfrm flipV="1">
              <a:off x="5105400" y="4292600"/>
              <a:ext cx="475488" cy="381000"/>
              <a:chOff x="10023475" y="3733800"/>
              <a:chExt cx="475488" cy="381000"/>
            </a:xfrm>
          </p:grpSpPr>
          <p:cxnSp>
            <p:nvCxnSpPr>
              <p:cNvPr id="38" name="Straight Connector 37">
                <a:extLst>
                  <a:ext uri="{FF2B5EF4-FFF2-40B4-BE49-F238E27FC236}">
                    <a16:creationId xmlns:a16="http://schemas.microsoft.com/office/drawing/2014/main" id="{CBBF0406-3783-AA4B-B473-A3FF9D9661B1}"/>
                  </a:ext>
                </a:extLst>
              </p:cNvPr>
              <p:cNvCxnSpPr/>
              <p:nvPr/>
            </p:nvCxnSpPr>
            <p:spPr>
              <a:xfrm rot="5400000">
                <a:off x="10345282" y="3970156"/>
                <a:ext cx="3718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E10F001-95F8-3F44-B192-DA1A641CBC3E}"/>
                  </a:ext>
                </a:extLst>
              </p:cNvPr>
              <p:cNvCxnSpPr/>
              <p:nvPr/>
            </p:nvCxnSpPr>
            <p:spPr>
              <a:xfrm>
                <a:off x="10124017" y="3796828"/>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53256" name="TextBox 1">
            <a:extLst>
              <a:ext uri="{FF2B5EF4-FFF2-40B4-BE49-F238E27FC236}">
                <a16:creationId xmlns:a16="http://schemas.microsoft.com/office/drawing/2014/main" id="{DD001320-FC5B-3747-B71C-C949D2AE22F4}"/>
              </a:ext>
            </a:extLst>
          </p:cNvPr>
          <p:cNvSpPr txBox="1">
            <a:spLocks noChangeArrowheads="1"/>
          </p:cNvSpPr>
          <p:nvPr/>
        </p:nvSpPr>
        <p:spPr bwMode="auto">
          <a:xfrm>
            <a:off x="271463" y="685800"/>
            <a:ext cx="87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a:t>
            </a:r>
          </a:p>
        </p:txBody>
      </p:sp>
      <p:cxnSp>
        <p:nvCxnSpPr>
          <p:cNvPr id="43" name="Straight Arrow Connector 42">
            <a:extLst>
              <a:ext uri="{FF2B5EF4-FFF2-40B4-BE49-F238E27FC236}">
                <a16:creationId xmlns:a16="http://schemas.microsoft.com/office/drawing/2014/main" id="{7FFC4302-D156-FA4A-B2E0-04510789C84E}"/>
              </a:ext>
            </a:extLst>
          </p:cNvPr>
          <p:cNvCxnSpPr/>
          <p:nvPr/>
        </p:nvCxnSpPr>
        <p:spPr>
          <a:xfrm flipH="1">
            <a:off x="312738" y="955675"/>
            <a:ext cx="144462" cy="211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50D6C06-15E8-AA4E-B98C-061C8445E3D6}"/>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8"/>
            <a:stretch>
              <a:fillRect/>
            </a:stretch>
          </a:blipFill>
        </p:spPr>
        <p:txBody>
          <a:bodyPr/>
          <a:lstStyle/>
          <a:p>
            <a:pPr>
              <a:defRPr/>
            </a:pPr>
            <a:r>
              <a:rPr lang="en-US">
                <a:noFill/>
              </a:rPr>
              <a:t> </a:t>
            </a:r>
          </a:p>
        </p:txBody>
      </p:sp>
      <p:sp>
        <p:nvSpPr>
          <p:cNvPr id="53259" name="TextBox 44">
            <a:extLst>
              <a:ext uri="{FF2B5EF4-FFF2-40B4-BE49-F238E27FC236}">
                <a16:creationId xmlns:a16="http://schemas.microsoft.com/office/drawing/2014/main" id="{7F180860-2976-8446-A677-D087E747DF62}"/>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6" descr="twenty">
            <a:extLst>
              <a:ext uri="{FF2B5EF4-FFF2-40B4-BE49-F238E27FC236}">
                <a16:creationId xmlns:a16="http://schemas.microsoft.com/office/drawing/2014/main" id="{97C585B9-CFA3-E647-A4F9-EDFC61A02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086"/>
          <a:stretch>
            <a:fillRect/>
          </a:stretch>
        </p:blipFill>
        <p:spPr bwMode="auto">
          <a:xfrm>
            <a:off x="5029200" y="5113338"/>
            <a:ext cx="350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8">
            <a:extLst>
              <a:ext uri="{FF2B5EF4-FFF2-40B4-BE49-F238E27FC236}">
                <a16:creationId xmlns:a16="http://schemas.microsoft.com/office/drawing/2014/main" id="{C051B8F9-98B7-014D-9870-E912F0E70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13138"/>
            <a:ext cx="1495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Slide Number Placeholder 7">
            <a:extLst>
              <a:ext uri="{FF2B5EF4-FFF2-40B4-BE49-F238E27FC236}">
                <a16:creationId xmlns:a16="http://schemas.microsoft.com/office/drawing/2014/main" id="{C24AAC5B-0511-F54A-938B-7E12396D34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E3B8E14-1A9B-0B46-ACF4-10CBE530FF5F}" type="slidenum">
              <a:rPr lang="en-US" altLang="en-US" sz="1400"/>
              <a:pPr>
                <a:spcBef>
                  <a:spcPct val="0"/>
                </a:spcBef>
                <a:buFontTx/>
                <a:buNone/>
              </a:pPr>
              <a:t>28</a:t>
            </a:fld>
            <a:endParaRPr lang="en-US" altLang="en-US" sz="1400"/>
          </a:p>
        </p:txBody>
      </p:sp>
      <p:sp>
        <p:nvSpPr>
          <p:cNvPr id="57348" name="TextBox 7">
            <a:extLst>
              <a:ext uri="{FF2B5EF4-FFF2-40B4-BE49-F238E27FC236}">
                <a16:creationId xmlns:a16="http://schemas.microsoft.com/office/drawing/2014/main" id="{AABE8701-8FAB-2C4B-BA20-FDDE186AFC2E}"/>
              </a:ext>
            </a:extLst>
          </p:cNvPr>
          <p:cNvSpPr txBox="1">
            <a:spLocks noChangeArrowheads="1"/>
          </p:cNvSpPr>
          <p:nvPr/>
        </p:nvSpPr>
        <p:spPr bwMode="auto">
          <a:xfrm>
            <a:off x="5334000" y="5570538"/>
            <a:ext cx="3276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00"/>
                </a:solidFill>
              </a:rPr>
              <a:t>The greater the voltage, the greater the current</a:t>
            </a:r>
          </a:p>
        </p:txBody>
      </p:sp>
      <p:pic>
        <p:nvPicPr>
          <p:cNvPr id="57349" name="Picture 5" descr="twentyfour">
            <a:extLst>
              <a:ext uri="{FF2B5EF4-FFF2-40B4-BE49-F238E27FC236}">
                <a16:creationId xmlns:a16="http://schemas.microsoft.com/office/drawing/2014/main" id="{80BA9CED-49D2-614F-A514-21625F65E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826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6">
            <a:extLst>
              <a:ext uri="{FF2B5EF4-FFF2-40B4-BE49-F238E27FC236}">
                <a16:creationId xmlns:a16="http://schemas.microsoft.com/office/drawing/2014/main" id="{5A88FAF7-0228-6348-AB7D-91E3BA1E8CA1}"/>
              </a:ext>
            </a:extLst>
          </p:cNvPr>
          <p:cNvSpPr txBox="1">
            <a:spLocks noChangeArrowheads="1"/>
          </p:cNvSpPr>
          <p:nvPr/>
        </p:nvSpPr>
        <p:spPr bwMode="auto">
          <a:xfrm>
            <a:off x="5334000" y="2560638"/>
            <a:ext cx="3505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00"/>
                </a:solidFill>
              </a:rPr>
              <a:t>The longer the path,       the greater the resistance</a:t>
            </a:r>
          </a:p>
        </p:txBody>
      </p:sp>
      <p:pic>
        <p:nvPicPr>
          <p:cNvPr id="57351" name="Picture 6">
            <a:extLst>
              <a:ext uri="{FF2B5EF4-FFF2-40B4-BE49-F238E27FC236}">
                <a16:creationId xmlns:a16="http://schemas.microsoft.com/office/drawing/2014/main" id="{7FA5AA93-1D02-1B4C-BF91-3CE59B7285DC}"/>
              </a:ext>
            </a:extLst>
          </p:cNvPr>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207963" y="457200"/>
            <a:ext cx="436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Box 1">
            <a:extLst>
              <a:ext uri="{FF2B5EF4-FFF2-40B4-BE49-F238E27FC236}">
                <a16:creationId xmlns:a16="http://schemas.microsoft.com/office/drawing/2014/main" id="{B26E9470-FA8E-FA4C-8E35-97688E5756CF}"/>
              </a:ext>
            </a:extLst>
          </p:cNvPr>
          <p:cNvSpPr txBox="1">
            <a:spLocks noChangeArrowheads="1"/>
          </p:cNvSpPr>
          <p:nvPr/>
        </p:nvSpPr>
        <p:spPr bwMode="auto">
          <a:xfrm>
            <a:off x="271463" y="685800"/>
            <a:ext cx="87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a:t>
            </a:r>
          </a:p>
        </p:txBody>
      </p:sp>
      <p:sp>
        <p:nvSpPr>
          <p:cNvPr id="34" name="TextBox 33">
            <a:extLst>
              <a:ext uri="{FF2B5EF4-FFF2-40B4-BE49-F238E27FC236}">
                <a16:creationId xmlns:a16="http://schemas.microsoft.com/office/drawing/2014/main" id="{AF82E829-06E4-6D49-93E2-0B2C20629375}"/>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7"/>
            <a:stretch>
              <a:fillRect/>
            </a:stretch>
          </a:blipFill>
        </p:spPr>
        <p:txBody>
          <a:bodyPr/>
          <a:lstStyle/>
          <a:p>
            <a:pPr>
              <a:defRPr/>
            </a:pPr>
            <a:r>
              <a:rPr lang="en-US">
                <a:noFill/>
              </a:rPr>
              <a:t> </a:t>
            </a:r>
          </a:p>
        </p:txBody>
      </p:sp>
      <p:sp>
        <p:nvSpPr>
          <p:cNvPr id="57356" name="TextBox 34">
            <a:extLst>
              <a:ext uri="{FF2B5EF4-FFF2-40B4-BE49-F238E27FC236}">
                <a16:creationId xmlns:a16="http://schemas.microsoft.com/office/drawing/2014/main" id="{E86A77C4-F698-384D-B80C-D843064E9B73}"/>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sp>
        <p:nvSpPr>
          <p:cNvPr id="57357" name="TextBox 7">
            <a:extLst>
              <a:ext uri="{FF2B5EF4-FFF2-40B4-BE49-F238E27FC236}">
                <a16:creationId xmlns:a16="http://schemas.microsoft.com/office/drawing/2014/main" id="{68FFCC16-668C-2F46-AA0F-71A1B445A451}"/>
              </a:ext>
            </a:extLst>
          </p:cNvPr>
          <p:cNvSpPr txBox="1">
            <a:spLocks noChangeArrowheads="1"/>
          </p:cNvSpPr>
          <p:nvPr/>
        </p:nvSpPr>
        <p:spPr bwMode="auto">
          <a:xfrm>
            <a:off x="152400" y="3886200"/>
            <a:ext cx="4821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rgbClr val="FFFF00"/>
                </a:solidFill>
              </a:rPr>
              <a:t>The greater the current, the stronger the strike – high voltage overcomes high resistance of the long lines</a:t>
            </a:r>
          </a:p>
        </p:txBody>
      </p:sp>
      <p:grpSp>
        <p:nvGrpSpPr>
          <p:cNvPr id="23" name="Group 65">
            <a:extLst>
              <a:ext uri="{FF2B5EF4-FFF2-40B4-BE49-F238E27FC236}">
                <a16:creationId xmlns:a16="http://schemas.microsoft.com/office/drawing/2014/main" id="{ACAB53C4-4366-ED44-9DA5-DD0DCFDDA36D}"/>
              </a:ext>
            </a:extLst>
          </p:cNvPr>
          <p:cNvGrpSpPr>
            <a:grpSpLocks/>
          </p:cNvGrpSpPr>
          <p:nvPr/>
        </p:nvGrpSpPr>
        <p:grpSpPr bwMode="auto">
          <a:xfrm rot="10800000">
            <a:off x="96838" y="1244600"/>
            <a:ext cx="228600" cy="639763"/>
            <a:chOff x="5105400" y="2133600"/>
            <a:chExt cx="723900" cy="2540000"/>
          </a:xfrm>
        </p:grpSpPr>
        <p:pic>
          <p:nvPicPr>
            <p:cNvPr id="24" name="Picture 16">
              <a:extLst>
                <a:ext uri="{FF2B5EF4-FFF2-40B4-BE49-F238E27FC236}">
                  <a16:creationId xmlns:a16="http://schemas.microsoft.com/office/drawing/2014/main" id="{0199BC74-14B0-4544-B47B-CAECDFA745D1}"/>
                </a:ext>
              </a:extLst>
            </p:cNvPr>
            <p:cNvPicPr>
              <a:picLocks noChangeAspect="1"/>
            </p:cNvPicPr>
            <p:nvPr/>
          </p:nvPicPr>
          <p:blipFill>
            <a:blip r:embed="rId8">
              <a:extLst>
                <a:ext uri="{28A0092B-C50C-407E-A947-70E740481C1C}">
                  <a14:useLocalDpi xmlns:a14="http://schemas.microsoft.com/office/drawing/2010/main" val="0"/>
                </a:ext>
              </a:extLst>
            </a:blip>
            <a:srcRect t="13429" r="75143"/>
            <a:stretch>
              <a:fillRect/>
            </a:stretch>
          </p:blipFill>
          <p:spPr bwMode="auto">
            <a:xfrm>
              <a:off x="5284787" y="2447925"/>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59">
              <a:extLst>
                <a:ext uri="{FF2B5EF4-FFF2-40B4-BE49-F238E27FC236}">
                  <a16:creationId xmlns:a16="http://schemas.microsoft.com/office/drawing/2014/main" id="{EB339641-B9FB-AE43-95F0-55166EDE9938}"/>
                </a:ext>
              </a:extLst>
            </p:cNvPr>
            <p:cNvGrpSpPr>
              <a:grpSpLocks/>
            </p:cNvGrpSpPr>
            <p:nvPr/>
          </p:nvGrpSpPr>
          <p:grpSpPr bwMode="auto">
            <a:xfrm>
              <a:off x="5105400" y="2133600"/>
              <a:ext cx="475488" cy="381000"/>
              <a:chOff x="10023475" y="3733800"/>
              <a:chExt cx="475488" cy="381000"/>
            </a:xfrm>
          </p:grpSpPr>
          <p:cxnSp>
            <p:nvCxnSpPr>
              <p:cNvPr id="35" name="Straight Connector 34">
                <a:extLst>
                  <a:ext uri="{FF2B5EF4-FFF2-40B4-BE49-F238E27FC236}">
                    <a16:creationId xmlns:a16="http://schemas.microsoft.com/office/drawing/2014/main" id="{CB93F21D-A47A-4241-A1A0-BC72B2502D04}"/>
                  </a:ext>
                </a:extLst>
              </p:cNvPr>
              <p:cNvCxnSpPr/>
              <p:nvPr/>
            </p:nvCxnSpPr>
            <p:spPr>
              <a:xfrm rot="5400000">
                <a:off x="10342130" y="3859855"/>
                <a:ext cx="3781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721BA5-AB2B-C04F-880E-DBBB10F0E412}"/>
                  </a:ext>
                </a:extLst>
              </p:cNvPr>
              <p:cNvCxnSpPr/>
              <p:nvPr/>
            </p:nvCxnSpPr>
            <p:spPr>
              <a:xfrm>
                <a:off x="10124017" y="3670772"/>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Group 62">
              <a:extLst>
                <a:ext uri="{FF2B5EF4-FFF2-40B4-BE49-F238E27FC236}">
                  <a16:creationId xmlns:a16="http://schemas.microsoft.com/office/drawing/2014/main" id="{C0803DF4-B03C-EE42-8AEF-E98390252416}"/>
                </a:ext>
              </a:extLst>
            </p:cNvPr>
            <p:cNvGrpSpPr>
              <a:grpSpLocks/>
            </p:cNvGrpSpPr>
            <p:nvPr/>
          </p:nvGrpSpPr>
          <p:grpSpPr bwMode="auto">
            <a:xfrm flipV="1">
              <a:off x="5105400" y="4292600"/>
              <a:ext cx="475488" cy="381000"/>
              <a:chOff x="10023475" y="3733800"/>
              <a:chExt cx="475488" cy="381000"/>
            </a:xfrm>
          </p:grpSpPr>
          <p:cxnSp>
            <p:nvCxnSpPr>
              <p:cNvPr id="27" name="Straight Connector 26">
                <a:extLst>
                  <a:ext uri="{FF2B5EF4-FFF2-40B4-BE49-F238E27FC236}">
                    <a16:creationId xmlns:a16="http://schemas.microsoft.com/office/drawing/2014/main" id="{87CFDCFC-D35D-EE40-8712-43C99CAE3D08}"/>
                  </a:ext>
                </a:extLst>
              </p:cNvPr>
              <p:cNvCxnSpPr/>
              <p:nvPr/>
            </p:nvCxnSpPr>
            <p:spPr>
              <a:xfrm rot="5400000">
                <a:off x="10345282" y="3970156"/>
                <a:ext cx="3718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76D28A5-5506-194E-9E0D-D552B1381187}"/>
                  </a:ext>
                </a:extLst>
              </p:cNvPr>
              <p:cNvCxnSpPr/>
              <p:nvPr/>
            </p:nvCxnSpPr>
            <p:spPr>
              <a:xfrm>
                <a:off x="10124017" y="3796828"/>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cxnSp>
        <p:nvCxnSpPr>
          <p:cNvPr id="37" name="Straight Arrow Connector 36">
            <a:extLst>
              <a:ext uri="{FF2B5EF4-FFF2-40B4-BE49-F238E27FC236}">
                <a16:creationId xmlns:a16="http://schemas.microsoft.com/office/drawing/2014/main" id="{7684CE19-E7E7-E540-B5CC-17312324F551}"/>
              </a:ext>
            </a:extLst>
          </p:cNvPr>
          <p:cNvCxnSpPr/>
          <p:nvPr/>
        </p:nvCxnSpPr>
        <p:spPr>
          <a:xfrm flipH="1">
            <a:off x="312738" y="955675"/>
            <a:ext cx="144462" cy="211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40">
            <a:extLst>
              <a:ext uri="{FF2B5EF4-FFF2-40B4-BE49-F238E27FC236}">
                <a16:creationId xmlns:a16="http://schemas.microsoft.com/office/drawing/2014/main" id="{737B7C94-261C-F24B-B53C-5B8D4BF08410}"/>
              </a:ext>
            </a:extLst>
          </p:cNvPr>
          <p:cNvGrpSpPr>
            <a:grpSpLocks/>
          </p:cNvGrpSpPr>
          <p:nvPr/>
        </p:nvGrpSpPr>
        <p:grpSpPr bwMode="auto">
          <a:xfrm>
            <a:off x="6629400" y="3276600"/>
            <a:ext cx="1797050" cy="2514600"/>
            <a:chOff x="6162674" y="3733800"/>
            <a:chExt cx="1797051" cy="2514600"/>
          </a:xfrm>
        </p:grpSpPr>
        <p:pic>
          <p:nvPicPr>
            <p:cNvPr id="59435" name="Picture 18">
              <a:extLst>
                <a:ext uri="{FF2B5EF4-FFF2-40B4-BE49-F238E27FC236}">
                  <a16:creationId xmlns:a16="http://schemas.microsoft.com/office/drawing/2014/main" id="{343484CE-3C29-9F48-B608-4B8976A9BBE6}"/>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a:off x="6337300" y="4038600"/>
              <a:ext cx="54451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19">
              <a:extLst>
                <a:ext uri="{FF2B5EF4-FFF2-40B4-BE49-F238E27FC236}">
                  <a16:creationId xmlns:a16="http://schemas.microsoft.com/office/drawing/2014/main" id="{6FAAA13B-2D18-7F41-8201-4A80F5ECF2D6}"/>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rot="10800000">
              <a:off x="6881812" y="4038600"/>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20">
              <a:extLst>
                <a:ext uri="{FF2B5EF4-FFF2-40B4-BE49-F238E27FC236}">
                  <a16:creationId xmlns:a16="http://schemas.microsoft.com/office/drawing/2014/main" id="{4AEFA78E-DC54-A643-8887-18A0E12C8753}"/>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a:off x="7415212" y="4038600"/>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a:extLst>
                <a:ext uri="{FF2B5EF4-FFF2-40B4-BE49-F238E27FC236}">
                  <a16:creationId xmlns:a16="http://schemas.microsoft.com/office/drawing/2014/main" id="{3C0777AC-C0FA-3649-B51D-A48F6F6FEBA9}"/>
                </a:ext>
              </a:extLst>
            </p:cNvPr>
            <p:cNvCxnSpPr/>
            <p:nvPr/>
          </p:nvCxnSpPr>
          <p:spPr>
            <a:xfrm rot="5400000">
              <a:off x="6438899" y="39243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6A1961-1FE2-E142-A148-72D4F8F75309}"/>
                </a:ext>
              </a:extLst>
            </p:cNvPr>
            <p:cNvCxnSpPr/>
            <p:nvPr/>
          </p:nvCxnSpPr>
          <p:spPr>
            <a:xfrm rot="5400000">
              <a:off x="6509542" y="5968207"/>
              <a:ext cx="2016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76FB21F-B260-9D47-9653-F9066D224D54}"/>
                </a:ext>
              </a:extLst>
            </p:cNvPr>
            <p:cNvCxnSpPr/>
            <p:nvPr/>
          </p:nvCxnSpPr>
          <p:spPr>
            <a:xfrm rot="5400000">
              <a:off x="7036593" y="5968207"/>
              <a:ext cx="2016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F1465B-69C6-E441-BE53-77ED4C2BAA4D}"/>
                </a:ext>
              </a:extLst>
            </p:cNvPr>
            <p:cNvCxnSpPr/>
            <p:nvPr/>
          </p:nvCxnSpPr>
          <p:spPr>
            <a:xfrm rot="5400000">
              <a:off x="7061993" y="3996532"/>
              <a:ext cx="20161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49D73A5-BD5B-B04D-831F-7AE0C70019ED}"/>
                </a:ext>
              </a:extLst>
            </p:cNvPr>
            <p:cNvCxnSpPr/>
            <p:nvPr/>
          </p:nvCxnSpPr>
          <p:spPr>
            <a:xfrm rot="5400000">
              <a:off x="7590632" y="4004469"/>
              <a:ext cx="20161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6B4C63-77AE-9047-ACB9-728C3E4BB2B6}"/>
                </a:ext>
              </a:extLst>
            </p:cNvPr>
            <p:cNvCxnSpPr/>
            <p:nvPr/>
          </p:nvCxnSpPr>
          <p:spPr>
            <a:xfrm rot="5400000">
              <a:off x="7505700" y="60579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3A7815-DA50-4149-9008-3C5CC3009D3D}"/>
                </a:ext>
              </a:extLst>
            </p:cNvPr>
            <p:cNvCxnSpPr/>
            <p:nvPr/>
          </p:nvCxnSpPr>
          <p:spPr>
            <a:xfrm>
              <a:off x="6162674" y="6243638"/>
              <a:ext cx="15541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60792B7-20A6-9A49-B940-73B1F1517A69}"/>
                </a:ext>
              </a:extLst>
            </p:cNvPr>
            <p:cNvCxnSpPr/>
            <p:nvPr/>
          </p:nvCxnSpPr>
          <p:spPr>
            <a:xfrm>
              <a:off x="6172199" y="3733800"/>
              <a:ext cx="47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DAB415-0EB6-4444-8471-661DB87AFE91}"/>
                </a:ext>
              </a:extLst>
            </p:cNvPr>
            <p:cNvCxnSpPr/>
            <p:nvPr/>
          </p:nvCxnSpPr>
          <p:spPr>
            <a:xfrm>
              <a:off x="6592887" y="6076950"/>
              <a:ext cx="5667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0EE1593-6542-1A4E-B105-64F900F61193}"/>
                </a:ext>
              </a:extLst>
            </p:cNvPr>
            <p:cNvCxnSpPr/>
            <p:nvPr/>
          </p:nvCxnSpPr>
          <p:spPr>
            <a:xfrm>
              <a:off x="7143750" y="3895725"/>
              <a:ext cx="56673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9394" name="Group 39">
            <a:extLst>
              <a:ext uri="{FF2B5EF4-FFF2-40B4-BE49-F238E27FC236}">
                <a16:creationId xmlns:a16="http://schemas.microsoft.com/office/drawing/2014/main" id="{F3837B53-989C-D140-B210-065E8C140EDA}"/>
              </a:ext>
            </a:extLst>
          </p:cNvPr>
          <p:cNvGrpSpPr>
            <a:grpSpLocks/>
          </p:cNvGrpSpPr>
          <p:nvPr/>
        </p:nvGrpSpPr>
        <p:grpSpPr bwMode="auto">
          <a:xfrm>
            <a:off x="6607175" y="76200"/>
            <a:ext cx="1774825" cy="2514600"/>
            <a:chOff x="6172200" y="533400"/>
            <a:chExt cx="1774825" cy="2514600"/>
          </a:xfrm>
        </p:grpSpPr>
        <p:pic>
          <p:nvPicPr>
            <p:cNvPr id="59422" name="Picture 18">
              <a:extLst>
                <a:ext uri="{FF2B5EF4-FFF2-40B4-BE49-F238E27FC236}">
                  <a16:creationId xmlns:a16="http://schemas.microsoft.com/office/drawing/2014/main" id="{A94DFC4A-E990-A742-8A0B-4913614FD04A}"/>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a:off x="6324600" y="838200"/>
              <a:ext cx="54451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19">
              <a:extLst>
                <a:ext uri="{FF2B5EF4-FFF2-40B4-BE49-F238E27FC236}">
                  <a16:creationId xmlns:a16="http://schemas.microsoft.com/office/drawing/2014/main" id="{99F1812F-678E-AB40-BB1A-8FB8E5FD0D88}"/>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a:off x="6869112" y="838200"/>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20">
              <a:extLst>
                <a:ext uri="{FF2B5EF4-FFF2-40B4-BE49-F238E27FC236}">
                  <a16:creationId xmlns:a16="http://schemas.microsoft.com/office/drawing/2014/main" id="{74936A9C-2BB2-2A43-81F5-B84CA489CB0B}"/>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a:off x="7402512" y="838200"/>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F6924973-7CA5-5543-8ED6-23C4E283A3CC}"/>
                </a:ext>
              </a:extLst>
            </p:cNvPr>
            <p:cNvCxnSpPr/>
            <p:nvPr/>
          </p:nvCxnSpPr>
          <p:spPr>
            <a:xfrm>
              <a:off x="6491288" y="549275"/>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6A2ECA-7CD7-D842-950F-9BD73666AE76}"/>
                </a:ext>
              </a:extLst>
            </p:cNvPr>
            <p:cNvCxnSpPr/>
            <p:nvPr/>
          </p:nvCxnSpPr>
          <p:spPr>
            <a:xfrm rot="5400000">
              <a:off x="6419850" y="7239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54E76E-5808-534A-B1FD-DA5FAD068B23}"/>
                </a:ext>
              </a:extLst>
            </p:cNvPr>
            <p:cNvCxnSpPr/>
            <p:nvPr/>
          </p:nvCxnSpPr>
          <p:spPr>
            <a:xfrm rot="5400000">
              <a:off x="6972300" y="7239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7F491B-91EA-1346-B52B-050781421FB6}"/>
                </a:ext>
              </a:extLst>
            </p:cNvPr>
            <p:cNvCxnSpPr/>
            <p:nvPr/>
          </p:nvCxnSpPr>
          <p:spPr>
            <a:xfrm rot="5400000">
              <a:off x="7505700" y="7239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E02568-1E72-C245-807F-2F5DDDFB51DF}"/>
                </a:ext>
              </a:extLst>
            </p:cNvPr>
            <p:cNvCxnSpPr/>
            <p:nvPr/>
          </p:nvCxnSpPr>
          <p:spPr>
            <a:xfrm rot="5400000">
              <a:off x="6405563" y="28575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E189B6-C06A-984B-B163-986F1CCEE257}"/>
                </a:ext>
              </a:extLst>
            </p:cNvPr>
            <p:cNvCxnSpPr/>
            <p:nvPr/>
          </p:nvCxnSpPr>
          <p:spPr>
            <a:xfrm rot="5400000">
              <a:off x="6958013" y="28575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0AC23E-28AA-4048-B599-B054BB0E0989}"/>
                </a:ext>
              </a:extLst>
            </p:cNvPr>
            <p:cNvCxnSpPr/>
            <p:nvPr/>
          </p:nvCxnSpPr>
          <p:spPr>
            <a:xfrm rot="5400000">
              <a:off x="7481888" y="28575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E13A9A3-4270-BB4A-9744-0CAB9CEDC8D4}"/>
                </a:ext>
              </a:extLst>
            </p:cNvPr>
            <p:cNvCxnSpPr/>
            <p:nvPr/>
          </p:nvCxnSpPr>
          <p:spPr>
            <a:xfrm>
              <a:off x="6472238" y="3048000"/>
              <a:ext cx="1219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0B417C6-35BE-CA49-ACB8-D87EE941856E}"/>
                </a:ext>
              </a:extLst>
            </p:cNvPr>
            <p:cNvCxnSpPr/>
            <p:nvPr/>
          </p:nvCxnSpPr>
          <p:spPr>
            <a:xfrm>
              <a:off x="6172200" y="3048000"/>
              <a:ext cx="47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2C67676-1338-0748-8C2F-C5EC1D5812FC}"/>
                </a:ext>
              </a:extLst>
            </p:cNvPr>
            <p:cNvCxnSpPr/>
            <p:nvPr/>
          </p:nvCxnSpPr>
          <p:spPr>
            <a:xfrm>
              <a:off x="6172200" y="547688"/>
              <a:ext cx="47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9395" name="TextBox 41">
            <a:extLst>
              <a:ext uri="{FF2B5EF4-FFF2-40B4-BE49-F238E27FC236}">
                <a16:creationId xmlns:a16="http://schemas.microsoft.com/office/drawing/2014/main" id="{0DFEB60F-E6C5-B04D-870B-D8F86458214E}"/>
              </a:ext>
            </a:extLst>
          </p:cNvPr>
          <p:cNvSpPr txBox="1">
            <a:spLocks noChangeArrowheads="1"/>
          </p:cNvSpPr>
          <p:nvPr/>
        </p:nvSpPr>
        <p:spPr bwMode="auto">
          <a:xfrm>
            <a:off x="6172200" y="2590800"/>
            <a:ext cx="289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t>Parallel – more available current</a:t>
            </a:r>
          </a:p>
        </p:txBody>
      </p:sp>
      <p:sp>
        <p:nvSpPr>
          <p:cNvPr id="59396" name="TextBox 42">
            <a:extLst>
              <a:ext uri="{FF2B5EF4-FFF2-40B4-BE49-F238E27FC236}">
                <a16:creationId xmlns:a16="http://schemas.microsoft.com/office/drawing/2014/main" id="{214DB10D-8885-AA4D-B0FC-2173118BCB64}"/>
              </a:ext>
            </a:extLst>
          </p:cNvPr>
          <p:cNvSpPr txBox="1">
            <a:spLocks noChangeArrowheads="1"/>
          </p:cNvSpPr>
          <p:nvPr/>
        </p:nvSpPr>
        <p:spPr bwMode="auto">
          <a:xfrm>
            <a:off x="6477000" y="5808663"/>
            <a:ext cx="2438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t>Series – greater voltage</a:t>
            </a:r>
          </a:p>
        </p:txBody>
      </p:sp>
      <p:grpSp>
        <p:nvGrpSpPr>
          <p:cNvPr id="59397" name="Group 65">
            <a:extLst>
              <a:ext uri="{FF2B5EF4-FFF2-40B4-BE49-F238E27FC236}">
                <a16:creationId xmlns:a16="http://schemas.microsoft.com/office/drawing/2014/main" id="{1172BD01-0FB1-0E4B-B679-9D5B8433A4C7}"/>
              </a:ext>
            </a:extLst>
          </p:cNvPr>
          <p:cNvGrpSpPr>
            <a:grpSpLocks/>
          </p:cNvGrpSpPr>
          <p:nvPr/>
        </p:nvGrpSpPr>
        <p:grpSpPr bwMode="auto">
          <a:xfrm>
            <a:off x="4953000" y="1905000"/>
            <a:ext cx="723900" cy="2540000"/>
            <a:chOff x="5105400" y="2133600"/>
            <a:chExt cx="723900" cy="2540000"/>
          </a:xfrm>
        </p:grpSpPr>
        <p:pic>
          <p:nvPicPr>
            <p:cNvPr id="59415" name="Picture 16">
              <a:extLst>
                <a:ext uri="{FF2B5EF4-FFF2-40B4-BE49-F238E27FC236}">
                  <a16:creationId xmlns:a16="http://schemas.microsoft.com/office/drawing/2014/main" id="{36A30E84-96EE-DB4F-BBB5-C587B8B043E7}"/>
                </a:ext>
              </a:extLst>
            </p:cNvPr>
            <p:cNvPicPr>
              <a:picLocks noChangeAspect="1"/>
            </p:cNvPicPr>
            <p:nvPr/>
          </p:nvPicPr>
          <p:blipFill>
            <a:blip r:embed="rId3">
              <a:extLst>
                <a:ext uri="{28A0092B-C50C-407E-A947-70E740481C1C}">
                  <a14:useLocalDpi xmlns:a14="http://schemas.microsoft.com/office/drawing/2010/main" val="0"/>
                </a:ext>
              </a:extLst>
            </a:blip>
            <a:srcRect t="13429" r="75143"/>
            <a:stretch>
              <a:fillRect/>
            </a:stretch>
          </p:blipFill>
          <p:spPr bwMode="auto">
            <a:xfrm>
              <a:off x="5284787" y="2447925"/>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16" name="Group 59">
              <a:extLst>
                <a:ext uri="{FF2B5EF4-FFF2-40B4-BE49-F238E27FC236}">
                  <a16:creationId xmlns:a16="http://schemas.microsoft.com/office/drawing/2014/main" id="{EAAC5E82-DD47-F945-A8C0-1AFAA1FB96D7}"/>
                </a:ext>
              </a:extLst>
            </p:cNvPr>
            <p:cNvGrpSpPr>
              <a:grpSpLocks/>
            </p:cNvGrpSpPr>
            <p:nvPr/>
          </p:nvGrpSpPr>
          <p:grpSpPr bwMode="auto">
            <a:xfrm>
              <a:off x="5105400" y="2133600"/>
              <a:ext cx="475488" cy="381000"/>
              <a:chOff x="10023475" y="3733800"/>
              <a:chExt cx="475488" cy="381000"/>
            </a:xfrm>
          </p:grpSpPr>
          <p:cxnSp>
            <p:nvCxnSpPr>
              <p:cNvPr id="61" name="Straight Connector 60">
                <a:extLst>
                  <a:ext uri="{FF2B5EF4-FFF2-40B4-BE49-F238E27FC236}">
                    <a16:creationId xmlns:a16="http://schemas.microsoft.com/office/drawing/2014/main" id="{219E89C2-51B3-E943-986D-400DADA56197}"/>
                  </a:ext>
                </a:extLst>
              </p:cNvPr>
              <p:cNvCxnSpPr/>
              <p:nvPr/>
            </p:nvCxnSpPr>
            <p:spPr>
              <a:xfrm rot="5400000">
                <a:off x="10290175" y="39243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1A4C121-9EA1-7841-AEEE-658A12BB83F2}"/>
                  </a:ext>
                </a:extLst>
              </p:cNvPr>
              <p:cNvCxnSpPr/>
              <p:nvPr/>
            </p:nvCxnSpPr>
            <p:spPr>
              <a:xfrm>
                <a:off x="10023475" y="3733800"/>
                <a:ext cx="47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9417" name="Group 62">
              <a:extLst>
                <a:ext uri="{FF2B5EF4-FFF2-40B4-BE49-F238E27FC236}">
                  <a16:creationId xmlns:a16="http://schemas.microsoft.com/office/drawing/2014/main" id="{5DE6A8ED-46A4-F548-9771-41387A62DE80}"/>
                </a:ext>
              </a:extLst>
            </p:cNvPr>
            <p:cNvGrpSpPr>
              <a:grpSpLocks/>
            </p:cNvGrpSpPr>
            <p:nvPr/>
          </p:nvGrpSpPr>
          <p:grpSpPr bwMode="auto">
            <a:xfrm flipV="1">
              <a:off x="5105400" y="4292600"/>
              <a:ext cx="475488" cy="381000"/>
              <a:chOff x="10023475" y="3733800"/>
              <a:chExt cx="475488" cy="381000"/>
            </a:xfrm>
          </p:grpSpPr>
          <p:cxnSp>
            <p:nvCxnSpPr>
              <p:cNvPr id="64" name="Straight Connector 63">
                <a:extLst>
                  <a:ext uri="{FF2B5EF4-FFF2-40B4-BE49-F238E27FC236}">
                    <a16:creationId xmlns:a16="http://schemas.microsoft.com/office/drawing/2014/main" id="{1CDA1220-3F94-E340-AD65-C11B2B34EC10}"/>
                  </a:ext>
                </a:extLst>
              </p:cNvPr>
              <p:cNvCxnSpPr/>
              <p:nvPr/>
            </p:nvCxnSpPr>
            <p:spPr>
              <a:xfrm rot="5400000">
                <a:off x="10290175" y="3924300"/>
                <a:ext cx="381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13DE858-5900-754A-BC0D-2A04067C0DDC}"/>
                  </a:ext>
                </a:extLst>
              </p:cNvPr>
              <p:cNvCxnSpPr/>
              <p:nvPr/>
            </p:nvCxnSpPr>
            <p:spPr>
              <a:xfrm>
                <a:off x="10023475" y="3733800"/>
                <a:ext cx="47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59398" name="Slide Number Placeholder 66">
            <a:extLst>
              <a:ext uri="{FF2B5EF4-FFF2-40B4-BE49-F238E27FC236}">
                <a16:creationId xmlns:a16="http://schemas.microsoft.com/office/drawing/2014/main" id="{00ED951D-08DF-D24C-AD3E-A2B182FFBD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696CEAA-4759-7A44-9C69-2A2216120CB1}" type="slidenum">
              <a:rPr lang="en-US" altLang="en-US" sz="1400"/>
              <a:pPr>
                <a:spcBef>
                  <a:spcPct val="0"/>
                </a:spcBef>
                <a:buFontTx/>
                <a:buNone/>
              </a:pPr>
              <a:t>29</a:t>
            </a:fld>
            <a:endParaRPr lang="en-US" altLang="en-US" sz="1400"/>
          </a:p>
        </p:txBody>
      </p:sp>
      <p:sp>
        <p:nvSpPr>
          <p:cNvPr id="59399" name="TextBox 67">
            <a:extLst>
              <a:ext uri="{FF2B5EF4-FFF2-40B4-BE49-F238E27FC236}">
                <a16:creationId xmlns:a16="http://schemas.microsoft.com/office/drawing/2014/main" id="{0226C03F-AE6F-D44E-9295-A7B2060F654D}"/>
              </a:ext>
            </a:extLst>
          </p:cNvPr>
          <p:cNvSpPr txBox="1">
            <a:spLocks noChangeArrowheads="1"/>
          </p:cNvSpPr>
          <p:nvPr/>
        </p:nvSpPr>
        <p:spPr bwMode="auto">
          <a:xfrm>
            <a:off x="4800600" y="4495800"/>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a:t>1 volt and</a:t>
            </a:r>
          </a:p>
          <a:p>
            <a:pPr eaLnBrk="1" hangingPunct="1">
              <a:spcBef>
                <a:spcPct val="0"/>
              </a:spcBef>
              <a:buFontTx/>
              <a:buNone/>
            </a:pPr>
            <a:r>
              <a:rPr lang="en-US" altLang="en-US" sz="1600" u="sng"/>
              <a:t>up to</a:t>
            </a:r>
            <a:r>
              <a:rPr lang="en-US" altLang="en-US" sz="1600"/>
              <a:t> 1 amp</a:t>
            </a:r>
          </a:p>
        </p:txBody>
      </p:sp>
      <p:pic>
        <p:nvPicPr>
          <p:cNvPr id="59400" name="Picture 6">
            <a:extLst>
              <a:ext uri="{FF2B5EF4-FFF2-40B4-BE49-F238E27FC236}">
                <a16:creationId xmlns:a16="http://schemas.microsoft.com/office/drawing/2014/main" id="{BF9CACC1-E1D4-6942-9C36-AB17BC4A32DA}"/>
              </a:ext>
            </a:extLst>
          </p:cNvPr>
          <p:cNvPicPr>
            <a:picLocks noChangeAspect="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207963" y="457200"/>
            <a:ext cx="436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01" name="Group 65">
            <a:extLst>
              <a:ext uri="{FF2B5EF4-FFF2-40B4-BE49-F238E27FC236}">
                <a16:creationId xmlns:a16="http://schemas.microsoft.com/office/drawing/2014/main" id="{F8F10AB6-8C5D-E342-B599-A2592BF7FE00}"/>
              </a:ext>
            </a:extLst>
          </p:cNvPr>
          <p:cNvGrpSpPr>
            <a:grpSpLocks/>
          </p:cNvGrpSpPr>
          <p:nvPr/>
        </p:nvGrpSpPr>
        <p:grpSpPr bwMode="auto">
          <a:xfrm rot="10800000">
            <a:off x="96838" y="1244600"/>
            <a:ext cx="228600" cy="639763"/>
            <a:chOff x="5105400" y="2133600"/>
            <a:chExt cx="723900" cy="2540000"/>
          </a:xfrm>
        </p:grpSpPr>
        <p:pic>
          <p:nvPicPr>
            <p:cNvPr id="59408" name="Picture 16">
              <a:extLst>
                <a:ext uri="{FF2B5EF4-FFF2-40B4-BE49-F238E27FC236}">
                  <a16:creationId xmlns:a16="http://schemas.microsoft.com/office/drawing/2014/main" id="{82BE79B0-366A-C441-87A4-0191F51BBA25}"/>
                </a:ext>
              </a:extLst>
            </p:cNvPr>
            <p:cNvPicPr>
              <a:picLocks noChangeAspect="1"/>
            </p:cNvPicPr>
            <p:nvPr/>
          </p:nvPicPr>
          <p:blipFill>
            <a:blip r:embed="rId5">
              <a:extLst>
                <a:ext uri="{28A0092B-C50C-407E-A947-70E740481C1C}">
                  <a14:useLocalDpi xmlns:a14="http://schemas.microsoft.com/office/drawing/2010/main" val="0"/>
                </a:ext>
              </a:extLst>
            </a:blip>
            <a:srcRect t="13429" r="75143"/>
            <a:stretch>
              <a:fillRect/>
            </a:stretch>
          </p:blipFill>
          <p:spPr bwMode="auto">
            <a:xfrm>
              <a:off x="5284787" y="2447925"/>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409" name="Group 59">
              <a:extLst>
                <a:ext uri="{FF2B5EF4-FFF2-40B4-BE49-F238E27FC236}">
                  <a16:creationId xmlns:a16="http://schemas.microsoft.com/office/drawing/2014/main" id="{9CA59DE0-0748-E643-9E86-A05DA6E5E83E}"/>
                </a:ext>
              </a:extLst>
            </p:cNvPr>
            <p:cNvGrpSpPr>
              <a:grpSpLocks/>
            </p:cNvGrpSpPr>
            <p:nvPr/>
          </p:nvGrpSpPr>
          <p:grpSpPr bwMode="auto">
            <a:xfrm>
              <a:off x="5105400" y="2133600"/>
              <a:ext cx="475488" cy="381000"/>
              <a:chOff x="10023475" y="3733800"/>
              <a:chExt cx="475488" cy="381000"/>
            </a:xfrm>
          </p:grpSpPr>
          <p:cxnSp>
            <p:nvCxnSpPr>
              <p:cNvPr id="67" name="Straight Connector 66">
                <a:extLst>
                  <a:ext uri="{FF2B5EF4-FFF2-40B4-BE49-F238E27FC236}">
                    <a16:creationId xmlns:a16="http://schemas.microsoft.com/office/drawing/2014/main" id="{B60F8336-363E-9C4D-A07D-A05774048173}"/>
                  </a:ext>
                </a:extLst>
              </p:cNvPr>
              <p:cNvCxnSpPr/>
              <p:nvPr/>
            </p:nvCxnSpPr>
            <p:spPr>
              <a:xfrm rot="5400000">
                <a:off x="10342130" y="3859855"/>
                <a:ext cx="3781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45B09CC-A851-C144-85CC-361FB522A7DC}"/>
                  </a:ext>
                </a:extLst>
              </p:cNvPr>
              <p:cNvCxnSpPr/>
              <p:nvPr/>
            </p:nvCxnSpPr>
            <p:spPr>
              <a:xfrm>
                <a:off x="10124017" y="3670772"/>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9410" name="Group 62">
              <a:extLst>
                <a:ext uri="{FF2B5EF4-FFF2-40B4-BE49-F238E27FC236}">
                  <a16:creationId xmlns:a16="http://schemas.microsoft.com/office/drawing/2014/main" id="{699E98A7-8397-E74E-958F-B3B7ACCF85D7}"/>
                </a:ext>
              </a:extLst>
            </p:cNvPr>
            <p:cNvGrpSpPr>
              <a:grpSpLocks/>
            </p:cNvGrpSpPr>
            <p:nvPr/>
          </p:nvGrpSpPr>
          <p:grpSpPr bwMode="auto">
            <a:xfrm flipV="1">
              <a:off x="5105400" y="4292600"/>
              <a:ext cx="475488" cy="381000"/>
              <a:chOff x="10023475" y="3733800"/>
              <a:chExt cx="475488" cy="381000"/>
            </a:xfrm>
          </p:grpSpPr>
          <p:cxnSp>
            <p:nvCxnSpPr>
              <p:cNvPr id="63" name="Straight Connector 62">
                <a:extLst>
                  <a:ext uri="{FF2B5EF4-FFF2-40B4-BE49-F238E27FC236}">
                    <a16:creationId xmlns:a16="http://schemas.microsoft.com/office/drawing/2014/main" id="{8B828144-5844-5B41-8F65-8FA230CEF656}"/>
                  </a:ext>
                </a:extLst>
              </p:cNvPr>
              <p:cNvCxnSpPr/>
              <p:nvPr/>
            </p:nvCxnSpPr>
            <p:spPr>
              <a:xfrm rot="5400000">
                <a:off x="10345282" y="3970156"/>
                <a:ext cx="3718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2E11554-9280-2045-A60E-F67EDC3FF830}"/>
                  </a:ext>
                </a:extLst>
              </p:cNvPr>
              <p:cNvCxnSpPr/>
              <p:nvPr/>
            </p:nvCxnSpPr>
            <p:spPr>
              <a:xfrm>
                <a:off x="10124017" y="3796828"/>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59402" name="TextBox 1">
            <a:extLst>
              <a:ext uri="{FF2B5EF4-FFF2-40B4-BE49-F238E27FC236}">
                <a16:creationId xmlns:a16="http://schemas.microsoft.com/office/drawing/2014/main" id="{2B4EC9C6-A61A-8E4D-9710-A8E6B3442677}"/>
              </a:ext>
            </a:extLst>
          </p:cNvPr>
          <p:cNvSpPr txBox="1">
            <a:spLocks noChangeArrowheads="1"/>
          </p:cNvSpPr>
          <p:nvPr/>
        </p:nvSpPr>
        <p:spPr bwMode="auto">
          <a:xfrm>
            <a:off x="271463" y="685800"/>
            <a:ext cx="87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a:t>
            </a:r>
          </a:p>
        </p:txBody>
      </p:sp>
      <p:cxnSp>
        <p:nvCxnSpPr>
          <p:cNvPr id="70" name="Straight Arrow Connector 69">
            <a:extLst>
              <a:ext uri="{FF2B5EF4-FFF2-40B4-BE49-F238E27FC236}">
                <a16:creationId xmlns:a16="http://schemas.microsoft.com/office/drawing/2014/main" id="{B9A68269-458C-D14B-9439-BEE9ECF68A4C}"/>
              </a:ext>
            </a:extLst>
          </p:cNvPr>
          <p:cNvCxnSpPr/>
          <p:nvPr/>
        </p:nvCxnSpPr>
        <p:spPr>
          <a:xfrm flipH="1">
            <a:off x="312738" y="955675"/>
            <a:ext cx="144462" cy="211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C9464FDB-75F2-924C-99EB-B77FE646463E}"/>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6"/>
            <a:stretch>
              <a:fillRect/>
            </a:stretch>
          </a:blipFill>
        </p:spPr>
        <p:txBody>
          <a:bodyPr/>
          <a:lstStyle/>
          <a:p>
            <a:pPr>
              <a:defRPr/>
            </a:pPr>
            <a:r>
              <a:rPr lang="en-US">
                <a:noFill/>
              </a:rPr>
              <a:t> </a:t>
            </a:r>
          </a:p>
        </p:txBody>
      </p:sp>
      <p:sp>
        <p:nvSpPr>
          <p:cNvPr id="59405" name="TextBox 71">
            <a:extLst>
              <a:ext uri="{FF2B5EF4-FFF2-40B4-BE49-F238E27FC236}">
                <a16:creationId xmlns:a16="http://schemas.microsoft.com/office/drawing/2014/main" id="{43F16B8F-52AC-D242-AFFD-099A259BC9CD}"/>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sp>
        <p:nvSpPr>
          <p:cNvPr id="59407" name="TextBox 7">
            <a:extLst>
              <a:ext uri="{FF2B5EF4-FFF2-40B4-BE49-F238E27FC236}">
                <a16:creationId xmlns:a16="http://schemas.microsoft.com/office/drawing/2014/main" id="{21A24C28-A49F-C441-A8ED-B9CAE8C7CCE1}"/>
              </a:ext>
            </a:extLst>
          </p:cNvPr>
          <p:cNvSpPr txBox="1">
            <a:spLocks noChangeArrowheads="1"/>
          </p:cNvSpPr>
          <p:nvPr/>
        </p:nvSpPr>
        <p:spPr bwMode="auto">
          <a:xfrm>
            <a:off x="152400" y="3886200"/>
            <a:ext cx="4821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rgbClr val="FFFF00"/>
                </a:solidFill>
              </a:rPr>
              <a:t>The greater the current, the stronger the strike – high voltage overcomes high resistance of the long lines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FAC7F5-4F04-EE85-EE91-C3C1B06FFBEB}"/>
              </a:ext>
            </a:extLst>
          </p:cNvPr>
          <p:cNvSpPr>
            <a:spLocks noGrp="1"/>
          </p:cNvSpPr>
          <p:nvPr>
            <p:ph type="sldNum" sz="quarter" idx="12"/>
          </p:nvPr>
        </p:nvSpPr>
        <p:spPr/>
        <p:txBody>
          <a:bodyPr/>
          <a:lstStyle/>
          <a:p>
            <a:pPr>
              <a:defRPr/>
            </a:pPr>
            <a:fld id="{20C48BF4-8E3B-FE47-A5D3-329D41DF5301}" type="slidenum">
              <a:rPr lang="en-US" altLang="en-US" smtClean="0"/>
              <a:pPr>
                <a:defRPr/>
              </a:pPr>
              <a:t>3</a:t>
            </a:fld>
            <a:endParaRPr lang="en-US" altLang="en-US"/>
          </a:p>
        </p:txBody>
      </p:sp>
      <p:pic>
        <p:nvPicPr>
          <p:cNvPr id="4" name="Picture 3" descr="A close-up of a paper&#10;&#10;AI-generated content may be incorrect.">
            <a:extLst>
              <a:ext uri="{FF2B5EF4-FFF2-40B4-BE49-F238E27FC236}">
                <a16:creationId xmlns:a16="http://schemas.microsoft.com/office/drawing/2014/main" id="{79EAA936-F410-21A4-D999-C7A79306C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57200"/>
            <a:ext cx="7772400" cy="4061596"/>
          </a:xfrm>
          <a:prstGeom prst="rect">
            <a:avLst/>
          </a:prstGeom>
        </p:spPr>
      </p:pic>
      <p:pic>
        <p:nvPicPr>
          <p:cNvPr id="5122" name="Picture 2">
            <a:extLst>
              <a:ext uri="{FF2B5EF4-FFF2-40B4-BE49-F238E27FC236}">
                <a16:creationId xmlns:a16="http://schemas.microsoft.com/office/drawing/2014/main" id="{D5AC75EA-D782-F9F6-2456-41EC6AA8F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864" y="2487998"/>
            <a:ext cx="2289545"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95BAB76-3625-FDDA-2E1C-9014B33419C3}"/>
              </a:ext>
            </a:extLst>
          </p:cNvPr>
          <p:cNvSpPr/>
          <p:nvPr/>
        </p:nvSpPr>
        <p:spPr>
          <a:xfrm>
            <a:off x="5181600" y="533400"/>
            <a:ext cx="1447800" cy="83820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225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7">
            <a:extLst>
              <a:ext uri="{FF2B5EF4-FFF2-40B4-BE49-F238E27FC236}">
                <a16:creationId xmlns:a16="http://schemas.microsoft.com/office/drawing/2014/main" id="{5906C281-C285-4341-A1ED-5416924AB2C5}"/>
              </a:ext>
            </a:extLst>
          </p:cNvPr>
          <p:cNvSpPr txBox="1">
            <a:spLocks noChangeArrowheads="1"/>
          </p:cNvSpPr>
          <p:nvPr/>
        </p:nvSpPr>
        <p:spPr bwMode="auto">
          <a:xfrm>
            <a:off x="4800600" y="304800"/>
            <a:ext cx="4343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t>“ The electro-magnetic telegraph was invented by me in Albany in 1830.”</a:t>
            </a:r>
          </a:p>
          <a:p>
            <a:pPr eaLnBrk="1" hangingPunct="1">
              <a:spcBef>
                <a:spcPct val="0"/>
              </a:spcBef>
              <a:buFontTx/>
              <a:buNone/>
            </a:pPr>
            <a:endParaRPr lang="en-US" altLang="en-US" sz="2200"/>
          </a:p>
          <a:p>
            <a:pPr eaLnBrk="1" hangingPunct="1">
              <a:spcBef>
                <a:spcPct val="0"/>
              </a:spcBef>
              <a:buFontTx/>
              <a:buNone/>
            </a:pPr>
            <a:r>
              <a:rPr lang="en-US" altLang="en-US" sz="2200"/>
              <a:t>“I think that the first actual line of telegraph using the earth as a conductor was made in the beginning of 1836.  A wire was extended across the front campus of the College grounds from the upper story of the Library building to the Philosophical Hall on the opposite side, the ends terminating in two wells.  Through this wire, signals were sent from time to time from my house to my laboratory.”</a:t>
            </a:r>
          </a:p>
        </p:txBody>
      </p:sp>
      <p:sp>
        <p:nvSpPr>
          <p:cNvPr id="60418" name="Text Box 17">
            <a:extLst>
              <a:ext uri="{FF2B5EF4-FFF2-40B4-BE49-F238E27FC236}">
                <a16:creationId xmlns:a16="http://schemas.microsoft.com/office/drawing/2014/main" id="{66FFD4DD-84B9-CA45-8EDD-6D7068D9BF40}"/>
              </a:ext>
            </a:extLst>
          </p:cNvPr>
          <p:cNvSpPr txBox="1">
            <a:spLocks noChangeArrowheads="1"/>
          </p:cNvSpPr>
          <p:nvPr/>
        </p:nvSpPr>
        <p:spPr bwMode="auto">
          <a:xfrm>
            <a:off x="7086600" y="5867400"/>
            <a:ext cx="1905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200"/>
              <a:t>- Joseph Henry</a:t>
            </a:r>
          </a:p>
        </p:txBody>
      </p:sp>
      <p:sp>
        <p:nvSpPr>
          <p:cNvPr id="60419" name="Slide Number Placeholder 7">
            <a:extLst>
              <a:ext uri="{FF2B5EF4-FFF2-40B4-BE49-F238E27FC236}">
                <a16:creationId xmlns:a16="http://schemas.microsoft.com/office/drawing/2014/main" id="{8FBF67DD-7D9C-7242-9706-CA8BA28D1A3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1EF7D4D-D96B-8840-90E7-4534E5054B0E}" type="slidenum">
              <a:rPr lang="en-US" altLang="en-US" sz="1400"/>
              <a:pPr>
                <a:spcBef>
                  <a:spcPct val="0"/>
                </a:spcBef>
                <a:buFontTx/>
                <a:buNone/>
              </a:pPr>
              <a:t>30</a:t>
            </a:fld>
            <a:endParaRPr lang="en-US" altLang="en-US" sz="1400"/>
          </a:p>
        </p:txBody>
      </p:sp>
      <p:pic>
        <p:nvPicPr>
          <p:cNvPr id="60420" name="Picture 6">
            <a:extLst>
              <a:ext uri="{FF2B5EF4-FFF2-40B4-BE49-F238E27FC236}">
                <a16:creationId xmlns:a16="http://schemas.microsoft.com/office/drawing/2014/main" id="{0F9AE255-2AE0-3E49-9F7D-54B5ADDD8FF2}"/>
              </a:ext>
            </a:extLst>
          </p:cNvPr>
          <p:cNvPicPr>
            <a:picLocks noChangeAspect="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207963" y="457200"/>
            <a:ext cx="43640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1" name="Group 65">
            <a:extLst>
              <a:ext uri="{FF2B5EF4-FFF2-40B4-BE49-F238E27FC236}">
                <a16:creationId xmlns:a16="http://schemas.microsoft.com/office/drawing/2014/main" id="{162CA47B-E4D9-894A-8B1E-162CC0C43310}"/>
              </a:ext>
            </a:extLst>
          </p:cNvPr>
          <p:cNvGrpSpPr>
            <a:grpSpLocks/>
          </p:cNvGrpSpPr>
          <p:nvPr/>
        </p:nvGrpSpPr>
        <p:grpSpPr bwMode="auto">
          <a:xfrm rot="10800000">
            <a:off x="96838" y="1244600"/>
            <a:ext cx="228600" cy="639763"/>
            <a:chOff x="5105400" y="2133600"/>
            <a:chExt cx="723900" cy="2540000"/>
          </a:xfrm>
        </p:grpSpPr>
        <p:pic>
          <p:nvPicPr>
            <p:cNvPr id="60428" name="Picture 16">
              <a:extLst>
                <a:ext uri="{FF2B5EF4-FFF2-40B4-BE49-F238E27FC236}">
                  <a16:creationId xmlns:a16="http://schemas.microsoft.com/office/drawing/2014/main" id="{790693E0-2B00-1642-8EE6-94B0A9A7C74E}"/>
                </a:ext>
              </a:extLst>
            </p:cNvPr>
            <p:cNvPicPr>
              <a:picLocks noChangeAspect="1"/>
            </p:cNvPicPr>
            <p:nvPr/>
          </p:nvPicPr>
          <p:blipFill>
            <a:blip r:embed="rId4">
              <a:extLst>
                <a:ext uri="{28A0092B-C50C-407E-A947-70E740481C1C}">
                  <a14:useLocalDpi xmlns:a14="http://schemas.microsoft.com/office/drawing/2010/main" val="0"/>
                </a:ext>
              </a:extLst>
            </a:blip>
            <a:srcRect t="13429" r="75143"/>
            <a:stretch>
              <a:fillRect/>
            </a:stretch>
          </p:blipFill>
          <p:spPr bwMode="auto">
            <a:xfrm>
              <a:off x="5284787" y="2447925"/>
              <a:ext cx="5445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9" name="Group 59">
              <a:extLst>
                <a:ext uri="{FF2B5EF4-FFF2-40B4-BE49-F238E27FC236}">
                  <a16:creationId xmlns:a16="http://schemas.microsoft.com/office/drawing/2014/main" id="{202AC150-65B1-FB42-9E3D-D70DA22BA21F}"/>
                </a:ext>
              </a:extLst>
            </p:cNvPr>
            <p:cNvGrpSpPr>
              <a:grpSpLocks/>
            </p:cNvGrpSpPr>
            <p:nvPr/>
          </p:nvGrpSpPr>
          <p:grpSpPr bwMode="auto">
            <a:xfrm>
              <a:off x="5105400" y="2133600"/>
              <a:ext cx="475488" cy="381000"/>
              <a:chOff x="10023475" y="3733800"/>
              <a:chExt cx="475488" cy="381000"/>
            </a:xfrm>
          </p:grpSpPr>
          <p:cxnSp>
            <p:nvCxnSpPr>
              <p:cNvPr id="33" name="Straight Connector 32">
                <a:extLst>
                  <a:ext uri="{FF2B5EF4-FFF2-40B4-BE49-F238E27FC236}">
                    <a16:creationId xmlns:a16="http://schemas.microsoft.com/office/drawing/2014/main" id="{AA2F58E7-A83E-554B-8CDA-C8428E0214AA}"/>
                  </a:ext>
                </a:extLst>
              </p:cNvPr>
              <p:cNvCxnSpPr/>
              <p:nvPr/>
            </p:nvCxnSpPr>
            <p:spPr>
              <a:xfrm rot="5400000">
                <a:off x="10342130" y="3859855"/>
                <a:ext cx="3781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F8888C8-2EBA-AC45-817E-C37DAF74260C}"/>
                  </a:ext>
                </a:extLst>
              </p:cNvPr>
              <p:cNvCxnSpPr/>
              <p:nvPr/>
            </p:nvCxnSpPr>
            <p:spPr>
              <a:xfrm>
                <a:off x="10124017" y="3670772"/>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60430" name="Group 62">
              <a:extLst>
                <a:ext uri="{FF2B5EF4-FFF2-40B4-BE49-F238E27FC236}">
                  <a16:creationId xmlns:a16="http://schemas.microsoft.com/office/drawing/2014/main" id="{41DD8DF7-43AB-B542-B7B0-70197BCE8903}"/>
                </a:ext>
              </a:extLst>
            </p:cNvPr>
            <p:cNvGrpSpPr>
              <a:grpSpLocks/>
            </p:cNvGrpSpPr>
            <p:nvPr/>
          </p:nvGrpSpPr>
          <p:grpSpPr bwMode="auto">
            <a:xfrm flipV="1">
              <a:off x="5105400" y="4292600"/>
              <a:ext cx="475488" cy="381000"/>
              <a:chOff x="10023475" y="3733800"/>
              <a:chExt cx="475488" cy="381000"/>
            </a:xfrm>
          </p:grpSpPr>
          <p:cxnSp>
            <p:nvCxnSpPr>
              <p:cNvPr id="31" name="Straight Connector 30">
                <a:extLst>
                  <a:ext uri="{FF2B5EF4-FFF2-40B4-BE49-F238E27FC236}">
                    <a16:creationId xmlns:a16="http://schemas.microsoft.com/office/drawing/2014/main" id="{CAE567D3-8496-DE41-B367-E13C6523EB49}"/>
                  </a:ext>
                </a:extLst>
              </p:cNvPr>
              <p:cNvCxnSpPr/>
              <p:nvPr/>
            </p:nvCxnSpPr>
            <p:spPr>
              <a:xfrm rot="5400000">
                <a:off x="10345282" y="3970156"/>
                <a:ext cx="3718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9226AE0-26E2-FE4D-AD6D-F61AB33F9C83}"/>
                  </a:ext>
                </a:extLst>
              </p:cNvPr>
              <p:cNvCxnSpPr/>
              <p:nvPr/>
            </p:nvCxnSpPr>
            <p:spPr>
              <a:xfrm>
                <a:off x="10124017" y="3796828"/>
                <a:ext cx="47757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60422" name="TextBox 1">
            <a:extLst>
              <a:ext uri="{FF2B5EF4-FFF2-40B4-BE49-F238E27FC236}">
                <a16:creationId xmlns:a16="http://schemas.microsoft.com/office/drawing/2014/main" id="{B7919A7F-3C73-B544-9FE3-720D44A36E5B}"/>
              </a:ext>
            </a:extLst>
          </p:cNvPr>
          <p:cNvSpPr txBox="1">
            <a:spLocks noChangeArrowheads="1"/>
          </p:cNvSpPr>
          <p:nvPr/>
        </p:nvSpPr>
        <p:spPr bwMode="auto">
          <a:xfrm>
            <a:off x="271463" y="685800"/>
            <a:ext cx="87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t>battery</a:t>
            </a:r>
          </a:p>
        </p:txBody>
      </p:sp>
      <p:cxnSp>
        <p:nvCxnSpPr>
          <p:cNvPr id="36" name="Straight Arrow Connector 35">
            <a:extLst>
              <a:ext uri="{FF2B5EF4-FFF2-40B4-BE49-F238E27FC236}">
                <a16:creationId xmlns:a16="http://schemas.microsoft.com/office/drawing/2014/main" id="{3BB9D373-780C-144C-8DE7-44C11DE78D4C}"/>
              </a:ext>
            </a:extLst>
          </p:cNvPr>
          <p:cNvCxnSpPr/>
          <p:nvPr/>
        </p:nvCxnSpPr>
        <p:spPr>
          <a:xfrm flipH="1">
            <a:off x="312738" y="955675"/>
            <a:ext cx="144462" cy="211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14DE532-86A2-BE46-9856-8119E94712EA}"/>
              </a:ext>
            </a:extLst>
          </p:cNvPr>
          <p:cNvSpPr txBox="1">
            <a:spLocks noRot="1" noChangeAspect="1" noMove="1" noResize="1" noEditPoints="1" noAdjustHandles="1" noChangeArrowheads="1" noChangeShapeType="1" noTextEdit="1"/>
          </p:cNvSpPr>
          <p:nvPr/>
        </p:nvSpPr>
        <p:spPr>
          <a:xfrm>
            <a:off x="609600" y="2590800"/>
            <a:ext cx="3048000" cy="677108"/>
          </a:xfrm>
          <a:prstGeom prst="rect">
            <a:avLst/>
          </a:prstGeom>
          <a:blipFill rotWithShape="0">
            <a:blip r:embed="rId5"/>
            <a:stretch>
              <a:fillRect/>
            </a:stretch>
          </a:blipFill>
        </p:spPr>
        <p:txBody>
          <a:bodyPr/>
          <a:lstStyle/>
          <a:p>
            <a:pPr>
              <a:defRPr/>
            </a:pPr>
            <a:r>
              <a:rPr lang="en-US">
                <a:noFill/>
              </a:rPr>
              <a:t> </a:t>
            </a:r>
          </a:p>
        </p:txBody>
      </p:sp>
      <p:sp>
        <p:nvSpPr>
          <p:cNvPr id="60425" name="TextBox 71">
            <a:extLst>
              <a:ext uri="{FF2B5EF4-FFF2-40B4-BE49-F238E27FC236}">
                <a16:creationId xmlns:a16="http://schemas.microsoft.com/office/drawing/2014/main" id="{C6CCEC29-D78E-9B4F-99EE-E6094EBA6137}"/>
              </a:ext>
            </a:extLst>
          </p:cNvPr>
          <p:cNvSpPr txBox="1">
            <a:spLocks noChangeArrowheads="1"/>
          </p:cNvSpPr>
          <p:nvPr/>
        </p:nvSpPr>
        <p:spPr bwMode="auto">
          <a:xfrm>
            <a:off x="914400" y="320992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t>Magnetic Field</a:t>
            </a:r>
          </a:p>
        </p:txBody>
      </p:sp>
      <p:sp>
        <p:nvSpPr>
          <p:cNvPr id="60427" name="TextBox 7">
            <a:extLst>
              <a:ext uri="{FF2B5EF4-FFF2-40B4-BE49-F238E27FC236}">
                <a16:creationId xmlns:a16="http://schemas.microsoft.com/office/drawing/2014/main" id="{94DF6145-AD92-5D4C-AC5D-FDB6EC544522}"/>
              </a:ext>
            </a:extLst>
          </p:cNvPr>
          <p:cNvSpPr txBox="1">
            <a:spLocks noChangeArrowheads="1"/>
          </p:cNvSpPr>
          <p:nvPr/>
        </p:nvSpPr>
        <p:spPr bwMode="auto">
          <a:xfrm>
            <a:off x="152400" y="3886200"/>
            <a:ext cx="4821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rgbClr val="FFFF00"/>
                </a:solidFill>
              </a:rPr>
              <a:t>The greater the current, the stronger the strike – high voltage overcomes high resistance of the long lines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3">
            <a:extLst>
              <a:ext uri="{FF2B5EF4-FFF2-40B4-BE49-F238E27FC236}">
                <a16:creationId xmlns:a16="http://schemas.microsoft.com/office/drawing/2014/main" id="{4FA873BD-4317-9C4B-A08F-9B3726C1A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21" t="12489" r="19836" b="18018"/>
          <a:stretch>
            <a:fillRect/>
          </a:stretch>
        </p:blipFill>
        <p:spPr bwMode="auto">
          <a:xfrm>
            <a:off x="1600200" y="4191000"/>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14">
            <a:extLst>
              <a:ext uri="{FF2B5EF4-FFF2-40B4-BE49-F238E27FC236}">
                <a16:creationId xmlns:a16="http://schemas.microsoft.com/office/drawing/2014/main" id="{904B6219-F303-F740-B569-00A64D1A2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058863"/>
            <a:ext cx="458152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Line 5">
            <a:extLst>
              <a:ext uri="{FF2B5EF4-FFF2-40B4-BE49-F238E27FC236}">
                <a16:creationId xmlns:a16="http://schemas.microsoft.com/office/drawing/2014/main" id="{6F5BE28F-28C9-9E4A-86C4-5EA27FA2D50A}"/>
              </a:ext>
            </a:extLst>
          </p:cNvPr>
          <p:cNvSpPr>
            <a:spLocks noChangeShapeType="1"/>
          </p:cNvSpPr>
          <p:nvPr/>
        </p:nvSpPr>
        <p:spPr bwMode="auto">
          <a:xfrm flipH="1" flipV="1">
            <a:off x="2971800" y="2590800"/>
            <a:ext cx="152400" cy="1828800"/>
          </a:xfrm>
          <a:prstGeom prst="line">
            <a:avLst/>
          </a:prstGeom>
          <a:noFill/>
          <a:ln w="25400">
            <a:solidFill>
              <a:srgbClr val="FFFF00"/>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62468" name="Text Box 6">
            <a:extLst>
              <a:ext uri="{FF2B5EF4-FFF2-40B4-BE49-F238E27FC236}">
                <a16:creationId xmlns:a16="http://schemas.microsoft.com/office/drawing/2014/main" id="{6FA7B26A-302B-F142-ADEA-82A6E56A72DB}"/>
              </a:ext>
            </a:extLst>
          </p:cNvPr>
          <p:cNvSpPr txBox="1">
            <a:spLocks noChangeArrowheads="1"/>
          </p:cNvSpPr>
          <p:nvPr/>
        </p:nvSpPr>
        <p:spPr bwMode="auto">
          <a:xfrm>
            <a:off x="304800" y="228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Philosophical Hall</a:t>
            </a:r>
          </a:p>
        </p:txBody>
      </p:sp>
      <p:sp>
        <p:nvSpPr>
          <p:cNvPr id="59399" name="Line 7">
            <a:extLst>
              <a:ext uri="{FF2B5EF4-FFF2-40B4-BE49-F238E27FC236}">
                <a16:creationId xmlns:a16="http://schemas.microsoft.com/office/drawing/2014/main" id="{B56938D6-68F6-2346-9C1C-E84EC8D77D33}"/>
              </a:ext>
            </a:extLst>
          </p:cNvPr>
          <p:cNvSpPr>
            <a:spLocks noChangeShapeType="1"/>
          </p:cNvSpPr>
          <p:nvPr/>
        </p:nvSpPr>
        <p:spPr bwMode="auto">
          <a:xfrm>
            <a:off x="838200" y="762000"/>
            <a:ext cx="0" cy="1219200"/>
          </a:xfrm>
          <a:prstGeom prst="line">
            <a:avLst/>
          </a:prstGeom>
          <a:noFill/>
          <a:ln w="25400">
            <a:solidFill>
              <a:srgbClr val="FFFF00"/>
            </a:solidFill>
            <a:round/>
            <a:headEnd/>
            <a:tailEnd type="arrow" w="lg" len="lg"/>
          </a:ln>
          <a:effectLst>
            <a:outerShdw blurRad="127000" sx="102000" sy="102000" algn="ctr" rotWithShape="0">
              <a:prstClr val="black"/>
            </a:outerShdw>
          </a:effectLst>
        </p:spPr>
        <p:txBody>
          <a:bodyPr/>
          <a:lstStyle/>
          <a:p>
            <a:pPr>
              <a:defRPr/>
            </a:pPr>
            <a:endParaRPr lang="en-US"/>
          </a:p>
        </p:txBody>
      </p:sp>
      <p:sp>
        <p:nvSpPr>
          <p:cNvPr id="62470" name="Text Box 14">
            <a:extLst>
              <a:ext uri="{FF2B5EF4-FFF2-40B4-BE49-F238E27FC236}">
                <a16:creationId xmlns:a16="http://schemas.microsoft.com/office/drawing/2014/main" id="{D1A27C04-83CD-BC4C-A1AB-0BC0BFE8EA97}"/>
              </a:ext>
            </a:extLst>
          </p:cNvPr>
          <p:cNvSpPr txBox="1">
            <a:spLocks noChangeArrowheads="1"/>
          </p:cNvSpPr>
          <p:nvPr/>
        </p:nvSpPr>
        <p:spPr bwMode="auto">
          <a:xfrm>
            <a:off x="3124200" y="228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Library</a:t>
            </a:r>
          </a:p>
        </p:txBody>
      </p:sp>
      <p:sp>
        <p:nvSpPr>
          <p:cNvPr id="62471" name="Text Box 16">
            <a:extLst>
              <a:ext uri="{FF2B5EF4-FFF2-40B4-BE49-F238E27FC236}">
                <a16:creationId xmlns:a16="http://schemas.microsoft.com/office/drawing/2014/main" id="{FBD409A0-BD2B-BA42-AD7A-B6A63EB451E3}"/>
              </a:ext>
            </a:extLst>
          </p:cNvPr>
          <p:cNvSpPr txBox="1">
            <a:spLocks noChangeArrowheads="1"/>
          </p:cNvSpPr>
          <p:nvPr/>
        </p:nvSpPr>
        <p:spPr bwMode="auto">
          <a:xfrm>
            <a:off x="838200" y="6324600"/>
            <a:ext cx="420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Joseph Henry’s House in 1836</a:t>
            </a:r>
          </a:p>
        </p:txBody>
      </p:sp>
      <p:sp>
        <p:nvSpPr>
          <p:cNvPr id="62472" name="Text Box 17">
            <a:extLst>
              <a:ext uri="{FF2B5EF4-FFF2-40B4-BE49-F238E27FC236}">
                <a16:creationId xmlns:a16="http://schemas.microsoft.com/office/drawing/2014/main" id="{BB9AD098-3ED2-E844-A8EB-38CEA11933B0}"/>
              </a:ext>
            </a:extLst>
          </p:cNvPr>
          <p:cNvSpPr txBox="1">
            <a:spLocks noChangeArrowheads="1"/>
          </p:cNvSpPr>
          <p:nvPr/>
        </p:nvSpPr>
        <p:spPr bwMode="auto">
          <a:xfrm>
            <a:off x="4800600" y="304800"/>
            <a:ext cx="4343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200"/>
              <a:t>“ The electro-magnetic telegraph was invented by me in Albany in 1830.”</a:t>
            </a:r>
          </a:p>
          <a:p>
            <a:pPr eaLnBrk="1" hangingPunct="1">
              <a:spcBef>
                <a:spcPct val="0"/>
              </a:spcBef>
              <a:buFontTx/>
              <a:buNone/>
            </a:pPr>
            <a:endParaRPr lang="en-US" altLang="en-US" sz="2200"/>
          </a:p>
          <a:p>
            <a:pPr eaLnBrk="1" hangingPunct="1">
              <a:spcBef>
                <a:spcPct val="0"/>
              </a:spcBef>
              <a:buFontTx/>
              <a:buNone/>
            </a:pPr>
            <a:r>
              <a:rPr lang="en-US" altLang="en-US" sz="2200"/>
              <a:t>“I think that the first actual line of telegraph using the earth as a conductor was made in the beginning of 1836.  A wire was extended across the front campus of the College grounds from the upper story of the Library building to the Philosophical Hall on the opposite side, the ends terminating in two wells.  Through this wire, signals were sent from time to time from my house to my laboratory.”</a:t>
            </a:r>
          </a:p>
        </p:txBody>
      </p:sp>
      <p:sp>
        <p:nvSpPr>
          <p:cNvPr id="62473" name="Text Box 18">
            <a:extLst>
              <a:ext uri="{FF2B5EF4-FFF2-40B4-BE49-F238E27FC236}">
                <a16:creationId xmlns:a16="http://schemas.microsoft.com/office/drawing/2014/main" id="{DBED8DAB-10BE-FA46-93D2-DA372F8FC3B3}"/>
              </a:ext>
            </a:extLst>
          </p:cNvPr>
          <p:cNvSpPr txBox="1">
            <a:spLocks noChangeArrowheads="1"/>
          </p:cNvSpPr>
          <p:nvPr/>
        </p:nvSpPr>
        <p:spPr bwMode="auto">
          <a:xfrm>
            <a:off x="7086600" y="5867400"/>
            <a:ext cx="1905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200"/>
              <a:t>- Joseph Henry</a:t>
            </a:r>
          </a:p>
        </p:txBody>
      </p:sp>
      <p:sp>
        <p:nvSpPr>
          <p:cNvPr id="62474" name="Slide Number Placeholder 12">
            <a:extLst>
              <a:ext uri="{FF2B5EF4-FFF2-40B4-BE49-F238E27FC236}">
                <a16:creationId xmlns:a16="http://schemas.microsoft.com/office/drawing/2014/main" id="{1DF38ABD-04C0-E94A-9D02-527CF7C203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CCF81E3-AA42-4C4E-8365-1CEF36BB17A0}" type="slidenum">
              <a:rPr lang="en-US" altLang="en-US" sz="1400"/>
              <a:pPr>
                <a:spcBef>
                  <a:spcPct val="0"/>
                </a:spcBef>
                <a:buFontTx/>
                <a:buNone/>
              </a:pPr>
              <a:t>31</a:t>
            </a:fld>
            <a:endParaRPr lang="en-US" altLang="en-US" sz="1400"/>
          </a:p>
        </p:txBody>
      </p:sp>
      <p:sp>
        <p:nvSpPr>
          <p:cNvPr id="62475" name="Line 7">
            <a:extLst>
              <a:ext uri="{FF2B5EF4-FFF2-40B4-BE49-F238E27FC236}">
                <a16:creationId xmlns:a16="http://schemas.microsoft.com/office/drawing/2014/main" id="{2EDE4BD7-428E-4C43-BBFF-67431F5D7B9B}"/>
              </a:ext>
            </a:extLst>
          </p:cNvPr>
          <p:cNvSpPr>
            <a:spLocks noChangeShapeType="1"/>
          </p:cNvSpPr>
          <p:nvPr/>
        </p:nvSpPr>
        <p:spPr bwMode="auto">
          <a:xfrm>
            <a:off x="3429000" y="762000"/>
            <a:ext cx="0" cy="1219200"/>
          </a:xfrm>
          <a:prstGeom prst="line">
            <a:avLst/>
          </a:prstGeom>
          <a:noFill/>
          <a:ln w="25400">
            <a:solidFill>
              <a:srgbClr val="FFFF00"/>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pic>
        <p:nvPicPr>
          <p:cNvPr id="62476" name="Picture 1">
            <a:extLst>
              <a:ext uri="{FF2B5EF4-FFF2-40B4-BE49-F238E27FC236}">
                <a16:creationId xmlns:a16="http://schemas.microsoft.com/office/drawing/2014/main" id="{77D7E32B-1839-2543-993F-B300AB7C5B90}"/>
              </a:ext>
            </a:extLst>
          </p:cNvPr>
          <p:cNvPicPr>
            <a:picLocks noChangeAspect="1"/>
          </p:cNvPicPr>
          <p:nvPr/>
        </p:nvPicPr>
        <p:blipFill>
          <a:blip r:embed="rId5">
            <a:extLst>
              <a:ext uri="{28A0092B-C50C-407E-A947-70E740481C1C}">
                <a14:useLocalDpi xmlns:a14="http://schemas.microsoft.com/office/drawing/2010/main" val="0"/>
              </a:ext>
            </a:extLst>
          </a:blip>
          <a:srcRect l="11111"/>
          <a:stretch>
            <a:fillRect/>
          </a:stretch>
        </p:blipFill>
        <p:spPr bwMode="auto">
          <a:xfrm>
            <a:off x="76200" y="4495800"/>
            <a:ext cx="15097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13">
            <a:extLst>
              <a:ext uri="{FF2B5EF4-FFF2-40B4-BE49-F238E27FC236}">
                <a16:creationId xmlns:a16="http://schemas.microsoft.com/office/drawing/2014/main" id="{DA051550-9A98-8749-8157-A551ED0575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5427A08-99E6-414C-8965-46074BC77BE3}" type="slidenum">
              <a:rPr lang="en-US" altLang="en-US" sz="1400"/>
              <a:pPr>
                <a:spcBef>
                  <a:spcPct val="0"/>
                </a:spcBef>
                <a:buFontTx/>
                <a:buNone/>
              </a:pPr>
              <a:t>32</a:t>
            </a:fld>
            <a:endParaRPr lang="en-US" altLang="en-US" sz="1400"/>
          </a:p>
        </p:txBody>
      </p:sp>
      <p:pic>
        <p:nvPicPr>
          <p:cNvPr id="64514" name="Picture 13">
            <a:extLst>
              <a:ext uri="{FF2B5EF4-FFF2-40B4-BE49-F238E27FC236}">
                <a16:creationId xmlns:a16="http://schemas.microsoft.com/office/drawing/2014/main" id="{5BD42C60-60CA-9349-961D-2D245477E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21" t="12489" r="19836" b="18018"/>
          <a:stretch>
            <a:fillRect/>
          </a:stretch>
        </p:blipFill>
        <p:spPr bwMode="auto">
          <a:xfrm>
            <a:off x="1600200" y="4191000"/>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14">
            <a:extLst>
              <a:ext uri="{FF2B5EF4-FFF2-40B4-BE49-F238E27FC236}">
                <a16:creationId xmlns:a16="http://schemas.microsoft.com/office/drawing/2014/main" id="{8F419DEF-596C-7744-A356-775100186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058863"/>
            <a:ext cx="458152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Line 5">
            <a:extLst>
              <a:ext uri="{FF2B5EF4-FFF2-40B4-BE49-F238E27FC236}">
                <a16:creationId xmlns:a16="http://schemas.microsoft.com/office/drawing/2014/main" id="{57E92061-BA24-BF4C-8F1F-FC514E0DF2E6}"/>
              </a:ext>
            </a:extLst>
          </p:cNvPr>
          <p:cNvSpPr>
            <a:spLocks noChangeShapeType="1"/>
          </p:cNvSpPr>
          <p:nvPr/>
        </p:nvSpPr>
        <p:spPr bwMode="auto">
          <a:xfrm flipH="1" flipV="1">
            <a:off x="2971800" y="2590800"/>
            <a:ext cx="152400" cy="1828800"/>
          </a:xfrm>
          <a:prstGeom prst="line">
            <a:avLst/>
          </a:prstGeom>
          <a:noFill/>
          <a:ln w="25400">
            <a:solidFill>
              <a:srgbClr val="FFFF00"/>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64517" name="Text Box 6">
            <a:extLst>
              <a:ext uri="{FF2B5EF4-FFF2-40B4-BE49-F238E27FC236}">
                <a16:creationId xmlns:a16="http://schemas.microsoft.com/office/drawing/2014/main" id="{B6B29A57-2460-E849-8B19-22D81D0E623D}"/>
              </a:ext>
            </a:extLst>
          </p:cNvPr>
          <p:cNvSpPr txBox="1">
            <a:spLocks noChangeArrowheads="1"/>
          </p:cNvSpPr>
          <p:nvPr/>
        </p:nvSpPr>
        <p:spPr bwMode="auto">
          <a:xfrm>
            <a:off x="304800" y="228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Philosophical Hall</a:t>
            </a:r>
          </a:p>
        </p:txBody>
      </p:sp>
      <p:sp>
        <p:nvSpPr>
          <p:cNvPr id="12" name="Line 7">
            <a:extLst>
              <a:ext uri="{FF2B5EF4-FFF2-40B4-BE49-F238E27FC236}">
                <a16:creationId xmlns:a16="http://schemas.microsoft.com/office/drawing/2014/main" id="{30C46862-AD8F-3F45-8C88-366A62283228}"/>
              </a:ext>
            </a:extLst>
          </p:cNvPr>
          <p:cNvSpPr>
            <a:spLocks noChangeShapeType="1"/>
          </p:cNvSpPr>
          <p:nvPr/>
        </p:nvSpPr>
        <p:spPr bwMode="auto">
          <a:xfrm>
            <a:off x="838200" y="762000"/>
            <a:ext cx="0" cy="1219200"/>
          </a:xfrm>
          <a:prstGeom prst="line">
            <a:avLst/>
          </a:prstGeom>
          <a:noFill/>
          <a:ln w="25400">
            <a:solidFill>
              <a:srgbClr val="FFFF00"/>
            </a:solidFill>
            <a:round/>
            <a:headEnd/>
            <a:tailEnd type="arrow" w="lg" len="lg"/>
          </a:ln>
          <a:effectLst>
            <a:outerShdw blurRad="127000" sx="102000" sy="102000" algn="ctr" rotWithShape="0">
              <a:prstClr val="black"/>
            </a:outerShdw>
          </a:effectLst>
        </p:spPr>
        <p:txBody>
          <a:bodyPr/>
          <a:lstStyle/>
          <a:p>
            <a:pPr>
              <a:defRPr/>
            </a:pPr>
            <a:endParaRPr lang="en-US"/>
          </a:p>
        </p:txBody>
      </p:sp>
      <p:sp>
        <p:nvSpPr>
          <p:cNvPr id="64519" name="Text Box 14">
            <a:extLst>
              <a:ext uri="{FF2B5EF4-FFF2-40B4-BE49-F238E27FC236}">
                <a16:creationId xmlns:a16="http://schemas.microsoft.com/office/drawing/2014/main" id="{BF964F17-2600-1841-99F3-9C17D637907E}"/>
              </a:ext>
            </a:extLst>
          </p:cNvPr>
          <p:cNvSpPr txBox="1">
            <a:spLocks noChangeArrowheads="1"/>
          </p:cNvSpPr>
          <p:nvPr/>
        </p:nvSpPr>
        <p:spPr bwMode="auto">
          <a:xfrm>
            <a:off x="3124200" y="228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Library</a:t>
            </a:r>
          </a:p>
        </p:txBody>
      </p:sp>
      <p:sp>
        <p:nvSpPr>
          <p:cNvPr id="64520" name="Text Box 16">
            <a:extLst>
              <a:ext uri="{FF2B5EF4-FFF2-40B4-BE49-F238E27FC236}">
                <a16:creationId xmlns:a16="http://schemas.microsoft.com/office/drawing/2014/main" id="{2D049EC0-0488-5B4A-9934-6EC47A88DE13}"/>
              </a:ext>
            </a:extLst>
          </p:cNvPr>
          <p:cNvSpPr txBox="1">
            <a:spLocks noChangeArrowheads="1"/>
          </p:cNvSpPr>
          <p:nvPr/>
        </p:nvSpPr>
        <p:spPr bwMode="auto">
          <a:xfrm>
            <a:off x="838200" y="6324600"/>
            <a:ext cx="420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Joseph Henry’s House in 1836</a:t>
            </a:r>
          </a:p>
        </p:txBody>
      </p:sp>
      <p:sp>
        <p:nvSpPr>
          <p:cNvPr id="64521" name="Line 7">
            <a:extLst>
              <a:ext uri="{FF2B5EF4-FFF2-40B4-BE49-F238E27FC236}">
                <a16:creationId xmlns:a16="http://schemas.microsoft.com/office/drawing/2014/main" id="{CEA651C0-5AC8-184D-8725-6D349162A5C8}"/>
              </a:ext>
            </a:extLst>
          </p:cNvPr>
          <p:cNvSpPr>
            <a:spLocks noChangeShapeType="1"/>
          </p:cNvSpPr>
          <p:nvPr/>
        </p:nvSpPr>
        <p:spPr bwMode="auto">
          <a:xfrm>
            <a:off x="3429000" y="762000"/>
            <a:ext cx="0" cy="1219200"/>
          </a:xfrm>
          <a:prstGeom prst="line">
            <a:avLst/>
          </a:prstGeom>
          <a:noFill/>
          <a:ln w="25400">
            <a:solidFill>
              <a:srgbClr val="FFFF00"/>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pic>
        <p:nvPicPr>
          <p:cNvPr id="64522" name="Picture 1">
            <a:extLst>
              <a:ext uri="{FF2B5EF4-FFF2-40B4-BE49-F238E27FC236}">
                <a16:creationId xmlns:a16="http://schemas.microsoft.com/office/drawing/2014/main" id="{9311C0BA-85EC-DE4F-A193-47F005448125}"/>
              </a:ext>
            </a:extLst>
          </p:cNvPr>
          <p:cNvPicPr>
            <a:picLocks noChangeAspect="1"/>
          </p:cNvPicPr>
          <p:nvPr/>
        </p:nvPicPr>
        <p:blipFill>
          <a:blip r:embed="rId5">
            <a:extLst>
              <a:ext uri="{28A0092B-C50C-407E-A947-70E740481C1C}">
                <a14:useLocalDpi xmlns:a14="http://schemas.microsoft.com/office/drawing/2010/main" val="0"/>
              </a:ext>
            </a:extLst>
          </a:blip>
          <a:srcRect l="11111"/>
          <a:stretch>
            <a:fillRect/>
          </a:stretch>
        </p:blipFill>
        <p:spPr bwMode="auto">
          <a:xfrm>
            <a:off x="76200" y="4495800"/>
            <a:ext cx="15097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 Box 10">
            <a:extLst>
              <a:ext uri="{FF2B5EF4-FFF2-40B4-BE49-F238E27FC236}">
                <a16:creationId xmlns:a16="http://schemas.microsoft.com/office/drawing/2014/main" id="{888D0B08-9009-0F4D-B499-2E58711FA9D8}"/>
              </a:ext>
            </a:extLst>
          </p:cNvPr>
          <p:cNvSpPr txBox="1">
            <a:spLocks noChangeArrowheads="1"/>
          </p:cNvSpPr>
          <p:nvPr/>
        </p:nvSpPr>
        <p:spPr bwMode="auto">
          <a:xfrm>
            <a:off x="5105400" y="185896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Design</a:t>
            </a:r>
          </a:p>
        </p:txBody>
      </p:sp>
      <p:sp>
        <p:nvSpPr>
          <p:cNvPr id="64524" name="Line 11">
            <a:extLst>
              <a:ext uri="{FF2B5EF4-FFF2-40B4-BE49-F238E27FC236}">
                <a16:creationId xmlns:a16="http://schemas.microsoft.com/office/drawing/2014/main" id="{906902B4-3021-7943-9B8D-D1EBCBE51256}"/>
              </a:ext>
            </a:extLst>
          </p:cNvPr>
          <p:cNvSpPr>
            <a:spLocks noChangeShapeType="1"/>
          </p:cNvSpPr>
          <p:nvPr/>
        </p:nvSpPr>
        <p:spPr bwMode="auto">
          <a:xfrm>
            <a:off x="4800600" y="259080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Text Box 12">
            <a:extLst>
              <a:ext uri="{FF2B5EF4-FFF2-40B4-BE49-F238E27FC236}">
                <a16:creationId xmlns:a16="http://schemas.microsoft.com/office/drawing/2014/main" id="{18433C94-E9E7-764D-BEBD-D8B661F59D5C}"/>
              </a:ext>
            </a:extLst>
          </p:cNvPr>
          <p:cNvSpPr txBox="1">
            <a:spLocks noChangeArrowheads="1"/>
          </p:cNvSpPr>
          <p:nvPr/>
        </p:nvSpPr>
        <p:spPr bwMode="auto">
          <a:xfrm>
            <a:off x="4876800" y="2714625"/>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1832 – Morse’s shipboard idea</a:t>
            </a:r>
          </a:p>
          <a:p>
            <a:pPr eaLnBrk="1" hangingPunct="1">
              <a:spcBef>
                <a:spcPct val="50000"/>
              </a:spcBef>
              <a:buFontTx/>
              <a:buNone/>
            </a:pPr>
            <a:r>
              <a:rPr lang="en-US" altLang="en-US" sz="2400"/>
              <a:t>1836 – Gale and Vail help out</a:t>
            </a:r>
          </a:p>
          <a:p>
            <a:pPr eaLnBrk="1" hangingPunct="1">
              <a:spcBef>
                <a:spcPct val="50000"/>
              </a:spcBef>
              <a:buFontTx/>
              <a:buNone/>
            </a:pPr>
            <a:r>
              <a:rPr lang="en-US" altLang="en-US" sz="2400"/>
              <a:t>1838 – Morse shows Van Buren</a:t>
            </a:r>
          </a:p>
          <a:p>
            <a:pPr eaLnBrk="1" hangingPunct="1">
              <a:spcBef>
                <a:spcPct val="50000"/>
              </a:spcBef>
              <a:buFontTx/>
              <a:buNone/>
            </a:pPr>
            <a:r>
              <a:rPr lang="en-US" altLang="en-US" sz="2400"/>
              <a:t>1842 – Henry helps Morse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E2672-7969-3549-9547-D4BA8FEEC9A1}"/>
              </a:ext>
            </a:extLst>
          </p:cNvPr>
          <p:cNvPicPr>
            <a:picLocks noChangeAspect="1"/>
          </p:cNvPicPr>
          <p:nvPr/>
        </p:nvPicPr>
        <p:blipFill rotWithShape="1">
          <a:blip r:embed="rId3"/>
          <a:srcRect l="2243" r="17546"/>
          <a:stretch/>
        </p:blipFill>
        <p:spPr>
          <a:xfrm rot="5400000">
            <a:off x="689271" y="143174"/>
            <a:ext cx="3114679" cy="3431578"/>
          </a:xfrm>
          <a:prstGeom prst="rect">
            <a:avLst/>
          </a:prstGeom>
          <a:scene3d>
            <a:camera prst="orthographicFront">
              <a:rot lat="0" lon="0" rev="0"/>
            </a:camera>
            <a:lightRig rig="threePt" dir="t"/>
          </a:scene3d>
        </p:spPr>
      </p:pic>
      <p:sp>
        <p:nvSpPr>
          <p:cNvPr id="66562" name="Line 5">
            <a:extLst>
              <a:ext uri="{FF2B5EF4-FFF2-40B4-BE49-F238E27FC236}">
                <a16:creationId xmlns:a16="http://schemas.microsoft.com/office/drawing/2014/main" id="{5170E864-5293-CB42-AD95-0DFDD1A32E93}"/>
              </a:ext>
            </a:extLst>
          </p:cNvPr>
          <p:cNvSpPr>
            <a:spLocks noChangeShapeType="1"/>
          </p:cNvSpPr>
          <p:nvPr/>
        </p:nvSpPr>
        <p:spPr bwMode="auto">
          <a:xfrm>
            <a:off x="4343400" y="2971800"/>
            <a:ext cx="5334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66563" name="Picture 10">
            <a:extLst>
              <a:ext uri="{FF2B5EF4-FFF2-40B4-BE49-F238E27FC236}">
                <a16:creationId xmlns:a16="http://schemas.microsoft.com/office/drawing/2014/main" id="{8382296D-8FC5-4A43-8691-4B2CDC16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58"/>
          <a:stretch>
            <a:fillRect/>
          </a:stretch>
        </p:blipFill>
        <p:spPr bwMode="auto">
          <a:xfrm>
            <a:off x="533400" y="3505200"/>
            <a:ext cx="3429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Slide Number Placeholder 7">
            <a:extLst>
              <a:ext uri="{FF2B5EF4-FFF2-40B4-BE49-F238E27FC236}">
                <a16:creationId xmlns:a16="http://schemas.microsoft.com/office/drawing/2014/main" id="{F9F0228E-655C-8045-BB82-DF27A8F4CB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5D1E00F-945D-E048-AAFB-2BACB8A71AB9}" type="slidenum">
              <a:rPr lang="en-US" altLang="en-US" sz="1400"/>
              <a:pPr>
                <a:spcBef>
                  <a:spcPct val="0"/>
                </a:spcBef>
                <a:buFontTx/>
                <a:buNone/>
              </a:pPr>
              <a:t>33</a:t>
            </a:fld>
            <a:endParaRPr lang="en-US" altLang="en-US" sz="1400"/>
          </a:p>
        </p:txBody>
      </p:sp>
      <p:sp>
        <p:nvSpPr>
          <p:cNvPr id="66565" name="TextBox 8">
            <a:extLst>
              <a:ext uri="{FF2B5EF4-FFF2-40B4-BE49-F238E27FC236}">
                <a16:creationId xmlns:a16="http://schemas.microsoft.com/office/drawing/2014/main" id="{1CE25B9D-F79F-9A4E-BCA0-AADFF5031B83}"/>
              </a:ext>
            </a:extLst>
          </p:cNvPr>
          <p:cNvSpPr txBox="1">
            <a:spLocks noChangeArrowheads="1"/>
          </p:cNvSpPr>
          <p:nvPr/>
        </p:nvSpPr>
        <p:spPr bwMode="auto">
          <a:xfrm>
            <a:off x="2133600" y="12144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rPr>
              <a:t>CODE</a:t>
            </a:r>
          </a:p>
        </p:txBody>
      </p:sp>
      <p:sp>
        <p:nvSpPr>
          <p:cNvPr id="66566" name="TextBox 9">
            <a:extLst>
              <a:ext uri="{FF2B5EF4-FFF2-40B4-BE49-F238E27FC236}">
                <a16:creationId xmlns:a16="http://schemas.microsoft.com/office/drawing/2014/main" id="{76DA87BD-3B60-B64C-9E70-B8AD353C5D84}"/>
              </a:ext>
            </a:extLst>
          </p:cNvPr>
          <p:cNvSpPr txBox="1">
            <a:spLocks noChangeArrowheads="1"/>
          </p:cNvSpPr>
          <p:nvPr/>
        </p:nvSpPr>
        <p:spPr bwMode="auto">
          <a:xfrm>
            <a:off x="1447800" y="35004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rPr>
              <a:t>PRINTER</a:t>
            </a:r>
          </a:p>
        </p:txBody>
      </p:sp>
      <p:sp>
        <p:nvSpPr>
          <p:cNvPr id="66567" name="Text Box 10">
            <a:extLst>
              <a:ext uri="{FF2B5EF4-FFF2-40B4-BE49-F238E27FC236}">
                <a16:creationId xmlns:a16="http://schemas.microsoft.com/office/drawing/2014/main" id="{665E24D4-7A6C-4146-9C0A-D4FDBEBFCAEE}"/>
              </a:ext>
            </a:extLst>
          </p:cNvPr>
          <p:cNvSpPr txBox="1">
            <a:spLocks noChangeArrowheads="1"/>
          </p:cNvSpPr>
          <p:nvPr/>
        </p:nvSpPr>
        <p:spPr bwMode="auto">
          <a:xfrm>
            <a:off x="5105400" y="185896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Design</a:t>
            </a:r>
          </a:p>
        </p:txBody>
      </p:sp>
      <p:sp>
        <p:nvSpPr>
          <p:cNvPr id="66568" name="Line 11">
            <a:extLst>
              <a:ext uri="{FF2B5EF4-FFF2-40B4-BE49-F238E27FC236}">
                <a16:creationId xmlns:a16="http://schemas.microsoft.com/office/drawing/2014/main" id="{72557723-C3EF-F942-AA00-1C95145AED6E}"/>
              </a:ext>
            </a:extLst>
          </p:cNvPr>
          <p:cNvSpPr>
            <a:spLocks noChangeShapeType="1"/>
          </p:cNvSpPr>
          <p:nvPr/>
        </p:nvSpPr>
        <p:spPr bwMode="auto">
          <a:xfrm>
            <a:off x="4800600" y="259080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9" name="Text Box 12">
            <a:extLst>
              <a:ext uri="{FF2B5EF4-FFF2-40B4-BE49-F238E27FC236}">
                <a16:creationId xmlns:a16="http://schemas.microsoft.com/office/drawing/2014/main" id="{5ADF5045-1AE6-074F-A0A1-09AD751195A4}"/>
              </a:ext>
            </a:extLst>
          </p:cNvPr>
          <p:cNvSpPr txBox="1">
            <a:spLocks noChangeArrowheads="1"/>
          </p:cNvSpPr>
          <p:nvPr/>
        </p:nvSpPr>
        <p:spPr bwMode="auto">
          <a:xfrm>
            <a:off x="4876800" y="2714625"/>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1832 – Morse’s shipboard idea</a:t>
            </a:r>
          </a:p>
          <a:p>
            <a:pPr eaLnBrk="1" hangingPunct="1">
              <a:spcBef>
                <a:spcPct val="50000"/>
              </a:spcBef>
              <a:buFontTx/>
              <a:buNone/>
            </a:pPr>
            <a:r>
              <a:rPr lang="en-US" altLang="en-US" sz="2400"/>
              <a:t>1836 – Gale and Vail help out</a:t>
            </a:r>
          </a:p>
          <a:p>
            <a:pPr eaLnBrk="1" hangingPunct="1">
              <a:spcBef>
                <a:spcPct val="50000"/>
              </a:spcBef>
              <a:buFontTx/>
              <a:buNone/>
            </a:pPr>
            <a:r>
              <a:rPr lang="en-US" altLang="en-US" sz="2400"/>
              <a:t>1838 – Morse shows Van Buren</a:t>
            </a:r>
          </a:p>
          <a:p>
            <a:pPr eaLnBrk="1" hangingPunct="1">
              <a:spcBef>
                <a:spcPct val="50000"/>
              </a:spcBef>
              <a:buFontTx/>
              <a:buNone/>
            </a:pPr>
            <a:r>
              <a:rPr lang="en-US" altLang="en-US" sz="2400"/>
              <a:t>1842 – Henry helps Morse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Line 10">
            <a:extLst>
              <a:ext uri="{FF2B5EF4-FFF2-40B4-BE49-F238E27FC236}">
                <a16:creationId xmlns:a16="http://schemas.microsoft.com/office/drawing/2014/main" id="{BB85E066-FA4B-5541-AD99-6F21075CFA84}"/>
              </a:ext>
            </a:extLst>
          </p:cNvPr>
          <p:cNvSpPr>
            <a:spLocks noChangeShapeType="1"/>
          </p:cNvSpPr>
          <p:nvPr/>
        </p:nvSpPr>
        <p:spPr bwMode="auto">
          <a:xfrm>
            <a:off x="4343400" y="2971800"/>
            <a:ext cx="5334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68610" name="Text Box 23">
            <a:extLst>
              <a:ext uri="{FF2B5EF4-FFF2-40B4-BE49-F238E27FC236}">
                <a16:creationId xmlns:a16="http://schemas.microsoft.com/office/drawing/2014/main" id="{35231614-0AF8-584F-AF7D-6127A86E91A7}"/>
              </a:ext>
            </a:extLst>
          </p:cNvPr>
          <p:cNvSpPr txBox="1">
            <a:spLocks noChangeArrowheads="1"/>
          </p:cNvSpPr>
          <p:nvPr/>
        </p:nvSpPr>
        <p:spPr bwMode="auto">
          <a:xfrm>
            <a:off x="76200" y="3657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t>Digital signals in use today – WiFi, Ethernet</a:t>
            </a:r>
          </a:p>
        </p:txBody>
      </p:sp>
      <p:sp>
        <p:nvSpPr>
          <p:cNvPr id="68611" name="Slide Number Placeholder 12">
            <a:extLst>
              <a:ext uri="{FF2B5EF4-FFF2-40B4-BE49-F238E27FC236}">
                <a16:creationId xmlns:a16="http://schemas.microsoft.com/office/drawing/2014/main" id="{347508A8-713B-684F-9571-7D48388BFC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B5548D-0C0F-A643-A89E-6117DE62030E}" type="slidenum">
              <a:rPr lang="en-US" altLang="en-US" sz="1400"/>
              <a:pPr>
                <a:spcBef>
                  <a:spcPct val="0"/>
                </a:spcBef>
                <a:buFontTx/>
                <a:buNone/>
              </a:pPr>
              <a:t>34</a:t>
            </a:fld>
            <a:endParaRPr lang="en-US" altLang="en-US" sz="1400"/>
          </a:p>
        </p:txBody>
      </p:sp>
      <p:sp>
        <p:nvSpPr>
          <p:cNvPr id="68612" name="Text Box 10">
            <a:extLst>
              <a:ext uri="{FF2B5EF4-FFF2-40B4-BE49-F238E27FC236}">
                <a16:creationId xmlns:a16="http://schemas.microsoft.com/office/drawing/2014/main" id="{A6AD48AF-F6C2-F44A-8480-20D5036D3C44}"/>
              </a:ext>
            </a:extLst>
          </p:cNvPr>
          <p:cNvSpPr txBox="1">
            <a:spLocks noChangeArrowheads="1"/>
          </p:cNvSpPr>
          <p:nvPr/>
        </p:nvSpPr>
        <p:spPr bwMode="auto">
          <a:xfrm>
            <a:off x="5105400" y="185896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Design</a:t>
            </a:r>
          </a:p>
        </p:txBody>
      </p:sp>
      <p:sp>
        <p:nvSpPr>
          <p:cNvPr id="68613" name="Line 11">
            <a:extLst>
              <a:ext uri="{FF2B5EF4-FFF2-40B4-BE49-F238E27FC236}">
                <a16:creationId xmlns:a16="http://schemas.microsoft.com/office/drawing/2014/main" id="{4370080C-0BAC-4F48-ACC5-4FE49A08196C}"/>
              </a:ext>
            </a:extLst>
          </p:cNvPr>
          <p:cNvSpPr>
            <a:spLocks noChangeShapeType="1"/>
          </p:cNvSpPr>
          <p:nvPr/>
        </p:nvSpPr>
        <p:spPr bwMode="auto">
          <a:xfrm>
            <a:off x="4800600" y="259080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4" name="Text Box 12">
            <a:extLst>
              <a:ext uri="{FF2B5EF4-FFF2-40B4-BE49-F238E27FC236}">
                <a16:creationId xmlns:a16="http://schemas.microsoft.com/office/drawing/2014/main" id="{025A6FBB-62F6-4843-92F6-8DAF71C92CA4}"/>
              </a:ext>
            </a:extLst>
          </p:cNvPr>
          <p:cNvSpPr txBox="1">
            <a:spLocks noChangeArrowheads="1"/>
          </p:cNvSpPr>
          <p:nvPr/>
        </p:nvSpPr>
        <p:spPr bwMode="auto">
          <a:xfrm>
            <a:off x="4876800" y="2714625"/>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1832 – Morse’s shipboard idea</a:t>
            </a:r>
          </a:p>
          <a:p>
            <a:pPr eaLnBrk="1" hangingPunct="1">
              <a:spcBef>
                <a:spcPct val="50000"/>
              </a:spcBef>
              <a:buFontTx/>
              <a:buNone/>
            </a:pPr>
            <a:r>
              <a:rPr lang="en-US" altLang="en-US" sz="2400"/>
              <a:t>1836 – Gale and Vail help out</a:t>
            </a:r>
          </a:p>
          <a:p>
            <a:pPr eaLnBrk="1" hangingPunct="1">
              <a:spcBef>
                <a:spcPct val="50000"/>
              </a:spcBef>
              <a:buFontTx/>
              <a:buNone/>
            </a:pPr>
            <a:r>
              <a:rPr lang="en-US" altLang="en-US" sz="2400"/>
              <a:t>1838 – Morse shows Van Buren</a:t>
            </a:r>
          </a:p>
          <a:p>
            <a:pPr eaLnBrk="1" hangingPunct="1">
              <a:spcBef>
                <a:spcPct val="50000"/>
              </a:spcBef>
              <a:buFontTx/>
              <a:buNone/>
            </a:pPr>
            <a:r>
              <a:rPr lang="en-US" altLang="en-US" sz="2400"/>
              <a:t>1842 – Henry helps Morse</a:t>
            </a:r>
          </a:p>
        </p:txBody>
      </p:sp>
      <p:pic>
        <p:nvPicPr>
          <p:cNvPr id="12" name="Picture 11">
            <a:extLst>
              <a:ext uri="{FF2B5EF4-FFF2-40B4-BE49-F238E27FC236}">
                <a16:creationId xmlns:a16="http://schemas.microsoft.com/office/drawing/2014/main" id="{F5B18F5B-90BF-8144-BD48-A722B8F35CCF}"/>
              </a:ext>
            </a:extLst>
          </p:cNvPr>
          <p:cNvPicPr>
            <a:picLocks noChangeAspect="1"/>
          </p:cNvPicPr>
          <p:nvPr/>
        </p:nvPicPr>
        <p:blipFill rotWithShape="1">
          <a:blip r:embed="rId3"/>
          <a:srcRect l="2243" r="17546"/>
          <a:stretch/>
        </p:blipFill>
        <p:spPr>
          <a:xfrm rot="5400000">
            <a:off x="689271" y="143174"/>
            <a:ext cx="3114679" cy="3431578"/>
          </a:xfrm>
          <a:prstGeom prst="rect">
            <a:avLst/>
          </a:prstGeom>
          <a:scene3d>
            <a:camera prst="orthographicFront">
              <a:rot lat="0" lon="0" rev="0"/>
            </a:camera>
            <a:lightRig rig="threePt" dir="t"/>
          </a:scene3d>
        </p:spPr>
      </p:pic>
      <p:sp>
        <p:nvSpPr>
          <p:cNvPr id="68616" name="TextBox 8">
            <a:extLst>
              <a:ext uri="{FF2B5EF4-FFF2-40B4-BE49-F238E27FC236}">
                <a16:creationId xmlns:a16="http://schemas.microsoft.com/office/drawing/2014/main" id="{03FC09BF-3C1C-4348-B981-FD744364F141}"/>
              </a:ext>
            </a:extLst>
          </p:cNvPr>
          <p:cNvSpPr txBox="1">
            <a:spLocks noChangeArrowheads="1"/>
          </p:cNvSpPr>
          <p:nvPr/>
        </p:nvSpPr>
        <p:spPr bwMode="auto">
          <a:xfrm>
            <a:off x="2133600" y="1214438"/>
            <a:ext cx="106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0000"/>
                </a:solidFill>
              </a:rPr>
              <a:t>CODE</a:t>
            </a:r>
          </a:p>
        </p:txBody>
      </p:sp>
      <p:pic>
        <p:nvPicPr>
          <p:cNvPr id="68617" name="Picture 1">
            <a:extLst>
              <a:ext uri="{FF2B5EF4-FFF2-40B4-BE49-F238E27FC236}">
                <a16:creationId xmlns:a16="http://schemas.microsoft.com/office/drawing/2014/main" id="{4EE66BD9-54A5-2040-8E17-2FDD070DD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235"/>
          <a:stretch>
            <a:fillRect/>
          </a:stretch>
        </p:blipFill>
        <p:spPr bwMode="auto">
          <a:xfrm>
            <a:off x="381000" y="5791200"/>
            <a:ext cx="36576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2">
            <a:extLst>
              <a:ext uri="{FF2B5EF4-FFF2-40B4-BE49-F238E27FC236}">
                <a16:creationId xmlns:a16="http://schemas.microsoft.com/office/drawing/2014/main" id="{38F72599-12B2-7B49-AC95-89B6AFFFD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564"/>
          <a:stretch>
            <a:fillRect/>
          </a:stretch>
        </p:blipFill>
        <p:spPr bwMode="auto">
          <a:xfrm>
            <a:off x="381000" y="4114800"/>
            <a:ext cx="365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Line 10">
            <a:extLst>
              <a:ext uri="{FF2B5EF4-FFF2-40B4-BE49-F238E27FC236}">
                <a16:creationId xmlns:a16="http://schemas.microsoft.com/office/drawing/2014/main" id="{C996B98F-E693-2E47-B730-63F983144C29}"/>
              </a:ext>
            </a:extLst>
          </p:cNvPr>
          <p:cNvSpPr>
            <a:spLocks noChangeShapeType="1"/>
          </p:cNvSpPr>
          <p:nvPr/>
        </p:nvSpPr>
        <p:spPr bwMode="auto">
          <a:xfrm>
            <a:off x="4343400" y="2971800"/>
            <a:ext cx="5334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0658" name="Slide Number Placeholder 12">
            <a:extLst>
              <a:ext uri="{FF2B5EF4-FFF2-40B4-BE49-F238E27FC236}">
                <a16:creationId xmlns:a16="http://schemas.microsoft.com/office/drawing/2014/main" id="{DA5D2148-FF7E-2B4E-A5CC-C4E6F3F17A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66FD181-D9B7-2445-A752-4F87798EA55B}" type="slidenum">
              <a:rPr lang="en-US" altLang="en-US" sz="1400"/>
              <a:pPr>
                <a:spcBef>
                  <a:spcPct val="0"/>
                </a:spcBef>
                <a:buFontTx/>
                <a:buNone/>
              </a:pPr>
              <a:t>35</a:t>
            </a:fld>
            <a:endParaRPr lang="en-US" altLang="en-US" sz="1400"/>
          </a:p>
        </p:txBody>
      </p:sp>
      <p:sp>
        <p:nvSpPr>
          <p:cNvPr id="70659" name="Text Box 10">
            <a:extLst>
              <a:ext uri="{FF2B5EF4-FFF2-40B4-BE49-F238E27FC236}">
                <a16:creationId xmlns:a16="http://schemas.microsoft.com/office/drawing/2014/main" id="{0EC03405-DDA6-DD4C-8919-ADB5B03EF99E}"/>
              </a:ext>
            </a:extLst>
          </p:cNvPr>
          <p:cNvSpPr txBox="1">
            <a:spLocks noChangeArrowheads="1"/>
          </p:cNvSpPr>
          <p:nvPr/>
        </p:nvSpPr>
        <p:spPr bwMode="auto">
          <a:xfrm>
            <a:off x="5105400" y="185896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Design</a:t>
            </a:r>
          </a:p>
        </p:txBody>
      </p:sp>
      <p:sp>
        <p:nvSpPr>
          <p:cNvPr id="70660" name="Line 11">
            <a:extLst>
              <a:ext uri="{FF2B5EF4-FFF2-40B4-BE49-F238E27FC236}">
                <a16:creationId xmlns:a16="http://schemas.microsoft.com/office/drawing/2014/main" id="{E89A7AC4-EF67-BC43-AFC9-266095C4985F}"/>
              </a:ext>
            </a:extLst>
          </p:cNvPr>
          <p:cNvSpPr>
            <a:spLocks noChangeShapeType="1"/>
          </p:cNvSpPr>
          <p:nvPr/>
        </p:nvSpPr>
        <p:spPr bwMode="auto">
          <a:xfrm>
            <a:off x="4800600" y="259080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1" name="Text Box 12">
            <a:extLst>
              <a:ext uri="{FF2B5EF4-FFF2-40B4-BE49-F238E27FC236}">
                <a16:creationId xmlns:a16="http://schemas.microsoft.com/office/drawing/2014/main" id="{C5FEC039-C501-8B42-84DB-EB2AEA3F9834}"/>
              </a:ext>
            </a:extLst>
          </p:cNvPr>
          <p:cNvSpPr txBox="1">
            <a:spLocks noChangeArrowheads="1"/>
          </p:cNvSpPr>
          <p:nvPr/>
        </p:nvSpPr>
        <p:spPr bwMode="auto">
          <a:xfrm>
            <a:off x="4876800" y="2714625"/>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1832 – Morse’s shipboard idea</a:t>
            </a:r>
          </a:p>
          <a:p>
            <a:pPr eaLnBrk="1" hangingPunct="1">
              <a:spcBef>
                <a:spcPct val="50000"/>
              </a:spcBef>
              <a:buFontTx/>
              <a:buNone/>
            </a:pPr>
            <a:r>
              <a:rPr lang="en-US" altLang="en-US" sz="2400"/>
              <a:t>1836 – Gale and Vail help out</a:t>
            </a:r>
          </a:p>
          <a:p>
            <a:pPr eaLnBrk="1" hangingPunct="1">
              <a:spcBef>
                <a:spcPct val="50000"/>
              </a:spcBef>
              <a:buFontTx/>
              <a:buNone/>
            </a:pPr>
            <a:r>
              <a:rPr lang="en-US" altLang="en-US" sz="2400"/>
              <a:t>1838 – Morse shows Van Buren</a:t>
            </a:r>
          </a:p>
          <a:p>
            <a:pPr eaLnBrk="1" hangingPunct="1">
              <a:spcBef>
                <a:spcPct val="50000"/>
              </a:spcBef>
              <a:buFontTx/>
              <a:buNone/>
            </a:pPr>
            <a:r>
              <a:rPr lang="en-US" altLang="en-US" sz="2400"/>
              <a:t>1842 – Henry helps Morse</a:t>
            </a:r>
          </a:p>
        </p:txBody>
      </p:sp>
      <p:pic>
        <p:nvPicPr>
          <p:cNvPr id="70662" name="Picture 2" descr="A room filled with furniture and a fireplace&#10;&#10;Description automatically generated">
            <a:extLst>
              <a:ext uri="{FF2B5EF4-FFF2-40B4-BE49-F238E27FC236}">
                <a16:creationId xmlns:a16="http://schemas.microsoft.com/office/drawing/2014/main" id="{4E7DFFD2-1FFF-6940-AF5A-2DDB15518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99" t="7166" r="27313"/>
          <a:stretch>
            <a:fillRect/>
          </a:stretch>
        </p:blipFill>
        <p:spPr bwMode="auto">
          <a:xfrm>
            <a:off x="76200" y="738188"/>
            <a:ext cx="41910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3">
            <a:extLst>
              <a:ext uri="{FF2B5EF4-FFF2-40B4-BE49-F238E27FC236}">
                <a16:creationId xmlns:a16="http://schemas.microsoft.com/office/drawing/2014/main" id="{47B60804-F4F1-4E47-93D1-DF40FE81D689}"/>
              </a:ext>
            </a:extLst>
          </p:cNvPr>
          <p:cNvSpPr txBox="1">
            <a:spLocks noChangeArrowheads="1"/>
          </p:cNvSpPr>
          <p:nvPr/>
        </p:nvSpPr>
        <p:spPr bwMode="auto">
          <a:xfrm>
            <a:off x="228600" y="50292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t>Morse’s original telegraph on display at the Smithsonian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7" descr="Morse_tegraph">
            <a:extLst>
              <a:ext uri="{FF2B5EF4-FFF2-40B4-BE49-F238E27FC236}">
                <a16:creationId xmlns:a16="http://schemas.microsoft.com/office/drawing/2014/main" id="{7004F641-63D5-064E-A57C-38E5AF967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260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 Box 8">
            <a:extLst>
              <a:ext uri="{FF2B5EF4-FFF2-40B4-BE49-F238E27FC236}">
                <a16:creationId xmlns:a16="http://schemas.microsoft.com/office/drawing/2014/main" id="{3E4D197F-3C31-8142-81A6-51533BD8AFF5}"/>
              </a:ext>
            </a:extLst>
          </p:cNvPr>
          <p:cNvSpPr txBox="1">
            <a:spLocks noChangeArrowheads="1"/>
          </p:cNvSpPr>
          <p:nvPr/>
        </p:nvSpPr>
        <p:spPr bwMode="auto">
          <a:xfrm>
            <a:off x="381000" y="228600"/>
            <a:ext cx="2971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t>MORSE’S PRINTING TELEGRAPH</a:t>
            </a:r>
          </a:p>
        </p:txBody>
      </p:sp>
      <p:sp>
        <p:nvSpPr>
          <p:cNvPr id="72707" name="Text Box 10">
            <a:extLst>
              <a:ext uri="{FF2B5EF4-FFF2-40B4-BE49-F238E27FC236}">
                <a16:creationId xmlns:a16="http://schemas.microsoft.com/office/drawing/2014/main" id="{D3EAE5EF-60D5-4245-8DDD-0ABCF88A996D}"/>
              </a:ext>
            </a:extLst>
          </p:cNvPr>
          <p:cNvSpPr txBox="1">
            <a:spLocks noChangeArrowheads="1"/>
          </p:cNvSpPr>
          <p:nvPr/>
        </p:nvSpPr>
        <p:spPr bwMode="auto">
          <a:xfrm>
            <a:off x="5105400" y="185896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Design</a:t>
            </a:r>
          </a:p>
        </p:txBody>
      </p:sp>
      <p:sp>
        <p:nvSpPr>
          <p:cNvPr id="72708" name="Line 11">
            <a:extLst>
              <a:ext uri="{FF2B5EF4-FFF2-40B4-BE49-F238E27FC236}">
                <a16:creationId xmlns:a16="http://schemas.microsoft.com/office/drawing/2014/main" id="{BDA72C5D-BE06-394F-AE7D-6A3A91ACDAC0}"/>
              </a:ext>
            </a:extLst>
          </p:cNvPr>
          <p:cNvSpPr>
            <a:spLocks noChangeShapeType="1"/>
          </p:cNvSpPr>
          <p:nvPr/>
        </p:nvSpPr>
        <p:spPr bwMode="auto">
          <a:xfrm>
            <a:off x="4800600" y="259080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09" name="Text Box 12">
            <a:extLst>
              <a:ext uri="{FF2B5EF4-FFF2-40B4-BE49-F238E27FC236}">
                <a16:creationId xmlns:a16="http://schemas.microsoft.com/office/drawing/2014/main" id="{EA526A2C-4E37-3945-BE90-3066A32BA418}"/>
              </a:ext>
            </a:extLst>
          </p:cNvPr>
          <p:cNvSpPr txBox="1">
            <a:spLocks noChangeArrowheads="1"/>
          </p:cNvSpPr>
          <p:nvPr/>
        </p:nvSpPr>
        <p:spPr bwMode="auto">
          <a:xfrm>
            <a:off x="4876800" y="2714625"/>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1832 – Morse’s shipboard idea</a:t>
            </a:r>
          </a:p>
          <a:p>
            <a:pPr eaLnBrk="1" hangingPunct="1">
              <a:spcBef>
                <a:spcPct val="50000"/>
              </a:spcBef>
              <a:buFontTx/>
              <a:buNone/>
            </a:pPr>
            <a:r>
              <a:rPr lang="en-US" altLang="en-US" sz="2400"/>
              <a:t>1836 – Gale and Vail help out</a:t>
            </a:r>
          </a:p>
          <a:p>
            <a:pPr eaLnBrk="1" hangingPunct="1">
              <a:spcBef>
                <a:spcPct val="50000"/>
              </a:spcBef>
              <a:buFontTx/>
              <a:buNone/>
            </a:pPr>
            <a:r>
              <a:rPr lang="en-US" altLang="en-US" sz="2400"/>
              <a:t>1838 – Morse shows Van Buren</a:t>
            </a:r>
          </a:p>
          <a:p>
            <a:pPr eaLnBrk="1" hangingPunct="1">
              <a:spcBef>
                <a:spcPct val="50000"/>
              </a:spcBef>
              <a:buFontTx/>
              <a:buNone/>
            </a:pPr>
            <a:r>
              <a:rPr lang="en-US" altLang="en-US" sz="2400"/>
              <a:t>1842 – Henry helps Morse</a:t>
            </a:r>
          </a:p>
        </p:txBody>
      </p:sp>
      <p:sp>
        <p:nvSpPr>
          <p:cNvPr id="72710" name="Line 3">
            <a:extLst>
              <a:ext uri="{FF2B5EF4-FFF2-40B4-BE49-F238E27FC236}">
                <a16:creationId xmlns:a16="http://schemas.microsoft.com/office/drawing/2014/main" id="{83815EAA-D142-274E-B682-25445A05E3D6}"/>
              </a:ext>
            </a:extLst>
          </p:cNvPr>
          <p:cNvSpPr>
            <a:spLocks noChangeShapeType="1"/>
          </p:cNvSpPr>
          <p:nvPr/>
        </p:nvSpPr>
        <p:spPr bwMode="auto">
          <a:xfrm>
            <a:off x="4343400" y="3505200"/>
            <a:ext cx="5334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2711" name="Slide Number Placeholder 7">
            <a:extLst>
              <a:ext uri="{FF2B5EF4-FFF2-40B4-BE49-F238E27FC236}">
                <a16:creationId xmlns:a16="http://schemas.microsoft.com/office/drawing/2014/main" id="{2C85C92D-8E98-CF4E-8991-6814CB2C97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3F5BA36-FB98-8041-A681-AC4C709D48E6}" type="slidenum">
              <a:rPr lang="en-US" altLang="en-US" sz="1400"/>
              <a:pPr>
                <a:spcBef>
                  <a:spcPct val="0"/>
                </a:spcBef>
                <a:buFontTx/>
                <a:buNone/>
              </a:pPr>
              <a:t>36</a:t>
            </a:fld>
            <a:endParaRPr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Morse_tegraph">
            <a:extLst>
              <a:ext uri="{FF2B5EF4-FFF2-40B4-BE49-F238E27FC236}">
                <a16:creationId xmlns:a16="http://schemas.microsoft.com/office/drawing/2014/main" id="{CC165365-2AEC-DE44-84B2-8FCDD952B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260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6" descr="canvas">
            <a:extLst>
              <a:ext uri="{FF2B5EF4-FFF2-40B4-BE49-F238E27FC236}">
                <a16:creationId xmlns:a16="http://schemas.microsoft.com/office/drawing/2014/main" id="{29652E44-F481-C34B-926C-F6AA0FEC8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600"/>
          <a:stretch>
            <a:fillRect/>
          </a:stretch>
        </p:blipFill>
        <p:spPr bwMode="auto">
          <a:xfrm>
            <a:off x="4762500" y="533400"/>
            <a:ext cx="42291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7">
            <a:extLst>
              <a:ext uri="{FF2B5EF4-FFF2-40B4-BE49-F238E27FC236}">
                <a16:creationId xmlns:a16="http://schemas.microsoft.com/office/drawing/2014/main" id="{1FC1A9D4-90CC-2B48-9CAD-E6C0AFEEE36C}"/>
              </a:ext>
            </a:extLst>
          </p:cNvPr>
          <p:cNvSpPr txBox="1">
            <a:spLocks noChangeArrowheads="1"/>
          </p:cNvSpPr>
          <p:nvPr/>
        </p:nvSpPr>
        <p:spPr bwMode="auto">
          <a:xfrm>
            <a:off x="4991100" y="5524500"/>
            <a:ext cx="3505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ARTIST’S CANVAS STRETCHER</a:t>
            </a:r>
          </a:p>
        </p:txBody>
      </p:sp>
      <p:sp>
        <p:nvSpPr>
          <p:cNvPr id="74756" name="Rectangle 8">
            <a:extLst>
              <a:ext uri="{FF2B5EF4-FFF2-40B4-BE49-F238E27FC236}">
                <a16:creationId xmlns:a16="http://schemas.microsoft.com/office/drawing/2014/main" id="{7D4A028B-4551-1243-9B08-E4D1AE361C44}"/>
              </a:ext>
            </a:extLst>
          </p:cNvPr>
          <p:cNvSpPr>
            <a:spLocks noChangeArrowheads="1"/>
          </p:cNvSpPr>
          <p:nvPr/>
        </p:nvSpPr>
        <p:spPr bwMode="auto">
          <a:xfrm>
            <a:off x="1219200" y="2209800"/>
            <a:ext cx="2362200" cy="1447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4757" name="Line 9">
            <a:extLst>
              <a:ext uri="{FF2B5EF4-FFF2-40B4-BE49-F238E27FC236}">
                <a16:creationId xmlns:a16="http://schemas.microsoft.com/office/drawing/2014/main" id="{8F78638F-E3E7-B349-B601-E803CD4AD312}"/>
              </a:ext>
            </a:extLst>
          </p:cNvPr>
          <p:cNvSpPr>
            <a:spLocks noChangeShapeType="1"/>
          </p:cNvSpPr>
          <p:nvPr/>
        </p:nvSpPr>
        <p:spPr bwMode="auto">
          <a:xfrm>
            <a:off x="1219200" y="2863850"/>
            <a:ext cx="23622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758" name="Text Box 10">
            <a:extLst>
              <a:ext uri="{FF2B5EF4-FFF2-40B4-BE49-F238E27FC236}">
                <a16:creationId xmlns:a16="http://schemas.microsoft.com/office/drawing/2014/main" id="{C3BF9A13-1B29-C14D-B327-D1933771176E}"/>
              </a:ext>
            </a:extLst>
          </p:cNvPr>
          <p:cNvSpPr txBox="1">
            <a:spLocks noChangeArrowheads="1"/>
          </p:cNvSpPr>
          <p:nvPr/>
        </p:nvSpPr>
        <p:spPr bwMode="auto">
          <a:xfrm>
            <a:off x="381000" y="228600"/>
            <a:ext cx="2971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t>MORSE’S PRINTING TELEGRAPH</a:t>
            </a:r>
          </a:p>
        </p:txBody>
      </p:sp>
      <p:sp>
        <p:nvSpPr>
          <p:cNvPr id="74759" name="Line 11">
            <a:extLst>
              <a:ext uri="{FF2B5EF4-FFF2-40B4-BE49-F238E27FC236}">
                <a16:creationId xmlns:a16="http://schemas.microsoft.com/office/drawing/2014/main" id="{B5BA7597-4947-1A48-B996-D31A9675F730}"/>
              </a:ext>
            </a:extLst>
          </p:cNvPr>
          <p:cNvSpPr>
            <a:spLocks noChangeShapeType="1"/>
          </p:cNvSpPr>
          <p:nvPr/>
        </p:nvSpPr>
        <p:spPr bwMode="auto">
          <a:xfrm flipH="1" flipV="1">
            <a:off x="3648075" y="3714750"/>
            <a:ext cx="1600200" cy="19050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4760" name="Line 12">
            <a:extLst>
              <a:ext uri="{FF2B5EF4-FFF2-40B4-BE49-F238E27FC236}">
                <a16:creationId xmlns:a16="http://schemas.microsoft.com/office/drawing/2014/main" id="{C1990DAD-56A2-9C40-B735-535EADE91B72}"/>
              </a:ext>
            </a:extLst>
          </p:cNvPr>
          <p:cNvSpPr>
            <a:spLocks noChangeShapeType="1"/>
          </p:cNvSpPr>
          <p:nvPr/>
        </p:nvSpPr>
        <p:spPr bwMode="auto">
          <a:xfrm flipV="1">
            <a:off x="5229225" y="4257675"/>
            <a:ext cx="1066800" cy="135255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4761" name="Slide Number Placeholder 9">
            <a:extLst>
              <a:ext uri="{FF2B5EF4-FFF2-40B4-BE49-F238E27FC236}">
                <a16:creationId xmlns:a16="http://schemas.microsoft.com/office/drawing/2014/main" id="{C944827A-B189-1E4D-AFED-8CC053F609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B064995-6A7A-B940-B870-A1EF6B6D3BD9}" type="slidenum">
              <a:rPr lang="en-US" altLang="en-US" sz="1400"/>
              <a:pPr>
                <a:spcBef>
                  <a:spcPct val="0"/>
                </a:spcBef>
                <a:buFontTx/>
                <a:buNone/>
              </a:pPr>
              <a:t>37</a:t>
            </a:fld>
            <a:endParaRPr lang="en-US" altLang="en-US" sz="1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Morse_tegraph">
            <a:extLst>
              <a:ext uri="{FF2B5EF4-FFF2-40B4-BE49-F238E27FC236}">
                <a16:creationId xmlns:a16="http://schemas.microsoft.com/office/drawing/2014/main" id="{4F1C374C-72EB-5A45-B5A4-356CD09D0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260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4">
            <a:extLst>
              <a:ext uri="{FF2B5EF4-FFF2-40B4-BE49-F238E27FC236}">
                <a16:creationId xmlns:a16="http://schemas.microsoft.com/office/drawing/2014/main" id="{159CEDD6-5DC3-3F46-A0B1-7A72DF976D21}"/>
              </a:ext>
            </a:extLst>
          </p:cNvPr>
          <p:cNvSpPr txBox="1">
            <a:spLocks noChangeArrowheads="1"/>
          </p:cNvSpPr>
          <p:nvPr/>
        </p:nvSpPr>
        <p:spPr bwMode="auto">
          <a:xfrm>
            <a:off x="4610100" y="3473274"/>
            <a:ext cx="3886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a:t>Copper-Zinc Battery (Galvanic Cell)</a:t>
            </a:r>
          </a:p>
        </p:txBody>
      </p:sp>
      <p:sp>
        <p:nvSpPr>
          <p:cNvPr id="76803" name="Oval 7">
            <a:extLst>
              <a:ext uri="{FF2B5EF4-FFF2-40B4-BE49-F238E27FC236}">
                <a16:creationId xmlns:a16="http://schemas.microsoft.com/office/drawing/2014/main" id="{C2AD0B42-3C9C-224E-9B80-5CB5857C2A98}"/>
              </a:ext>
            </a:extLst>
          </p:cNvPr>
          <p:cNvSpPr>
            <a:spLocks noChangeArrowheads="1"/>
          </p:cNvSpPr>
          <p:nvPr/>
        </p:nvSpPr>
        <p:spPr bwMode="auto">
          <a:xfrm>
            <a:off x="1095375" y="4552950"/>
            <a:ext cx="914400" cy="10668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6804" name="Line 8">
            <a:extLst>
              <a:ext uri="{FF2B5EF4-FFF2-40B4-BE49-F238E27FC236}">
                <a16:creationId xmlns:a16="http://schemas.microsoft.com/office/drawing/2014/main" id="{ABBF304A-C270-614A-A5CD-C9221D8E2207}"/>
              </a:ext>
            </a:extLst>
          </p:cNvPr>
          <p:cNvSpPr>
            <a:spLocks noChangeShapeType="1"/>
          </p:cNvSpPr>
          <p:nvPr/>
        </p:nvSpPr>
        <p:spPr bwMode="auto">
          <a:xfrm flipH="1">
            <a:off x="1981200" y="4114800"/>
            <a:ext cx="3124200" cy="762000"/>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6805" name="Text Box 9">
            <a:extLst>
              <a:ext uri="{FF2B5EF4-FFF2-40B4-BE49-F238E27FC236}">
                <a16:creationId xmlns:a16="http://schemas.microsoft.com/office/drawing/2014/main" id="{92E57696-18ED-B140-88B2-CD5A722CE85E}"/>
              </a:ext>
            </a:extLst>
          </p:cNvPr>
          <p:cNvSpPr txBox="1">
            <a:spLocks noChangeArrowheads="1"/>
          </p:cNvSpPr>
          <p:nvPr/>
        </p:nvSpPr>
        <p:spPr bwMode="auto">
          <a:xfrm>
            <a:off x="381000" y="228600"/>
            <a:ext cx="2971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t>MORSE’S PRINTING TELEGRAPH</a:t>
            </a:r>
          </a:p>
        </p:txBody>
      </p:sp>
      <p:sp>
        <p:nvSpPr>
          <p:cNvPr id="76806" name="Slide Number Placeholder 6">
            <a:extLst>
              <a:ext uri="{FF2B5EF4-FFF2-40B4-BE49-F238E27FC236}">
                <a16:creationId xmlns:a16="http://schemas.microsoft.com/office/drawing/2014/main" id="{46712486-75C8-E84A-9C28-292F31E7BB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C9FDE07-3E49-104E-A157-D60AD1EE1B70}" type="slidenum">
              <a:rPr lang="en-US" altLang="en-US" sz="1400"/>
              <a:pPr>
                <a:spcBef>
                  <a:spcPct val="0"/>
                </a:spcBef>
                <a:buFontTx/>
                <a:buNone/>
              </a:pPr>
              <a:t>38</a:t>
            </a:fld>
            <a:endParaRPr lang="en-US" altLang="en-US" sz="1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6">
            <a:extLst>
              <a:ext uri="{FF2B5EF4-FFF2-40B4-BE49-F238E27FC236}">
                <a16:creationId xmlns:a16="http://schemas.microsoft.com/office/drawing/2014/main" id="{5AED13EC-5FB8-574E-88F1-42202CE7F7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430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7" descr="Morse_tegraph">
            <a:extLst>
              <a:ext uri="{FF2B5EF4-FFF2-40B4-BE49-F238E27FC236}">
                <a16:creationId xmlns:a16="http://schemas.microsoft.com/office/drawing/2014/main" id="{7C974BA5-F4C2-1040-B2D3-F00038574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260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9">
            <a:extLst>
              <a:ext uri="{FF2B5EF4-FFF2-40B4-BE49-F238E27FC236}">
                <a16:creationId xmlns:a16="http://schemas.microsoft.com/office/drawing/2014/main" id="{A59F501D-BE82-3F42-BED3-24A7B8F8D7E7}"/>
              </a:ext>
            </a:extLst>
          </p:cNvPr>
          <p:cNvSpPr txBox="1">
            <a:spLocks noChangeArrowheads="1"/>
          </p:cNvSpPr>
          <p:nvPr/>
        </p:nvSpPr>
        <p:spPr bwMode="auto">
          <a:xfrm>
            <a:off x="5715000" y="381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ELECTROMAGNET</a:t>
            </a:r>
          </a:p>
        </p:txBody>
      </p:sp>
      <p:sp>
        <p:nvSpPr>
          <p:cNvPr id="78852" name="Text Box 10">
            <a:extLst>
              <a:ext uri="{FF2B5EF4-FFF2-40B4-BE49-F238E27FC236}">
                <a16:creationId xmlns:a16="http://schemas.microsoft.com/office/drawing/2014/main" id="{C7C9CFFB-9DEA-D94C-A8EB-109405218F5F}"/>
              </a:ext>
            </a:extLst>
          </p:cNvPr>
          <p:cNvSpPr txBox="1">
            <a:spLocks noChangeArrowheads="1"/>
          </p:cNvSpPr>
          <p:nvPr/>
        </p:nvSpPr>
        <p:spPr bwMode="auto">
          <a:xfrm>
            <a:off x="4724400" y="61722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MOVING PAPER TAPE</a:t>
            </a:r>
          </a:p>
        </p:txBody>
      </p:sp>
      <p:sp>
        <p:nvSpPr>
          <p:cNvPr id="78853" name="Rectangle 12">
            <a:extLst>
              <a:ext uri="{FF2B5EF4-FFF2-40B4-BE49-F238E27FC236}">
                <a16:creationId xmlns:a16="http://schemas.microsoft.com/office/drawing/2014/main" id="{0240A9EE-BC39-4D41-BB80-41665EA72867}"/>
              </a:ext>
            </a:extLst>
          </p:cNvPr>
          <p:cNvSpPr>
            <a:spLocks noChangeArrowheads="1"/>
          </p:cNvSpPr>
          <p:nvPr/>
        </p:nvSpPr>
        <p:spPr bwMode="auto">
          <a:xfrm>
            <a:off x="1543050" y="2124075"/>
            <a:ext cx="1581150" cy="16002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78854" name="Line 13">
            <a:extLst>
              <a:ext uri="{FF2B5EF4-FFF2-40B4-BE49-F238E27FC236}">
                <a16:creationId xmlns:a16="http://schemas.microsoft.com/office/drawing/2014/main" id="{D472AC42-C229-FB49-81DC-8D82A0EE0EC6}"/>
              </a:ext>
            </a:extLst>
          </p:cNvPr>
          <p:cNvSpPr>
            <a:spLocks noChangeShapeType="1"/>
          </p:cNvSpPr>
          <p:nvPr/>
        </p:nvSpPr>
        <p:spPr bwMode="auto">
          <a:xfrm flipH="1">
            <a:off x="7010400" y="838200"/>
            <a:ext cx="381000" cy="19050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8855" name="Line 15">
            <a:extLst>
              <a:ext uri="{FF2B5EF4-FFF2-40B4-BE49-F238E27FC236}">
                <a16:creationId xmlns:a16="http://schemas.microsoft.com/office/drawing/2014/main" id="{5E599327-9591-224E-9D64-61A9487BE67F}"/>
              </a:ext>
            </a:extLst>
          </p:cNvPr>
          <p:cNvSpPr>
            <a:spLocks noChangeShapeType="1"/>
          </p:cNvSpPr>
          <p:nvPr/>
        </p:nvSpPr>
        <p:spPr bwMode="auto">
          <a:xfrm flipV="1">
            <a:off x="5200650" y="4895850"/>
            <a:ext cx="685800" cy="1219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8856" name="Text Box 16">
            <a:extLst>
              <a:ext uri="{FF2B5EF4-FFF2-40B4-BE49-F238E27FC236}">
                <a16:creationId xmlns:a16="http://schemas.microsoft.com/office/drawing/2014/main" id="{CF1BE951-619F-1F42-902F-6D8C81C57128}"/>
              </a:ext>
            </a:extLst>
          </p:cNvPr>
          <p:cNvSpPr txBox="1">
            <a:spLocks noChangeArrowheads="1"/>
          </p:cNvSpPr>
          <p:nvPr/>
        </p:nvSpPr>
        <p:spPr bwMode="auto">
          <a:xfrm>
            <a:off x="8201025" y="3581400"/>
            <a:ext cx="914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PEN</a:t>
            </a:r>
          </a:p>
        </p:txBody>
      </p:sp>
      <p:sp>
        <p:nvSpPr>
          <p:cNvPr id="78857" name="Line 17">
            <a:extLst>
              <a:ext uri="{FF2B5EF4-FFF2-40B4-BE49-F238E27FC236}">
                <a16:creationId xmlns:a16="http://schemas.microsoft.com/office/drawing/2014/main" id="{12EC1AA3-2016-974A-98E8-B12AD19624B2}"/>
              </a:ext>
            </a:extLst>
          </p:cNvPr>
          <p:cNvSpPr>
            <a:spLocks noChangeShapeType="1"/>
          </p:cNvSpPr>
          <p:nvPr/>
        </p:nvSpPr>
        <p:spPr bwMode="auto">
          <a:xfrm flipH="1">
            <a:off x="7143750" y="3838575"/>
            <a:ext cx="1066800" cy="838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8858" name="Text Box 18">
            <a:extLst>
              <a:ext uri="{FF2B5EF4-FFF2-40B4-BE49-F238E27FC236}">
                <a16:creationId xmlns:a16="http://schemas.microsoft.com/office/drawing/2014/main" id="{B7E99B7B-B0B7-BE47-B3AF-F73AF3D7741A}"/>
              </a:ext>
            </a:extLst>
          </p:cNvPr>
          <p:cNvSpPr txBox="1">
            <a:spLocks noChangeArrowheads="1"/>
          </p:cNvSpPr>
          <p:nvPr/>
        </p:nvSpPr>
        <p:spPr bwMode="auto">
          <a:xfrm>
            <a:off x="381000" y="228600"/>
            <a:ext cx="2971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t>MORSE’S PRINTING TELEGRAPH</a:t>
            </a:r>
          </a:p>
        </p:txBody>
      </p:sp>
      <p:sp>
        <p:nvSpPr>
          <p:cNvPr id="78859" name="Text Box 19">
            <a:extLst>
              <a:ext uri="{FF2B5EF4-FFF2-40B4-BE49-F238E27FC236}">
                <a16:creationId xmlns:a16="http://schemas.microsoft.com/office/drawing/2014/main" id="{20151A27-C188-1145-B06D-DF32D97EE703}"/>
              </a:ext>
            </a:extLst>
          </p:cNvPr>
          <p:cNvSpPr txBox="1">
            <a:spLocks noChangeArrowheads="1"/>
          </p:cNvSpPr>
          <p:nvPr/>
        </p:nvSpPr>
        <p:spPr bwMode="auto">
          <a:xfrm>
            <a:off x="4724400" y="1437382"/>
            <a:ext cx="19812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dirty="0"/>
              <a:t>PEN HOLDER FRAME DEFLECTED BY ELECTROMAGNET</a:t>
            </a:r>
          </a:p>
        </p:txBody>
      </p:sp>
      <p:sp>
        <p:nvSpPr>
          <p:cNvPr id="78860" name="Line 20">
            <a:extLst>
              <a:ext uri="{FF2B5EF4-FFF2-40B4-BE49-F238E27FC236}">
                <a16:creationId xmlns:a16="http://schemas.microsoft.com/office/drawing/2014/main" id="{C20D638E-F9F4-1E42-A2F4-7FC5D2C9EDF5}"/>
              </a:ext>
            </a:extLst>
          </p:cNvPr>
          <p:cNvSpPr>
            <a:spLocks noChangeShapeType="1"/>
          </p:cNvSpPr>
          <p:nvPr/>
        </p:nvSpPr>
        <p:spPr bwMode="auto">
          <a:xfrm>
            <a:off x="6067425" y="2514600"/>
            <a:ext cx="619125" cy="1495425"/>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8861" name="Line 21">
            <a:extLst>
              <a:ext uri="{FF2B5EF4-FFF2-40B4-BE49-F238E27FC236}">
                <a16:creationId xmlns:a16="http://schemas.microsoft.com/office/drawing/2014/main" id="{136834D4-CCCB-1C4A-A76E-FBCCE0097818}"/>
              </a:ext>
            </a:extLst>
          </p:cNvPr>
          <p:cNvSpPr>
            <a:spLocks noChangeShapeType="1"/>
          </p:cNvSpPr>
          <p:nvPr/>
        </p:nvSpPr>
        <p:spPr bwMode="auto">
          <a:xfrm>
            <a:off x="3133725" y="3724275"/>
            <a:ext cx="1524000" cy="1905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2" name="Line 22">
            <a:extLst>
              <a:ext uri="{FF2B5EF4-FFF2-40B4-BE49-F238E27FC236}">
                <a16:creationId xmlns:a16="http://schemas.microsoft.com/office/drawing/2014/main" id="{151D4581-2DB8-9D46-BB96-38413BFB1BBE}"/>
              </a:ext>
            </a:extLst>
          </p:cNvPr>
          <p:cNvSpPr>
            <a:spLocks noChangeShapeType="1"/>
          </p:cNvSpPr>
          <p:nvPr/>
        </p:nvSpPr>
        <p:spPr bwMode="auto">
          <a:xfrm flipV="1">
            <a:off x="3143250" y="1143000"/>
            <a:ext cx="1504950" cy="9525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63" name="Slide Number Placeholder 15">
            <a:extLst>
              <a:ext uri="{FF2B5EF4-FFF2-40B4-BE49-F238E27FC236}">
                <a16:creationId xmlns:a16="http://schemas.microsoft.com/office/drawing/2014/main" id="{116A4222-95CD-9A4B-8CF1-FE5F6146A2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F0AB253-7E38-824F-A72B-AD58A8041FC2}" type="slidenum">
              <a:rPr lang="en-US" altLang="en-US" sz="1400"/>
              <a:pPr>
                <a:spcBef>
                  <a:spcPct val="0"/>
                </a:spcBef>
                <a:buFontTx/>
                <a:buNone/>
              </a:pPr>
              <a:t>39</a:t>
            </a:fld>
            <a:endParaRPr lang="en-US" altLang="en-US"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A6F042-0F04-D822-FE30-1E72AA335E4F}"/>
              </a:ext>
            </a:extLst>
          </p:cNvPr>
          <p:cNvSpPr>
            <a:spLocks noGrp="1"/>
          </p:cNvSpPr>
          <p:nvPr>
            <p:ph type="sldNum" sz="quarter" idx="12"/>
          </p:nvPr>
        </p:nvSpPr>
        <p:spPr/>
        <p:txBody>
          <a:bodyPr/>
          <a:lstStyle/>
          <a:p>
            <a:pPr>
              <a:defRPr/>
            </a:pPr>
            <a:fld id="{20C48BF4-8E3B-FE47-A5D3-329D41DF5301}" type="slidenum">
              <a:rPr lang="en-US" altLang="en-US" smtClean="0"/>
              <a:pPr>
                <a:defRPr/>
              </a:pPr>
              <a:t>4</a:t>
            </a:fld>
            <a:endParaRPr lang="en-US" altLang="en-US"/>
          </a:p>
        </p:txBody>
      </p:sp>
      <p:sp>
        <p:nvSpPr>
          <p:cNvPr id="4" name="TextBox 3">
            <a:extLst>
              <a:ext uri="{FF2B5EF4-FFF2-40B4-BE49-F238E27FC236}">
                <a16:creationId xmlns:a16="http://schemas.microsoft.com/office/drawing/2014/main" id="{5AA131EE-B2FB-E900-8BFC-27D404A86AD1}"/>
              </a:ext>
            </a:extLst>
          </p:cNvPr>
          <p:cNvSpPr txBox="1"/>
          <p:nvPr/>
        </p:nvSpPr>
        <p:spPr>
          <a:xfrm>
            <a:off x="304800" y="177800"/>
            <a:ext cx="8534400" cy="6555641"/>
          </a:xfrm>
          <a:prstGeom prst="rect">
            <a:avLst/>
          </a:prstGeom>
          <a:noFill/>
        </p:spPr>
        <p:txBody>
          <a:bodyPr wrap="square" rtlCol="0">
            <a:spAutoFit/>
          </a:bodyPr>
          <a:lstStyle/>
          <a:p>
            <a:r>
              <a:rPr lang="en-US" sz="1200" dirty="0"/>
              <a:t>1803 – Trenton to New Brunswick Road – gravel road including straight line segment – now US1</a:t>
            </a:r>
          </a:p>
          <a:p>
            <a:endParaRPr lang="en-US" sz="1200" dirty="0"/>
          </a:p>
          <a:p>
            <a:r>
              <a:rPr lang="en-US" sz="1200" dirty="0"/>
              <a:t>1825 – Erie Canal completed – New York to Buffalo using steamboats and canal boats</a:t>
            </a:r>
          </a:p>
          <a:p>
            <a:endParaRPr lang="en-US" sz="1200" dirty="0"/>
          </a:p>
          <a:p>
            <a:r>
              <a:rPr lang="en-US" sz="1200" dirty="0"/>
              <a:t>1830 – Joseph Henry in Albany rings a bell a mile away using electromagnetism – shows to his High School students</a:t>
            </a:r>
          </a:p>
          <a:p>
            <a:endParaRPr lang="en-US" sz="1200" dirty="0"/>
          </a:p>
          <a:p>
            <a:r>
              <a:rPr lang="en-US" sz="1200" dirty="0"/>
              <a:t>1831 – Mohawk &amp; Hudson Railroad starts operation</a:t>
            </a:r>
          </a:p>
          <a:p>
            <a:endParaRPr lang="en-US" sz="1200" dirty="0"/>
          </a:p>
          <a:p>
            <a:r>
              <a:rPr lang="en-US" sz="1200" dirty="0"/>
              <a:t>1832 – Delaware &amp; Raritan Canal and Camden &amp; Amboy Railroad operational – Princeton Turning Basin</a:t>
            </a:r>
          </a:p>
          <a:p>
            <a:endParaRPr lang="en-US" sz="1200" dirty="0"/>
          </a:p>
          <a:p>
            <a:r>
              <a:rPr lang="en-US" sz="1200" dirty="0"/>
              <a:t>1832 – Joseph Henry comes to Princeton as Professor of Natural Philosophy</a:t>
            </a:r>
          </a:p>
          <a:p>
            <a:endParaRPr lang="en-US" sz="1200" dirty="0"/>
          </a:p>
          <a:p>
            <a:r>
              <a:rPr lang="en-US" sz="1200" dirty="0"/>
              <a:t>1832 – Samuel Morse conceived of an electromagnetic telegraph using a dot-dash code</a:t>
            </a:r>
          </a:p>
          <a:p>
            <a:endParaRPr lang="en-US" sz="1200" dirty="0"/>
          </a:p>
          <a:p>
            <a:r>
              <a:rPr lang="en-US" sz="1200" dirty="0"/>
              <a:t>1836 – Joseph Henry and the Campus Wire – a single wire telegraph from lab to home using earth for return to request his lunch</a:t>
            </a:r>
          </a:p>
          <a:p>
            <a:endParaRPr lang="en-US" sz="1200" dirty="0"/>
          </a:p>
          <a:p>
            <a:r>
              <a:rPr lang="en-US" sz="1200" dirty="0"/>
              <a:t>1838 – Samuel Morse and Alfred Vail demonstrate a telegraph system in Morristown NJ (Speedwell Iron Works)</a:t>
            </a:r>
          </a:p>
          <a:p>
            <a:endParaRPr lang="en-US" sz="1200" dirty="0"/>
          </a:p>
          <a:p>
            <a:r>
              <a:rPr lang="en-US" sz="1200" dirty="0"/>
              <a:t>1840 – Morse patent of Telegraph Signals (US1647)</a:t>
            </a:r>
          </a:p>
          <a:p>
            <a:endParaRPr lang="en-US" sz="1200" dirty="0"/>
          </a:p>
          <a:p>
            <a:r>
              <a:rPr lang="en-US" sz="1200" dirty="0"/>
              <a:t>1844 – Morse, Vail, and Ezra Cornell send a telegraph message between Baltimore and Washington</a:t>
            </a:r>
          </a:p>
          <a:p>
            <a:endParaRPr lang="en-US" sz="1200" dirty="0"/>
          </a:p>
          <a:p>
            <a:r>
              <a:rPr lang="en-US" sz="1200" dirty="0"/>
              <a:t>1846 – Morse patents the Receiving Register (US4453)</a:t>
            </a:r>
          </a:p>
          <a:p>
            <a:endParaRPr lang="en-US" sz="1200" dirty="0"/>
          </a:p>
          <a:p>
            <a:r>
              <a:rPr lang="en-US" sz="1200" dirty="0"/>
              <a:t>1847 – Morse starts the Magnetic Telegraph Company with offices between Phila and NYC – one at Princeton Basin</a:t>
            </a:r>
          </a:p>
          <a:p>
            <a:endParaRPr lang="en-US" sz="1200" dirty="0"/>
          </a:p>
          <a:p>
            <a:r>
              <a:rPr lang="en-US" sz="1200" dirty="0"/>
              <a:t>1848 – Morse reissues 1846 Patent (USRE118) showing receiving magnet – his claim to the relay</a:t>
            </a:r>
          </a:p>
          <a:p>
            <a:endParaRPr lang="en-US" sz="1200" dirty="0"/>
          </a:p>
          <a:p>
            <a:r>
              <a:rPr lang="en-US" sz="1200" dirty="0"/>
              <a:t>1853 – Telegram to Henry Clay Cameron received at Princeton Basin</a:t>
            </a:r>
          </a:p>
          <a:p>
            <a:endParaRPr lang="en-US" sz="1200" dirty="0"/>
          </a:p>
          <a:p>
            <a:r>
              <a:rPr lang="en-US" sz="1200" dirty="0"/>
              <a:t>1857 – Western Union formed</a:t>
            </a:r>
          </a:p>
          <a:p>
            <a:endParaRPr lang="en-US" sz="1200" dirty="0"/>
          </a:p>
          <a:p>
            <a:r>
              <a:rPr lang="en-US" sz="1200" dirty="0"/>
              <a:t>1858 – Transatlantic Telegraph Cable – it lasts only 3 weeks</a:t>
            </a:r>
          </a:p>
          <a:p>
            <a:endParaRPr lang="en-US" sz="1200" dirty="0"/>
          </a:p>
          <a:p>
            <a:r>
              <a:rPr lang="en-US" sz="1200" dirty="0"/>
              <a:t>1861 – Transcontinental Telegraph</a:t>
            </a:r>
          </a:p>
        </p:txBody>
      </p:sp>
    </p:spTree>
    <p:extLst>
      <p:ext uri="{BB962C8B-B14F-4D97-AF65-F5344CB8AC3E}">
        <p14:creationId xmlns:p14="http://schemas.microsoft.com/office/powerpoint/2010/main" val="3850122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4">
            <a:extLst>
              <a:ext uri="{FF2B5EF4-FFF2-40B4-BE49-F238E27FC236}">
                <a16:creationId xmlns:a16="http://schemas.microsoft.com/office/drawing/2014/main" id="{C3114439-85A2-5445-995D-FD7629A81B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3505200"/>
            <a:ext cx="44323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2" descr="Morse_tegraph">
            <a:extLst>
              <a:ext uri="{FF2B5EF4-FFF2-40B4-BE49-F238E27FC236}">
                <a16:creationId xmlns:a16="http://schemas.microsoft.com/office/drawing/2014/main" id="{97040116-F212-F34A-952A-4DA041697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260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5" descr="Morse_tegraph">
            <a:extLst>
              <a:ext uri="{FF2B5EF4-FFF2-40B4-BE49-F238E27FC236}">
                <a16:creationId xmlns:a16="http://schemas.microsoft.com/office/drawing/2014/main" id="{EDDE85AE-40BA-354E-A171-18528EBFB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109" t="11517" r="24889" b="71765"/>
          <a:stretch>
            <a:fillRect/>
          </a:stretch>
        </p:blipFill>
        <p:spPr bwMode="auto">
          <a:xfrm>
            <a:off x="5029200" y="1371600"/>
            <a:ext cx="22860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7">
            <a:extLst>
              <a:ext uri="{FF2B5EF4-FFF2-40B4-BE49-F238E27FC236}">
                <a16:creationId xmlns:a16="http://schemas.microsoft.com/office/drawing/2014/main" id="{AE9FB008-DF5D-F14F-BA27-A42A95B0AD27}"/>
              </a:ext>
            </a:extLst>
          </p:cNvPr>
          <p:cNvSpPr txBox="1">
            <a:spLocks noChangeArrowheads="1"/>
          </p:cNvSpPr>
          <p:nvPr/>
        </p:nvSpPr>
        <p:spPr bwMode="auto">
          <a:xfrm>
            <a:off x="381000" y="228600"/>
            <a:ext cx="2971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800"/>
              <a:t>MORSE’S PRINTING TELEGRAPH</a:t>
            </a:r>
          </a:p>
        </p:txBody>
      </p:sp>
      <p:sp>
        <p:nvSpPr>
          <p:cNvPr id="82949" name="Text Box 8">
            <a:extLst>
              <a:ext uri="{FF2B5EF4-FFF2-40B4-BE49-F238E27FC236}">
                <a16:creationId xmlns:a16="http://schemas.microsoft.com/office/drawing/2014/main" id="{CAD06381-A1B1-E24B-868F-1F4E7F46AC07}"/>
              </a:ext>
            </a:extLst>
          </p:cNvPr>
          <p:cNvSpPr txBox="1">
            <a:spLocks noChangeArrowheads="1"/>
          </p:cNvSpPr>
          <p:nvPr/>
        </p:nvSpPr>
        <p:spPr bwMode="auto">
          <a:xfrm>
            <a:off x="4648200" y="28194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MOVEABLE TYPE HOLDER</a:t>
            </a:r>
          </a:p>
        </p:txBody>
      </p:sp>
      <p:sp>
        <p:nvSpPr>
          <p:cNvPr id="82950" name="Rectangle 9">
            <a:extLst>
              <a:ext uri="{FF2B5EF4-FFF2-40B4-BE49-F238E27FC236}">
                <a16:creationId xmlns:a16="http://schemas.microsoft.com/office/drawing/2014/main" id="{A71D9545-ED70-8648-AAFD-679C696E6746}"/>
              </a:ext>
            </a:extLst>
          </p:cNvPr>
          <p:cNvSpPr>
            <a:spLocks noChangeArrowheads="1"/>
          </p:cNvSpPr>
          <p:nvPr/>
        </p:nvSpPr>
        <p:spPr bwMode="auto">
          <a:xfrm>
            <a:off x="247650" y="5486400"/>
            <a:ext cx="2438400" cy="11430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82951" name="Line 13">
            <a:extLst>
              <a:ext uri="{FF2B5EF4-FFF2-40B4-BE49-F238E27FC236}">
                <a16:creationId xmlns:a16="http://schemas.microsoft.com/office/drawing/2014/main" id="{C917427E-4DE4-7940-9063-7C4B906ACD21}"/>
              </a:ext>
            </a:extLst>
          </p:cNvPr>
          <p:cNvSpPr>
            <a:spLocks noChangeShapeType="1"/>
          </p:cNvSpPr>
          <p:nvPr/>
        </p:nvSpPr>
        <p:spPr bwMode="auto">
          <a:xfrm flipH="1" flipV="1">
            <a:off x="5257800" y="4749800"/>
            <a:ext cx="457200" cy="1219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952" name="Line 15">
            <a:extLst>
              <a:ext uri="{FF2B5EF4-FFF2-40B4-BE49-F238E27FC236}">
                <a16:creationId xmlns:a16="http://schemas.microsoft.com/office/drawing/2014/main" id="{43889FB6-C6A2-6342-86ED-F12760CFEDDB}"/>
              </a:ext>
            </a:extLst>
          </p:cNvPr>
          <p:cNvSpPr>
            <a:spLocks noChangeShapeType="1"/>
          </p:cNvSpPr>
          <p:nvPr/>
        </p:nvSpPr>
        <p:spPr bwMode="auto">
          <a:xfrm flipV="1">
            <a:off x="2714625" y="3505200"/>
            <a:ext cx="2009775" cy="195262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3" name="Line 16">
            <a:extLst>
              <a:ext uri="{FF2B5EF4-FFF2-40B4-BE49-F238E27FC236}">
                <a16:creationId xmlns:a16="http://schemas.microsoft.com/office/drawing/2014/main" id="{D2410AD3-B157-8E46-9180-0773C0210205}"/>
              </a:ext>
            </a:extLst>
          </p:cNvPr>
          <p:cNvSpPr>
            <a:spLocks noChangeShapeType="1"/>
          </p:cNvSpPr>
          <p:nvPr/>
        </p:nvSpPr>
        <p:spPr bwMode="auto">
          <a:xfrm flipV="1">
            <a:off x="2705100" y="5734050"/>
            <a:ext cx="2019300" cy="92392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2954" name="Picture 18" descr="type">
            <a:extLst>
              <a:ext uri="{FF2B5EF4-FFF2-40B4-BE49-F238E27FC236}">
                <a16:creationId xmlns:a16="http://schemas.microsoft.com/office/drawing/2014/main" id="{8A82287F-8015-B14C-AB41-58BEC766B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333" t="47000" r="17999" b="42000"/>
          <a:stretch>
            <a:fillRect/>
          </a:stretch>
        </p:blipFill>
        <p:spPr bwMode="auto">
          <a:xfrm>
            <a:off x="5029200" y="304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5" name="Line 19">
            <a:extLst>
              <a:ext uri="{FF2B5EF4-FFF2-40B4-BE49-F238E27FC236}">
                <a16:creationId xmlns:a16="http://schemas.microsoft.com/office/drawing/2014/main" id="{903ED120-AEA6-1549-BA58-9D76DD87C338}"/>
              </a:ext>
            </a:extLst>
          </p:cNvPr>
          <p:cNvSpPr>
            <a:spLocks noChangeShapeType="1"/>
          </p:cNvSpPr>
          <p:nvPr/>
        </p:nvSpPr>
        <p:spPr bwMode="auto">
          <a:xfrm>
            <a:off x="6248400" y="3352800"/>
            <a:ext cx="1752600" cy="10668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956" name="Slide Number Placeholder 13">
            <a:extLst>
              <a:ext uri="{FF2B5EF4-FFF2-40B4-BE49-F238E27FC236}">
                <a16:creationId xmlns:a16="http://schemas.microsoft.com/office/drawing/2014/main" id="{069104B5-393C-C843-B632-4656F69FF2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B207BDC-5480-4645-8527-511018872F43}" type="slidenum">
              <a:rPr lang="en-US" altLang="en-US" sz="1400"/>
              <a:pPr>
                <a:spcBef>
                  <a:spcPct val="0"/>
                </a:spcBef>
                <a:buFontTx/>
                <a:buNone/>
              </a:pPr>
              <a:t>40</a:t>
            </a:fld>
            <a:endParaRPr lang="en-US" altLang="en-US" sz="1400"/>
          </a:p>
        </p:txBody>
      </p:sp>
      <p:sp>
        <p:nvSpPr>
          <p:cNvPr id="82957" name="Text Box 12">
            <a:extLst>
              <a:ext uri="{FF2B5EF4-FFF2-40B4-BE49-F238E27FC236}">
                <a16:creationId xmlns:a16="http://schemas.microsoft.com/office/drawing/2014/main" id="{79562B23-88C2-7A41-8023-A3A0A6F59CCE}"/>
              </a:ext>
            </a:extLst>
          </p:cNvPr>
          <p:cNvSpPr txBox="1">
            <a:spLocks noChangeArrowheads="1"/>
          </p:cNvSpPr>
          <p:nvPr/>
        </p:nvSpPr>
        <p:spPr bwMode="auto">
          <a:xfrm>
            <a:off x="4953000" y="5943600"/>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CONTACTS USING MERCURY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2">
            <a:extLst>
              <a:ext uri="{FF2B5EF4-FFF2-40B4-BE49-F238E27FC236}">
                <a16:creationId xmlns:a16="http://schemas.microsoft.com/office/drawing/2014/main" id="{1B57C094-3193-2848-A5D2-1210919727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3505200"/>
            <a:ext cx="44323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 Box 12">
            <a:extLst>
              <a:ext uri="{FF2B5EF4-FFF2-40B4-BE49-F238E27FC236}">
                <a16:creationId xmlns:a16="http://schemas.microsoft.com/office/drawing/2014/main" id="{92096AC2-6F46-1E4A-8977-EDCA03F92EFB}"/>
              </a:ext>
            </a:extLst>
          </p:cNvPr>
          <p:cNvSpPr txBox="1">
            <a:spLocks noChangeArrowheads="1"/>
          </p:cNvSpPr>
          <p:nvPr/>
        </p:nvSpPr>
        <p:spPr bwMode="auto">
          <a:xfrm>
            <a:off x="4648200" y="28194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MOVEABLE TYPE HOLDER</a:t>
            </a:r>
          </a:p>
        </p:txBody>
      </p:sp>
      <p:sp>
        <p:nvSpPr>
          <p:cNvPr id="84995" name="Line 16">
            <a:extLst>
              <a:ext uri="{FF2B5EF4-FFF2-40B4-BE49-F238E27FC236}">
                <a16:creationId xmlns:a16="http://schemas.microsoft.com/office/drawing/2014/main" id="{614497DF-03DE-624A-9376-5D785679B8C4}"/>
              </a:ext>
            </a:extLst>
          </p:cNvPr>
          <p:cNvSpPr>
            <a:spLocks noChangeShapeType="1"/>
          </p:cNvSpPr>
          <p:nvPr/>
        </p:nvSpPr>
        <p:spPr bwMode="auto">
          <a:xfrm>
            <a:off x="6248400" y="3352800"/>
            <a:ext cx="1752600" cy="10668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84996" name="Picture 21" descr="Morse_tegraph">
            <a:extLst>
              <a:ext uri="{FF2B5EF4-FFF2-40B4-BE49-F238E27FC236}">
                <a16:creationId xmlns:a16="http://schemas.microsoft.com/office/drawing/2014/main" id="{33E6A421-66C9-854A-A9C8-3CD3935FC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109" t="11517" r="24889" b="71765"/>
          <a:stretch>
            <a:fillRect/>
          </a:stretch>
        </p:blipFill>
        <p:spPr bwMode="auto">
          <a:xfrm>
            <a:off x="5029200" y="1371600"/>
            <a:ext cx="22860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22" descr="type">
            <a:extLst>
              <a:ext uri="{FF2B5EF4-FFF2-40B4-BE49-F238E27FC236}">
                <a16:creationId xmlns:a16="http://schemas.microsoft.com/office/drawing/2014/main" id="{32A89769-5399-5548-8710-CCD0426E4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333" t="47000" r="17999" b="42000"/>
          <a:stretch>
            <a:fillRect/>
          </a:stretch>
        </p:blipFill>
        <p:spPr bwMode="auto">
          <a:xfrm>
            <a:off x="5029200" y="304800"/>
            <a:ext cx="358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24">
            <a:extLst>
              <a:ext uri="{FF2B5EF4-FFF2-40B4-BE49-F238E27FC236}">
                <a16:creationId xmlns:a16="http://schemas.microsoft.com/office/drawing/2014/main" id="{7613C634-0FA9-0948-ADA2-48BEC01AB574}"/>
              </a:ext>
            </a:extLst>
          </p:cNvPr>
          <p:cNvSpPr txBox="1">
            <a:spLocks noChangeArrowheads="1"/>
          </p:cNvSpPr>
          <p:nvPr/>
        </p:nvSpPr>
        <p:spPr bwMode="auto">
          <a:xfrm>
            <a:off x="381000" y="4938713"/>
            <a:ext cx="396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Judge Vail – Morse Investor</a:t>
            </a:r>
          </a:p>
          <a:p>
            <a:pPr eaLnBrk="1" hangingPunct="1">
              <a:spcBef>
                <a:spcPct val="50000"/>
              </a:spcBef>
              <a:buFontTx/>
              <a:buNone/>
            </a:pPr>
            <a:r>
              <a:rPr lang="en-US" altLang="en-US" sz="2400"/>
              <a:t>Alfred Vail – Morse Partner</a:t>
            </a:r>
          </a:p>
        </p:txBody>
      </p:sp>
      <p:sp>
        <p:nvSpPr>
          <p:cNvPr id="84999" name="Slide Number Placeholder 10">
            <a:extLst>
              <a:ext uri="{FF2B5EF4-FFF2-40B4-BE49-F238E27FC236}">
                <a16:creationId xmlns:a16="http://schemas.microsoft.com/office/drawing/2014/main" id="{9165575F-ADE6-E840-B630-9C9BC8B672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0C9264C-A3C7-2148-AEB3-8B2DAF915814}" type="slidenum">
              <a:rPr lang="en-US" altLang="en-US" sz="1400"/>
              <a:pPr>
                <a:spcBef>
                  <a:spcPct val="0"/>
                </a:spcBef>
                <a:buFontTx/>
                <a:buNone/>
              </a:pPr>
              <a:t>41</a:t>
            </a:fld>
            <a:endParaRPr lang="en-US" altLang="en-US" sz="1400"/>
          </a:p>
        </p:txBody>
      </p:sp>
      <p:sp>
        <p:nvSpPr>
          <p:cNvPr id="85000" name="Text Box 12">
            <a:extLst>
              <a:ext uri="{FF2B5EF4-FFF2-40B4-BE49-F238E27FC236}">
                <a16:creationId xmlns:a16="http://schemas.microsoft.com/office/drawing/2014/main" id="{37B58140-4856-A648-A7D5-07569CC3A052}"/>
              </a:ext>
            </a:extLst>
          </p:cNvPr>
          <p:cNvSpPr txBox="1">
            <a:spLocks noChangeArrowheads="1"/>
          </p:cNvSpPr>
          <p:nvPr/>
        </p:nvSpPr>
        <p:spPr bwMode="auto">
          <a:xfrm>
            <a:off x="4953000" y="5943600"/>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CONTACTS USING MERCURY</a:t>
            </a:r>
          </a:p>
        </p:txBody>
      </p:sp>
      <p:sp>
        <p:nvSpPr>
          <p:cNvPr id="85001" name="Line 13">
            <a:extLst>
              <a:ext uri="{FF2B5EF4-FFF2-40B4-BE49-F238E27FC236}">
                <a16:creationId xmlns:a16="http://schemas.microsoft.com/office/drawing/2014/main" id="{5B12CBBC-D2F7-1E46-83ED-86244F47E224}"/>
              </a:ext>
            </a:extLst>
          </p:cNvPr>
          <p:cNvSpPr>
            <a:spLocks noChangeShapeType="1"/>
          </p:cNvSpPr>
          <p:nvPr/>
        </p:nvSpPr>
        <p:spPr bwMode="auto">
          <a:xfrm flipH="1" flipV="1">
            <a:off x="5257800" y="4749800"/>
            <a:ext cx="457200" cy="1219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85002" name="Picture 9">
            <a:extLst>
              <a:ext uri="{FF2B5EF4-FFF2-40B4-BE49-F238E27FC236}">
                <a16:creationId xmlns:a16="http://schemas.microsoft.com/office/drawing/2014/main" id="{C1A783AE-20A9-D34F-AE4E-94DD0C8C51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374" t="18697" r="42334" b="4552"/>
          <a:stretch>
            <a:fillRect/>
          </a:stretch>
        </p:blipFill>
        <p:spPr bwMode="auto">
          <a:xfrm>
            <a:off x="457200" y="374650"/>
            <a:ext cx="36576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Line 12">
            <a:extLst>
              <a:ext uri="{FF2B5EF4-FFF2-40B4-BE49-F238E27FC236}">
                <a16:creationId xmlns:a16="http://schemas.microsoft.com/office/drawing/2014/main" id="{7A573737-6034-8141-9756-3055D1B489BF}"/>
              </a:ext>
            </a:extLst>
          </p:cNvPr>
          <p:cNvSpPr>
            <a:spLocks noChangeShapeType="1"/>
          </p:cNvSpPr>
          <p:nvPr/>
        </p:nvSpPr>
        <p:spPr bwMode="auto">
          <a:xfrm>
            <a:off x="4343400" y="4038600"/>
            <a:ext cx="533400" cy="0"/>
          </a:xfrm>
          <a:prstGeom prst="line">
            <a:avLst/>
          </a:prstGeom>
          <a:noFill/>
          <a:ln w="9525">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7042" name="Text Box 21">
            <a:extLst>
              <a:ext uri="{FF2B5EF4-FFF2-40B4-BE49-F238E27FC236}">
                <a16:creationId xmlns:a16="http://schemas.microsoft.com/office/drawing/2014/main" id="{1B42D006-8297-0E45-BC13-E90217776520}"/>
              </a:ext>
            </a:extLst>
          </p:cNvPr>
          <p:cNvSpPr txBox="1">
            <a:spLocks noChangeArrowheads="1"/>
          </p:cNvSpPr>
          <p:nvPr/>
        </p:nvSpPr>
        <p:spPr bwMode="auto">
          <a:xfrm>
            <a:off x="381000" y="4938713"/>
            <a:ext cx="396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Judge Vail – Morse Investor</a:t>
            </a:r>
          </a:p>
          <a:p>
            <a:pPr eaLnBrk="1" hangingPunct="1">
              <a:spcBef>
                <a:spcPct val="50000"/>
              </a:spcBef>
              <a:buFontTx/>
              <a:buNone/>
            </a:pPr>
            <a:r>
              <a:rPr lang="en-US" altLang="en-US" sz="2400"/>
              <a:t>Alfred Vail – Morse Partner</a:t>
            </a:r>
          </a:p>
        </p:txBody>
      </p:sp>
      <p:sp>
        <p:nvSpPr>
          <p:cNvPr id="87043" name="Slide Number Placeholder 7">
            <a:extLst>
              <a:ext uri="{FF2B5EF4-FFF2-40B4-BE49-F238E27FC236}">
                <a16:creationId xmlns:a16="http://schemas.microsoft.com/office/drawing/2014/main" id="{3CC9CF59-0529-1545-9FFC-FA8F745925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19CFB22-BA1D-AE48-9353-4A579FE6A091}" type="slidenum">
              <a:rPr lang="en-US" altLang="en-US" sz="1400"/>
              <a:pPr>
                <a:spcBef>
                  <a:spcPct val="0"/>
                </a:spcBef>
                <a:buFontTx/>
                <a:buNone/>
              </a:pPr>
              <a:t>42</a:t>
            </a:fld>
            <a:endParaRPr lang="en-US" altLang="en-US" sz="1400"/>
          </a:p>
        </p:txBody>
      </p:sp>
      <p:pic>
        <p:nvPicPr>
          <p:cNvPr id="87044" name="Picture 9">
            <a:extLst>
              <a:ext uri="{FF2B5EF4-FFF2-40B4-BE49-F238E27FC236}">
                <a16:creationId xmlns:a16="http://schemas.microsoft.com/office/drawing/2014/main" id="{23C4071C-6F03-EE41-ABA2-6FB98ED93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74" t="18697" r="42334" b="4552"/>
          <a:stretch>
            <a:fillRect/>
          </a:stretch>
        </p:blipFill>
        <p:spPr bwMode="auto">
          <a:xfrm>
            <a:off x="457200" y="374650"/>
            <a:ext cx="36576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10">
            <a:extLst>
              <a:ext uri="{FF2B5EF4-FFF2-40B4-BE49-F238E27FC236}">
                <a16:creationId xmlns:a16="http://schemas.microsoft.com/office/drawing/2014/main" id="{A3F91EB7-8A62-BB4E-9C37-AC78457D2854}"/>
              </a:ext>
            </a:extLst>
          </p:cNvPr>
          <p:cNvSpPr txBox="1">
            <a:spLocks noChangeArrowheads="1"/>
          </p:cNvSpPr>
          <p:nvPr/>
        </p:nvSpPr>
        <p:spPr bwMode="auto">
          <a:xfrm>
            <a:off x="5105400" y="1858963"/>
            <a:ext cx="342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a:t>Telegraph - Design</a:t>
            </a:r>
          </a:p>
        </p:txBody>
      </p:sp>
      <p:sp>
        <p:nvSpPr>
          <p:cNvPr id="87046" name="Line 11">
            <a:extLst>
              <a:ext uri="{FF2B5EF4-FFF2-40B4-BE49-F238E27FC236}">
                <a16:creationId xmlns:a16="http://schemas.microsoft.com/office/drawing/2014/main" id="{644DD545-106F-CA41-94C4-CF76CBEF4528}"/>
              </a:ext>
            </a:extLst>
          </p:cNvPr>
          <p:cNvSpPr>
            <a:spLocks noChangeShapeType="1"/>
          </p:cNvSpPr>
          <p:nvPr/>
        </p:nvSpPr>
        <p:spPr bwMode="auto">
          <a:xfrm>
            <a:off x="4800600" y="2590800"/>
            <a:ext cx="419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7" name="Text Box 12">
            <a:extLst>
              <a:ext uri="{FF2B5EF4-FFF2-40B4-BE49-F238E27FC236}">
                <a16:creationId xmlns:a16="http://schemas.microsoft.com/office/drawing/2014/main" id="{CDE9AF7E-E3E9-7C41-A62B-DE69E6F032B8}"/>
              </a:ext>
            </a:extLst>
          </p:cNvPr>
          <p:cNvSpPr txBox="1">
            <a:spLocks noChangeArrowheads="1"/>
          </p:cNvSpPr>
          <p:nvPr/>
        </p:nvSpPr>
        <p:spPr bwMode="auto">
          <a:xfrm>
            <a:off x="4876800" y="2714625"/>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1832 – Morse’s shipboard idea</a:t>
            </a:r>
          </a:p>
          <a:p>
            <a:pPr eaLnBrk="1" hangingPunct="1">
              <a:spcBef>
                <a:spcPct val="50000"/>
              </a:spcBef>
              <a:buFontTx/>
              <a:buNone/>
            </a:pPr>
            <a:r>
              <a:rPr lang="en-US" altLang="en-US" sz="2400"/>
              <a:t>1836 – Gale and Vail help out</a:t>
            </a:r>
          </a:p>
          <a:p>
            <a:pPr eaLnBrk="1" hangingPunct="1">
              <a:spcBef>
                <a:spcPct val="50000"/>
              </a:spcBef>
              <a:buFontTx/>
              <a:buNone/>
            </a:pPr>
            <a:r>
              <a:rPr lang="en-US" altLang="en-US" sz="2400"/>
              <a:t>1838 – Morse shows Van Buren</a:t>
            </a:r>
          </a:p>
          <a:p>
            <a:pPr eaLnBrk="1" hangingPunct="1">
              <a:spcBef>
                <a:spcPct val="50000"/>
              </a:spcBef>
              <a:buFontTx/>
              <a:buNone/>
            </a:pPr>
            <a:r>
              <a:rPr lang="en-US" altLang="en-US" sz="2400"/>
              <a:t>1842 – Henry helps Morse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19">
            <a:extLst>
              <a:ext uri="{FF2B5EF4-FFF2-40B4-BE49-F238E27FC236}">
                <a16:creationId xmlns:a16="http://schemas.microsoft.com/office/drawing/2014/main" id="{C68C4051-85CA-4B44-9690-65180D332AD8}"/>
              </a:ext>
            </a:extLst>
          </p:cNvPr>
          <p:cNvSpPr txBox="1">
            <a:spLocks noChangeArrowheads="1"/>
          </p:cNvSpPr>
          <p:nvPr/>
        </p:nvSpPr>
        <p:spPr bwMode="auto">
          <a:xfrm>
            <a:off x="381000" y="4938713"/>
            <a:ext cx="396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Judge Vail – Morse Investor</a:t>
            </a:r>
          </a:p>
          <a:p>
            <a:pPr eaLnBrk="1" hangingPunct="1">
              <a:spcBef>
                <a:spcPct val="50000"/>
              </a:spcBef>
              <a:buFontTx/>
              <a:buNone/>
            </a:pPr>
            <a:r>
              <a:rPr lang="en-US" altLang="en-US" sz="2400"/>
              <a:t>Alfred Vail – Morse Partner</a:t>
            </a:r>
          </a:p>
        </p:txBody>
      </p:sp>
      <p:sp>
        <p:nvSpPr>
          <p:cNvPr id="89090" name="Slide Number Placeholder 6">
            <a:extLst>
              <a:ext uri="{FF2B5EF4-FFF2-40B4-BE49-F238E27FC236}">
                <a16:creationId xmlns:a16="http://schemas.microsoft.com/office/drawing/2014/main" id="{2BC97129-2587-F247-A43D-8A430D58FD7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5AF6A6E-F914-D549-ACA1-0FA0EE82245D}" type="slidenum">
              <a:rPr lang="en-US" altLang="en-US" sz="1400"/>
              <a:pPr>
                <a:spcBef>
                  <a:spcPct val="0"/>
                </a:spcBef>
                <a:buFontTx/>
                <a:buNone/>
              </a:pPr>
              <a:t>43</a:t>
            </a:fld>
            <a:endParaRPr lang="en-US" altLang="en-US" sz="1400"/>
          </a:p>
        </p:txBody>
      </p:sp>
      <p:pic>
        <p:nvPicPr>
          <p:cNvPr id="89091" name="Picture 9">
            <a:extLst>
              <a:ext uri="{FF2B5EF4-FFF2-40B4-BE49-F238E27FC236}">
                <a16:creationId xmlns:a16="http://schemas.microsoft.com/office/drawing/2014/main" id="{699B61E4-E15E-3E4C-8D66-FE8D97FFD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74" t="18697" r="42334" b="4552"/>
          <a:stretch>
            <a:fillRect/>
          </a:stretch>
        </p:blipFill>
        <p:spPr bwMode="auto">
          <a:xfrm>
            <a:off x="457200" y="374650"/>
            <a:ext cx="36576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13">
            <a:extLst>
              <a:ext uri="{FF2B5EF4-FFF2-40B4-BE49-F238E27FC236}">
                <a16:creationId xmlns:a16="http://schemas.microsoft.com/office/drawing/2014/main" id="{39CF6878-DDD9-D842-A44C-692FFFD71479}"/>
              </a:ext>
            </a:extLst>
          </p:cNvPr>
          <p:cNvSpPr txBox="1">
            <a:spLocks noChangeArrowheads="1"/>
          </p:cNvSpPr>
          <p:nvPr/>
        </p:nvSpPr>
        <p:spPr bwMode="auto">
          <a:xfrm>
            <a:off x="4491038" y="4800600"/>
            <a:ext cx="449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t>Morse patents a Binary Code</a:t>
            </a:r>
          </a:p>
        </p:txBody>
      </p:sp>
      <p:pic>
        <p:nvPicPr>
          <p:cNvPr id="89093" name="Picture 2">
            <a:extLst>
              <a:ext uri="{FF2B5EF4-FFF2-40B4-BE49-F238E27FC236}">
                <a16:creationId xmlns:a16="http://schemas.microsoft.com/office/drawing/2014/main" id="{EA50DC9F-7235-6E48-BFF1-4400B9EC3B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3245"/>
          <a:stretch>
            <a:fillRect/>
          </a:stretch>
        </p:blipFill>
        <p:spPr bwMode="auto">
          <a:xfrm>
            <a:off x="4419600" y="2778125"/>
            <a:ext cx="4556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4">
            <a:extLst>
              <a:ext uri="{FF2B5EF4-FFF2-40B4-BE49-F238E27FC236}">
                <a16:creationId xmlns:a16="http://schemas.microsoft.com/office/drawing/2014/main" id="{4F3351FE-1024-FB44-AE2E-01FAFBE0D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823"/>
          <a:stretch>
            <a:fillRect/>
          </a:stretch>
        </p:blipFill>
        <p:spPr bwMode="auto">
          <a:xfrm>
            <a:off x="4419600" y="1219200"/>
            <a:ext cx="45561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1">
            <a:extLst>
              <a:ext uri="{FF2B5EF4-FFF2-40B4-BE49-F238E27FC236}">
                <a16:creationId xmlns:a16="http://schemas.microsoft.com/office/drawing/2014/main" id="{C1C49712-13FE-3C46-BD81-95D7FA685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741"/>
          <a:stretch>
            <a:fillRect/>
          </a:stretch>
        </p:blipFill>
        <p:spPr bwMode="auto">
          <a:xfrm>
            <a:off x="4419600" y="3632200"/>
            <a:ext cx="45561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23">
            <a:extLst>
              <a:ext uri="{FF2B5EF4-FFF2-40B4-BE49-F238E27FC236}">
                <a16:creationId xmlns:a16="http://schemas.microsoft.com/office/drawing/2014/main" id="{EFA31CAD-0B3F-FF40-9A94-D9AB76EE3C06}"/>
              </a:ext>
            </a:extLst>
          </p:cNvPr>
          <p:cNvSpPr txBox="1">
            <a:spLocks noChangeArrowheads="1"/>
          </p:cNvSpPr>
          <p:nvPr/>
        </p:nvSpPr>
        <p:spPr bwMode="auto">
          <a:xfrm>
            <a:off x="76200" y="2590800"/>
            <a:ext cx="434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Congress - $30,000 to Morse</a:t>
            </a:r>
          </a:p>
          <a:p>
            <a:pPr eaLnBrk="1" hangingPunct="1">
              <a:spcBef>
                <a:spcPct val="50000"/>
              </a:spcBef>
              <a:buFontTx/>
              <a:buNone/>
            </a:pPr>
            <a:r>
              <a:rPr lang="en-US" altLang="en-US" sz="2400"/>
              <a:t>Morse - hires Vail &amp; Cong. Smith</a:t>
            </a:r>
          </a:p>
          <a:p>
            <a:pPr eaLnBrk="1" hangingPunct="1">
              <a:spcBef>
                <a:spcPct val="50000"/>
              </a:spcBef>
              <a:buFontTx/>
              <a:buNone/>
            </a:pPr>
            <a:r>
              <a:rPr lang="en-US" altLang="en-US" sz="2400"/>
              <a:t>Smith - hires Ezra Cornell</a:t>
            </a:r>
          </a:p>
          <a:p>
            <a:pPr eaLnBrk="1" hangingPunct="1">
              <a:spcBef>
                <a:spcPct val="50000"/>
              </a:spcBef>
              <a:buFontTx/>
              <a:buNone/>
            </a:pPr>
            <a:endParaRPr lang="en-US" altLang="en-US" sz="2400"/>
          </a:p>
          <a:p>
            <a:pPr eaLnBrk="1" hangingPunct="1">
              <a:spcBef>
                <a:spcPct val="50000"/>
              </a:spcBef>
              <a:buFontTx/>
              <a:buNone/>
            </a:pPr>
            <a:r>
              <a:rPr lang="en-US" altLang="en-US" sz="2400"/>
              <a:t>38 miles connecting                       Baltimore to Washington</a:t>
            </a:r>
          </a:p>
        </p:txBody>
      </p:sp>
      <p:sp>
        <p:nvSpPr>
          <p:cNvPr id="91138" name="Line 24">
            <a:extLst>
              <a:ext uri="{FF2B5EF4-FFF2-40B4-BE49-F238E27FC236}">
                <a16:creationId xmlns:a16="http://schemas.microsoft.com/office/drawing/2014/main" id="{C825754D-23B2-EA42-B627-AD4200075353}"/>
              </a:ext>
            </a:extLst>
          </p:cNvPr>
          <p:cNvSpPr>
            <a:spLocks noChangeShapeType="1"/>
          </p:cNvSpPr>
          <p:nvPr/>
        </p:nvSpPr>
        <p:spPr bwMode="auto">
          <a:xfrm>
            <a:off x="533400" y="2401888"/>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39" name="Text Box 25">
            <a:extLst>
              <a:ext uri="{FF2B5EF4-FFF2-40B4-BE49-F238E27FC236}">
                <a16:creationId xmlns:a16="http://schemas.microsoft.com/office/drawing/2014/main" id="{74BB3FAB-CB46-0D45-8DB4-114BABC5BC4D}"/>
              </a:ext>
            </a:extLst>
          </p:cNvPr>
          <p:cNvSpPr txBox="1">
            <a:spLocks noChangeArrowheads="1"/>
          </p:cNvSpPr>
          <p:nvPr/>
        </p:nvSpPr>
        <p:spPr bwMode="auto">
          <a:xfrm>
            <a:off x="457200" y="1766888"/>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t>TELEGRAPH - Early</a:t>
            </a:r>
          </a:p>
        </p:txBody>
      </p:sp>
      <p:sp>
        <p:nvSpPr>
          <p:cNvPr id="91140" name="Slide Number Placeholder 7">
            <a:extLst>
              <a:ext uri="{FF2B5EF4-FFF2-40B4-BE49-F238E27FC236}">
                <a16:creationId xmlns:a16="http://schemas.microsoft.com/office/drawing/2014/main" id="{104F1E0E-86BC-2543-BD3B-A43CCC26B0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98BE3E4-BABF-A84C-ACF2-A7AA2347E261}" type="slidenum">
              <a:rPr lang="en-US" altLang="en-US" sz="1400"/>
              <a:pPr>
                <a:spcBef>
                  <a:spcPct val="0"/>
                </a:spcBef>
                <a:buFontTx/>
                <a:buNone/>
              </a:pPr>
              <a:t>44</a:t>
            </a:fld>
            <a:endParaRPr lang="en-US" altLang="en-US" sz="1400"/>
          </a:p>
        </p:txBody>
      </p:sp>
      <p:sp>
        <p:nvSpPr>
          <p:cNvPr id="91141" name="Text Box 13">
            <a:extLst>
              <a:ext uri="{FF2B5EF4-FFF2-40B4-BE49-F238E27FC236}">
                <a16:creationId xmlns:a16="http://schemas.microsoft.com/office/drawing/2014/main" id="{4FAEC71A-1497-8F4F-B798-8306A1BB2E0A}"/>
              </a:ext>
            </a:extLst>
          </p:cNvPr>
          <p:cNvSpPr txBox="1">
            <a:spLocks noChangeArrowheads="1"/>
          </p:cNvSpPr>
          <p:nvPr/>
        </p:nvSpPr>
        <p:spPr bwMode="auto">
          <a:xfrm>
            <a:off x="4491038" y="4800600"/>
            <a:ext cx="449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t>Morse patents a Binary Code</a:t>
            </a:r>
          </a:p>
        </p:txBody>
      </p:sp>
      <p:pic>
        <p:nvPicPr>
          <p:cNvPr id="91142" name="Picture 9">
            <a:extLst>
              <a:ext uri="{FF2B5EF4-FFF2-40B4-BE49-F238E27FC236}">
                <a16:creationId xmlns:a16="http://schemas.microsoft.com/office/drawing/2014/main" id="{5291DA43-9F55-AF4B-B874-03FDD7212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3245"/>
          <a:stretch>
            <a:fillRect/>
          </a:stretch>
        </p:blipFill>
        <p:spPr bwMode="auto">
          <a:xfrm>
            <a:off x="4419600" y="2778125"/>
            <a:ext cx="4556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10">
            <a:extLst>
              <a:ext uri="{FF2B5EF4-FFF2-40B4-BE49-F238E27FC236}">
                <a16:creationId xmlns:a16="http://schemas.microsoft.com/office/drawing/2014/main" id="{2B1CCFEE-271E-D24F-81BB-BEBD9EDC6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823"/>
          <a:stretch>
            <a:fillRect/>
          </a:stretch>
        </p:blipFill>
        <p:spPr bwMode="auto">
          <a:xfrm>
            <a:off x="4419600" y="1219200"/>
            <a:ext cx="45561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1">
            <a:extLst>
              <a:ext uri="{FF2B5EF4-FFF2-40B4-BE49-F238E27FC236}">
                <a16:creationId xmlns:a16="http://schemas.microsoft.com/office/drawing/2014/main" id="{C1B3A654-C5DA-7B46-B50D-4175F95CC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741"/>
          <a:stretch>
            <a:fillRect/>
          </a:stretch>
        </p:blipFill>
        <p:spPr bwMode="auto">
          <a:xfrm>
            <a:off x="4419600" y="3632200"/>
            <a:ext cx="45561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11">
            <a:extLst>
              <a:ext uri="{FF2B5EF4-FFF2-40B4-BE49-F238E27FC236}">
                <a16:creationId xmlns:a16="http://schemas.microsoft.com/office/drawing/2014/main" id="{47C5E1CF-A8BE-9E42-AE63-00CA79B9BEDD}"/>
              </a:ext>
            </a:extLst>
          </p:cNvPr>
          <p:cNvSpPr txBox="1">
            <a:spLocks noChangeArrowheads="1"/>
          </p:cNvSpPr>
          <p:nvPr/>
        </p:nvSpPr>
        <p:spPr bwMode="auto">
          <a:xfrm>
            <a:off x="4191000" y="4845050"/>
            <a:ext cx="4953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t>Telegraph Wires along B&amp;O</a:t>
            </a:r>
            <a:r>
              <a:rPr lang="en-US" altLang="en-US" sz="2800" b="1"/>
              <a:t> </a:t>
            </a:r>
            <a:r>
              <a:rPr lang="en-US" altLang="en-US" sz="2800"/>
              <a:t>RR Right-of-Way</a:t>
            </a:r>
          </a:p>
        </p:txBody>
      </p:sp>
      <p:sp>
        <p:nvSpPr>
          <p:cNvPr id="93186" name="Line 17">
            <a:extLst>
              <a:ext uri="{FF2B5EF4-FFF2-40B4-BE49-F238E27FC236}">
                <a16:creationId xmlns:a16="http://schemas.microsoft.com/office/drawing/2014/main" id="{03D29FFB-0977-F14C-8565-655ED080D47B}"/>
              </a:ext>
            </a:extLst>
          </p:cNvPr>
          <p:cNvSpPr>
            <a:spLocks noChangeShapeType="1"/>
          </p:cNvSpPr>
          <p:nvPr/>
        </p:nvSpPr>
        <p:spPr bwMode="auto">
          <a:xfrm>
            <a:off x="533400" y="2401888"/>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87" name="Text Box 18">
            <a:extLst>
              <a:ext uri="{FF2B5EF4-FFF2-40B4-BE49-F238E27FC236}">
                <a16:creationId xmlns:a16="http://schemas.microsoft.com/office/drawing/2014/main" id="{68AFA831-EC13-E548-AEE0-AB350CA1D99A}"/>
              </a:ext>
            </a:extLst>
          </p:cNvPr>
          <p:cNvSpPr txBox="1">
            <a:spLocks noChangeArrowheads="1"/>
          </p:cNvSpPr>
          <p:nvPr/>
        </p:nvSpPr>
        <p:spPr bwMode="auto">
          <a:xfrm>
            <a:off x="457200" y="1766888"/>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t>TELEGRAPH - Early</a:t>
            </a:r>
          </a:p>
        </p:txBody>
      </p:sp>
      <p:sp>
        <p:nvSpPr>
          <p:cNvPr id="93188" name="Slide Number Placeholder 6">
            <a:extLst>
              <a:ext uri="{FF2B5EF4-FFF2-40B4-BE49-F238E27FC236}">
                <a16:creationId xmlns:a16="http://schemas.microsoft.com/office/drawing/2014/main" id="{7DE5B689-8471-6D41-88A0-4EBA62B471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9215AD3-1CCF-2343-B604-41BF2DE789BC}" type="slidenum">
              <a:rPr lang="en-US" altLang="en-US" sz="1400"/>
              <a:pPr>
                <a:spcBef>
                  <a:spcPct val="0"/>
                </a:spcBef>
                <a:buFontTx/>
                <a:buNone/>
              </a:pPr>
              <a:t>45</a:t>
            </a:fld>
            <a:endParaRPr lang="en-US" altLang="en-US" sz="1400"/>
          </a:p>
        </p:txBody>
      </p:sp>
      <p:sp>
        <p:nvSpPr>
          <p:cNvPr id="93189" name="Text Box 23">
            <a:extLst>
              <a:ext uri="{FF2B5EF4-FFF2-40B4-BE49-F238E27FC236}">
                <a16:creationId xmlns:a16="http://schemas.microsoft.com/office/drawing/2014/main" id="{CCED787C-1A0E-F847-BBE2-32112CFB05CC}"/>
              </a:ext>
            </a:extLst>
          </p:cNvPr>
          <p:cNvSpPr txBox="1">
            <a:spLocks noChangeArrowheads="1"/>
          </p:cNvSpPr>
          <p:nvPr/>
        </p:nvSpPr>
        <p:spPr bwMode="auto">
          <a:xfrm>
            <a:off x="76200" y="2590800"/>
            <a:ext cx="434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Congress - $30,000 to Morse</a:t>
            </a:r>
          </a:p>
          <a:p>
            <a:pPr eaLnBrk="1" hangingPunct="1">
              <a:spcBef>
                <a:spcPct val="50000"/>
              </a:spcBef>
              <a:buFontTx/>
              <a:buNone/>
            </a:pPr>
            <a:r>
              <a:rPr lang="en-US" altLang="en-US" sz="2400"/>
              <a:t>Morse - hires Vail &amp; Cong. Smith</a:t>
            </a:r>
          </a:p>
          <a:p>
            <a:pPr eaLnBrk="1" hangingPunct="1">
              <a:spcBef>
                <a:spcPct val="50000"/>
              </a:spcBef>
              <a:buFontTx/>
              <a:buNone/>
            </a:pPr>
            <a:r>
              <a:rPr lang="en-US" altLang="en-US" sz="2400"/>
              <a:t>Smith - hires Ezra Cornell</a:t>
            </a:r>
          </a:p>
          <a:p>
            <a:pPr eaLnBrk="1" hangingPunct="1">
              <a:spcBef>
                <a:spcPct val="50000"/>
              </a:spcBef>
              <a:buFontTx/>
              <a:buNone/>
            </a:pPr>
            <a:endParaRPr lang="en-US" altLang="en-US" sz="2400"/>
          </a:p>
          <a:p>
            <a:pPr eaLnBrk="1" hangingPunct="1">
              <a:spcBef>
                <a:spcPct val="50000"/>
              </a:spcBef>
              <a:buFontTx/>
              <a:buNone/>
            </a:pPr>
            <a:r>
              <a:rPr lang="en-US" altLang="en-US" sz="2400"/>
              <a:t>38 miles connecting                       Baltimore to Washington</a:t>
            </a:r>
          </a:p>
        </p:txBody>
      </p:sp>
      <p:pic>
        <p:nvPicPr>
          <p:cNvPr id="93190" name="Picture 2">
            <a:extLst>
              <a:ext uri="{FF2B5EF4-FFF2-40B4-BE49-F238E27FC236}">
                <a16:creationId xmlns:a16="http://schemas.microsoft.com/office/drawing/2014/main" id="{51917EEE-74EB-E944-A056-AC2057658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00" t="7777" r="8127"/>
          <a:stretch>
            <a:fillRect/>
          </a:stretch>
        </p:blipFill>
        <p:spPr bwMode="auto">
          <a:xfrm>
            <a:off x="4386263" y="315913"/>
            <a:ext cx="4452937"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Line 11">
            <a:extLst>
              <a:ext uri="{FF2B5EF4-FFF2-40B4-BE49-F238E27FC236}">
                <a16:creationId xmlns:a16="http://schemas.microsoft.com/office/drawing/2014/main" id="{6EBB1289-BD31-8F4F-86A4-E6EBAE55916C}"/>
              </a:ext>
            </a:extLst>
          </p:cNvPr>
          <p:cNvSpPr>
            <a:spLocks noChangeShapeType="1"/>
          </p:cNvSpPr>
          <p:nvPr/>
        </p:nvSpPr>
        <p:spPr bwMode="auto">
          <a:xfrm>
            <a:off x="533400" y="2401888"/>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34" name="Text Box 12">
            <a:extLst>
              <a:ext uri="{FF2B5EF4-FFF2-40B4-BE49-F238E27FC236}">
                <a16:creationId xmlns:a16="http://schemas.microsoft.com/office/drawing/2014/main" id="{69FBDDCF-C001-8B4F-86D3-F31A300C553C}"/>
              </a:ext>
            </a:extLst>
          </p:cNvPr>
          <p:cNvSpPr txBox="1">
            <a:spLocks noChangeArrowheads="1"/>
          </p:cNvSpPr>
          <p:nvPr/>
        </p:nvSpPr>
        <p:spPr bwMode="auto">
          <a:xfrm>
            <a:off x="457200" y="1766888"/>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t>TELEGRAPH - Early</a:t>
            </a:r>
          </a:p>
        </p:txBody>
      </p:sp>
      <p:sp>
        <p:nvSpPr>
          <p:cNvPr id="95235" name="Slide Number Placeholder 5">
            <a:extLst>
              <a:ext uri="{FF2B5EF4-FFF2-40B4-BE49-F238E27FC236}">
                <a16:creationId xmlns:a16="http://schemas.microsoft.com/office/drawing/2014/main" id="{9491A55D-B0F8-B74B-B358-C413D893EE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4789D0C-784F-2B4E-ADDA-A5786DC7B1C3}" type="slidenum">
              <a:rPr lang="en-US" altLang="en-US" sz="1400"/>
              <a:pPr>
                <a:spcBef>
                  <a:spcPct val="0"/>
                </a:spcBef>
                <a:buFontTx/>
                <a:buNone/>
              </a:pPr>
              <a:t>46</a:t>
            </a:fld>
            <a:endParaRPr lang="en-US" altLang="en-US" sz="1400"/>
          </a:p>
        </p:txBody>
      </p:sp>
      <p:sp>
        <p:nvSpPr>
          <p:cNvPr id="95236" name="Text Box 23">
            <a:extLst>
              <a:ext uri="{FF2B5EF4-FFF2-40B4-BE49-F238E27FC236}">
                <a16:creationId xmlns:a16="http://schemas.microsoft.com/office/drawing/2014/main" id="{5C641A30-ECD6-E04D-B0C0-EE887C8D1333}"/>
              </a:ext>
            </a:extLst>
          </p:cNvPr>
          <p:cNvSpPr txBox="1">
            <a:spLocks noChangeArrowheads="1"/>
          </p:cNvSpPr>
          <p:nvPr/>
        </p:nvSpPr>
        <p:spPr bwMode="auto">
          <a:xfrm>
            <a:off x="76200" y="2590800"/>
            <a:ext cx="434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Congress - $30,000 to Morse</a:t>
            </a:r>
          </a:p>
          <a:p>
            <a:pPr eaLnBrk="1" hangingPunct="1">
              <a:spcBef>
                <a:spcPct val="50000"/>
              </a:spcBef>
              <a:buFontTx/>
              <a:buNone/>
            </a:pPr>
            <a:r>
              <a:rPr lang="en-US" altLang="en-US" sz="2400"/>
              <a:t>Morse - hires Vail &amp; Cong. Smith</a:t>
            </a:r>
          </a:p>
          <a:p>
            <a:pPr eaLnBrk="1" hangingPunct="1">
              <a:spcBef>
                <a:spcPct val="50000"/>
              </a:spcBef>
              <a:buFontTx/>
              <a:buNone/>
            </a:pPr>
            <a:r>
              <a:rPr lang="en-US" altLang="en-US" sz="2400"/>
              <a:t>Smith - hires Ezra Cornell</a:t>
            </a:r>
          </a:p>
          <a:p>
            <a:pPr eaLnBrk="1" hangingPunct="1">
              <a:spcBef>
                <a:spcPct val="50000"/>
              </a:spcBef>
              <a:buFontTx/>
              <a:buNone/>
            </a:pPr>
            <a:endParaRPr lang="en-US" altLang="en-US" sz="2400"/>
          </a:p>
          <a:p>
            <a:pPr eaLnBrk="1" hangingPunct="1">
              <a:spcBef>
                <a:spcPct val="50000"/>
              </a:spcBef>
              <a:buFontTx/>
              <a:buNone/>
            </a:pPr>
            <a:r>
              <a:rPr lang="en-US" altLang="en-US" sz="2400"/>
              <a:t>38 miles connecting                       Baltimore to Washington</a:t>
            </a:r>
          </a:p>
        </p:txBody>
      </p:sp>
      <p:sp>
        <p:nvSpPr>
          <p:cNvPr id="95237" name="TextBox 6">
            <a:extLst>
              <a:ext uri="{FF2B5EF4-FFF2-40B4-BE49-F238E27FC236}">
                <a16:creationId xmlns:a16="http://schemas.microsoft.com/office/drawing/2014/main" id="{3F87CE72-6FD9-5F41-9C82-33E6A918DE80}"/>
              </a:ext>
            </a:extLst>
          </p:cNvPr>
          <p:cNvSpPr txBox="1">
            <a:spLocks noChangeArrowheads="1"/>
          </p:cNvSpPr>
          <p:nvPr/>
        </p:nvSpPr>
        <p:spPr bwMode="auto">
          <a:xfrm>
            <a:off x="5638800" y="56388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Ezra Cornell</a:t>
            </a:r>
          </a:p>
        </p:txBody>
      </p:sp>
      <p:pic>
        <p:nvPicPr>
          <p:cNvPr id="95238" name="Picture 7">
            <a:extLst>
              <a:ext uri="{FF2B5EF4-FFF2-40B4-BE49-F238E27FC236}">
                <a16:creationId xmlns:a16="http://schemas.microsoft.com/office/drawing/2014/main" id="{D8868FCB-9A92-6146-97C7-DC2C3EEB4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90613"/>
            <a:ext cx="3429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1" name="Group 7">
            <a:extLst>
              <a:ext uri="{FF2B5EF4-FFF2-40B4-BE49-F238E27FC236}">
                <a16:creationId xmlns:a16="http://schemas.microsoft.com/office/drawing/2014/main" id="{A0DF2145-A39A-1442-B155-E833C4669738}"/>
              </a:ext>
            </a:extLst>
          </p:cNvPr>
          <p:cNvGrpSpPr>
            <a:grpSpLocks/>
          </p:cNvGrpSpPr>
          <p:nvPr/>
        </p:nvGrpSpPr>
        <p:grpSpPr bwMode="auto">
          <a:xfrm>
            <a:off x="76200" y="533400"/>
            <a:ext cx="4419600" cy="5257800"/>
            <a:chOff x="144" y="528"/>
            <a:chExt cx="2784" cy="3312"/>
          </a:xfrm>
        </p:grpSpPr>
        <p:pic>
          <p:nvPicPr>
            <p:cNvPr id="97289" name="Picture 3" descr="stamp007">
              <a:extLst>
                <a:ext uri="{FF2B5EF4-FFF2-40B4-BE49-F238E27FC236}">
                  <a16:creationId xmlns:a16="http://schemas.microsoft.com/office/drawing/2014/main" id="{581D595F-8AD6-704D-BC97-0CFDBA714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5" r="3510" b="5542"/>
            <a:stretch>
              <a:fillRect/>
            </a:stretch>
          </p:blipFill>
          <p:spPr bwMode="auto">
            <a:xfrm>
              <a:off x="144" y="528"/>
              <a:ext cx="2784"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0" name="Text Box 4">
              <a:extLst>
                <a:ext uri="{FF2B5EF4-FFF2-40B4-BE49-F238E27FC236}">
                  <a16:creationId xmlns:a16="http://schemas.microsoft.com/office/drawing/2014/main" id="{1E2FF2E7-15F8-E042-BB5F-E0ACC8532D74}"/>
                </a:ext>
              </a:extLst>
            </p:cNvPr>
            <p:cNvSpPr txBox="1">
              <a:spLocks noChangeArrowheads="1"/>
            </p:cNvSpPr>
            <p:nvPr/>
          </p:nvSpPr>
          <p:spPr bwMode="auto">
            <a:xfrm>
              <a:off x="192" y="2400"/>
              <a:ext cx="2640" cy="2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t>May 24, 1844 at 8:45am</a:t>
              </a:r>
            </a:p>
          </p:txBody>
        </p:sp>
        <p:pic>
          <p:nvPicPr>
            <p:cNvPr id="97291" name="Picture 5" descr="what_hath">
              <a:extLst>
                <a:ext uri="{FF2B5EF4-FFF2-40B4-BE49-F238E27FC236}">
                  <a16:creationId xmlns:a16="http://schemas.microsoft.com/office/drawing/2014/main" id="{E91CD911-3502-4444-8676-4189AB8C06BB}"/>
                </a:ext>
              </a:extLst>
            </p:cNvPr>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l="2216" r="82542" b="10040"/>
            <a:stretch>
              <a:fillRect/>
            </a:stretch>
          </p:blipFill>
          <p:spPr bwMode="auto">
            <a:xfrm>
              <a:off x="144" y="2743"/>
              <a:ext cx="2784"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Text Box 6">
              <a:extLst>
                <a:ext uri="{FF2B5EF4-FFF2-40B4-BE49-F238E27FC236}">
                  <a16:creationId xmlns:a16="http://schemas.microsoft.com/office/drawing/2014/main" id="{226FC4A9-6805-764E-AF16-FF5BB9FFECAD}"/>
                </a:ext>
              </a:extLst>
            </p:cNvPr>
            <p:cNvSpPr txBox="1">
              <a:spLocks noChangeArrowheads="1"/>
            </p:cNvSpPr>
            <p:nvPr/>
          </p:nvSpPr>
          <p:spPr bwMode="auto">
            <a:xfrm>
              <a:off x="480" y="3552"/>
              <a:ext cx="2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cs typeface="Times New Roman" panose="02020603050405020304" pitchFamily="18" charset="0"/>
                </a:rPr>
                <a:t>●   ▬   ▬        ●  ●  ●  ●</a:t>
              </a:r>
            </a:p>
          </p:txBody>
        </p:sp>
      </p:grpSp>
      <p:sp>
        <p:nvSpPr>
          <p:cNvPr id="97282" name="Text Box 8">
            <a:extLst>
              <a:ext uri="{FF2B5EF4-FFF2-40B4-BE49-F238E27FC236}">
                <a16:creationId xmlns:a16="http://schemas.microsoft.com/office/drawing/2014/main" id="{F873095E-14CF-4546-96F6-78798F30A79E}"/>
              </a:ext>
            </a:extLst>
          </p:cNvPr>
          <p:cNvSpPr txBox="1">
            <a:spLocks noChangeArrowheads="1"/>
          </p:cNvSpPr>
          <p:nvPr/>
        </p:nvSpPr>
        <p:spPr bwMode="auto">
          <a:xfrm>
            <a:off x="0" y="59436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MORSE CODE – dots and dashes embossed on moving tape</a:t>
            </a:r>
          </a:p>
        </p:txBody>
      </p:sp>
      <p:sp>
        <p:nvSpPr>
          <p:cNvPr id="97283" name="Oval 9">
            <a:extLst>
              <a:ext uri="{FF2B5EF4-FFF2-40B4-BE49-F238E27FC236}">
                <a16:creationId xmlns:a16="http://schemas.microsoft.com/office/drawing/2014/main" id="{B76E71B4-4B2C-3442-A002-2D2F626C6137}"/>
              </a:ext>
            </a:extLst>
          </p:cNvPr>
          <p:cNvSpPr>
            <a:spLocks noChangeArrowheads="1"/>
          </p:cNvSpPr>
          <p:nvPr/>
        </p:nvSpPr>
        <p:spPr bwMode="auto">
          <a:xfrm>
            <a:off x="1784350" y="1847850"/>
            <a:ext cx="228600" cy="2286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7284" name="Oval 10">
            <a:extLst>
              <a:ext uri="{FF2B5EF4-FFF2-40B4-BE49-F238E27FC236}">
                <a16:creationId xmlns:a16="http://schemas.microsoft.com/office/drawing/2014/main" id="{A23A3959-BEBE-1143-8E7C-97D65ACA1356}"/>
              </a:ext>
            </a:extLst>
          </p:cNvPr>
          <p:cNvSpPr>
            <a:spLocks noChangeArrowheads="1"/>
          </p:cNvSpPr>
          <p:nvPr/>
        </p:nvSpPr>
        <p:spPr bwMode="auto">
          <a:xfrm>
            <a:off x="304800" y="4267200"/>
            <a:ext cx="1981200" cy="10668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7285" name="Line 11">
            <a:extLst>
              <a:ext uri="{FF2B5EF4-FFF2-40B4-BE49-F238E27FC236}">
                <a16:creationId xmlns:a16="http://schemas.microsoft.com/office/drawing/2014/main" id="{0A246518-F7C1-8D48-83FC-F654ABE38096}"/>
              </a:ext>
            </a:extLst>
          </p:cNvPr>
          <p:cNvSpPr>
            <a:spLocks noChangeShapeType="1"/>
          </p:cNvSpPr>
          <p:nvPr/>
        </p:nvSpPr>
        <p:spPr bwMode="auto">
          <a:xfrm flipH="1">
            <a:off x="1266825" y="2066925"/>
            <a:ext cx="609600" cy="2209800"/>
          </a:xfrm>
          <a:prstGeom prst="line">
            <a:avLst/>
          </a:prstGeom>
          <a:noFill/>
          <a:ln w="25400">
            <a:solidFill>
              <a:srgbClr val="FFFF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7286" name="Slide Number Placeholder 11">
            <a:extLst>
              <a:ext uri="{FF2B5EF4-FFF2-40B4-BE49-F238E27FC236}">
                <a16:creationId xmlns:a16="http://schemas.microsoft.com/office/drawing/2014/main" id="{834DAECC-09DD-E343-96F8-7BF34ECA3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731018-E130-FB4B-BA5C-E7F0FC81E71F}" type="slidenum">
              <a:rPr lang="en-US" altLang="en-US" sz="1400"/>
              <a:pPr>
                <a:spcBef>
                  <a:spcPct val="0"/>
                </a:spcBef>
                <a:buFontTx/>
                <a:buNone/>
              </a:pPr>
              <a:t>47</a:t>
            </a:fld>
            <a:endParaRPr lang="en-US" altLang="en-US" sz="1400"/>
          </a:p>
        </p:txBody>
      </p:sp>
      <p:sp>
        <p:nvSpPr>
          <p:cNvPr id="97287" name="TextBox 6">
            <a:extLst>
              <a:ext uri="{FF2B5EF4-FFF2-40B4-BE49-F238E27FC236}">
                <a16:creationId xmlns:a16="http://schemas.microsoft.com/office/drawing/2014/main" id="{13DC4773-7D7A-224C-A56C-F533DF16DC99}"/>
              </a:ext>
            </a:extLst>
          </p:cNvPr>
          <p:cNvSpPr txBox="1">
            <a:spLocks noChangeArrowheads="1"/>
          </p:cNvSpPr>
          <p:nvPr/>
        </p:nvSpPr>
        <p:spPr bwMode="auto">
          <a:xfrm>
            <a:off x="5638800" y="56388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Ezra Cornell</a:t>
            </a:r>
          </a:p>
        </p:txBody>
      </p:sp>
      <p:pic>
        <p:nvPicPr>
          <p:cNvPr id="97288" name="Picture 3">
            <a:extLst>
              <a:ext uri="{FF2B5EF4-FFF2-40B4-BE49-F238E27FC236}">
                <a16:creationId xmlns:a16="http://schemas.microsoft.com/office/drawing/2014/main" id="{FB5A847A-42B1-8846-AF10-6AE31D0DC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090613"/>
            <a:ext cx="34290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41">
            <a:extLst>
              <a:ext uri="{FF2B5EF4-FFF2-40B4-BE49-F238E27FC236}">
                <a16:creationId xmlns:a16="http://schemas.microsoft.com/office/drawing/2014/main" id="{FB1C0631-96BD-354A-AE87-82F7D723C109}"/>
              </a:ext>
            </a:extLst>
          </p:cNvPr>
          <p:cNvGrpSpPr>
            <a:grpSpLocks/>
          </p:cNvGrpSpPr>
          <p:nvPr/>
        </p:nvGrpSpPr>
        <p:grpSpPr bwMode="auto">
          <a:xfrm>
            <a:off x="76200" y="533400"/>
            <a:ext cx="4419600" cy="5257800"/>
            <a:chOff x="144" y="528"/>
            <a:chExt cx="2784" cy="3312"/>
          </a:xfrm>
        </p:grpSpPr>
        <p:pic>
          <p:nvPicPr>
            <p:cNvPr id="99338" name="Picture 42" descr="stamp007">
              <a:extLst>
                <a:ext uri="{FF2B5EF4-FFF2-40B4-BE49-F238E27FC236}">
                  <a16:creationId xmlns:a16="http://schemas.microsoft.com/office/drawing/2014/main" id="{C32078A8-B491-7645-A47E-16BE718CD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5" r="3510" b="5542"/>
            <a:stretch>
              <a:fillRect/>
            </a:stretch>
          </p:blipFill>
          <p:spPr bwMode="auto">
            <a:xfrm>
              <a:off x="144" y="528"/>
              <a:ext cx="2784"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Text Box 43">
              <a:extLst>
                <a:ext uri="{FF2B5EF4-FFF2-40B4-BE49-F238E27FC236}">
                  <a16:creationId xmlns:a16="http://schemas.microsoft.com/office/drawing/2014/main" id="{F89E480C-055A-304E-8CF4-A12460E57F06}"/>
                </a:ext>
              </a:extLst>
            </p:cNvPr>
            <p:cNvSpPr txBox="1">
              <a:spLocks noChangeArrowheads="1"/>
            </p:cNvSpPr>
            <p:nvPr/>
          </p:nvSpPr>
          <p:spPr bwMode="auto">
            <a:xfrm>
              <a:off x="192" y="2400"/>
              <a:ext cx="2640" cy="2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t>May 24, 1844 at 8:45am</a:t>
              </a:r>
            </a:p>
          </p:txBody>
        </p:sp>
        <p:pic>
          <p:nvPicPr>
            <p:cNvPr id="99340" name="Picture 44" descr="what_hath">
              <a:extLst>
                <a:ext uri="{FF2B5EF4-FFF2-40B4-BE49-F238E27FC236}">
                  <a16:creationId xmlns:a16="http://schemas.microsoft.com/office/drawing/2014/main" id="{97BB7B3A-BAFF-2A44-B410-0829DBD5C3D6}"/>
                </a:ext>
              </a:extLst>
            </p:cNvPr>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l="2216" r="82542" b="10040"/>
            <a:stretch>
              <a:fillRect/>
            </a:stretch>
          </p:blipFill>
          <p:spPr bwMode="auto">
            <a:xfrm>
              <a:off x="144" y="2743"/>
              <a:ext cx="2784"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1" name="Text Box 45">
              <a:extLst>
                <a:ext uri="{FF2B5EF4-FFF2-40B4-BE49-F238E27FC236}">
                  <a16:creationId xmlns:a16="http://schemas.microsoft.com/office/drawing/2014/main" id="{8D49508D-CAF4-1445-BEC8-ED8296121E01}"/>
                </a:ext>
              </a:extLst>
            </p:cNvPr>
            <p:cNvSpPr txBox="1">
              <a:spLocks noChangeArrowheads="1"/>
            </p:cNvSpPr>
            <p:nvPr/>
          </p:nvSpPr>
          <p:spPr bwMode="auto">
            <a:xfrm>
              <a:off x="480" y="3552"/>
              <a:ext cx="2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cs typeface="Times New Roman" panose="02020603050405020304" pitchFamily="18" charset="0"/>
                </a:rPr>
                <a:t>●   ▬   ▬        ●  ●  ●  ●</a:t>
              </a:r>
            </a:p>
          </p:txBody>
        </p:sp>
      </p:grpSp>
      <p:sp>
        <p:nvSpPr>
          <p:cNvPr id="99330" name="Oval 47">
            <a:extLst>
              <a:ext uri="{FF2B5EF4-FFF2-40B4-BE49-F238E27FC236}">
                <a16:creationId xmlns:a16="http://schemas.microsoft.com/office/drawing/2014/main" id="{175E4903-26BC-AA4A-A917-C0E7894D3EE2}"/>
              </a:ext>
            </a:extLst>
          </p:cNvPr>
          <p:cNvSpPr>
            <a:spLocks noChangeArrowheads="1"/>
          </p:cNvSpPr>
          <p:nvPr/>
        </p:nvSpPr>
        <p:spPr bwMode="auto">
          <a:xfrm>
            <a:off x="1784350" y="1847850"/>
            <a:ext cx="228600" cy="2286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9331" name="Oval 48">
            <a:extLst>
              <a:ext uri="{FF2B5EF4-FFF2-40B4-BE49-F238E27FC236}">
                <a16:creationId xmlns:a16="http://schemas.microsoft.com/office/drawing/2014/main" id="{52A57D7A-D7AD-B843-9047-B85394C01E89}"/>
              </a:ext>
            </a:extLst>
          </p:cNvPr>
          <p:cNvSpPr>
            <a:spLocks noChangeArrowheads="1"/>
          </p:cNvSpPr>
          <p:nvPr/>
        </p:nvSpPr>
        <p:spPr bwMode="auto">
          <a:xfrm>
            <a:off x="304800" y="4267200"/>
            <a:ext cx="1981200" cy="10668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9332" name="Line 49">
            <a:extLst>
              <a:ext uri="{FF2B5EF4-FFF2-40B4-BE49-F238E27FC236}">
                <a16:creationId xmlns:a16="http://schemas.microsoft.com/office/drawing/2014/main" id="{A85744FB-FB72-AD4E-8F62-466CABE9B436}"/>
              </a:ext>
            </a:extLst>
          </p:cNvPr>
          <p:cNvSpPr>
            <a:spLocks noChangeShapeType="1"/>
          </p:cNvSpPr>
          <p:nvPr/>
        </p:nvSpPr>
        <p:spPr bwMode="auto">
          <a:xfrm flipH="1">
            <a:off x="1266825" y="2066925"/>
            <a:ext cx="609600" cy="2209800"/>
          </a:xfrm>
          <a:prstGeom prst="line">
            <a:avLst/>
          </a:prstGeom>
          <a:noFill/>
          <a:ln w="25400">
            <a:solidFill>
              <a:srgbClr val="FFFF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9333" name="Slide Number Placeholder 13">
            <a:extLst>
              <a:ext uri="{FF2B5EF4-FFF2-40B4-BE49-F238E27FC236}">
                <a16:creationId xmlns:a16="http://schemas.microsoft.com/office/drawing/2014/main" id="{63F123E0-3142-9E45-81FD-EABA218F69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826885D-C742-9E4D-8161-A89E6091940E}" type="slidenum">
              <a:rPr lang="en-US" altLang="en-US" sz="1400"/>
              <a:pPr>
                <a:spcBef>
                  <a:spcPct val="0"/>
                </a:spcBef>
                <a:buFontTx/>
                <a:buNone/>
              </a:pPr>
              <a:t>48</a:t>
            </a:fld>
            <a:endParaRPr lang="en-US" altLang="en-US" sz="1400"/>
          </a:p>
        </p:txBody>
      </p:sp>
      <p:sp>
        <p:nvSpPr>
          <p:cNvPr id="99334" name="Text Box 8">
            <a:extLst>
              <a:ext uri="{FF2B5EF4-FFF2-40B4-BE49-F238E27FC236}">
                <a16:creationId xmlns:a16="http://schemas.microsoft.com/office/drawing/2014/main" id="{CB583066-25DB-1344-BA62-77675146675F}"/>
              </a:ext>
            </a:extLst>
          </p:cNvPr>
          <p:cNvSpPr txBox="1">
            <a:spLocks noChangeArrowheads="1"/>
          </p:cNvSpPr>
          <p:nvPr/>
        </p:nvSpPr>
        <p:spPr bwMode="auto">
          <a:xfrm>
            <a:off x="0" y="59436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MORSE CODE – dots and dashes embossed on moving tape</a:t>
            </a:r>
          </a:p>
        </p:txBody>
      </p:sp>
      <p:sp>
        <p:nvSpPr>
          <p:cNvPr id="99335" name="Text Box 13">
            <a:extLst>
              <a:ext uri="{FF2B5EF4-FFF2-40B4-BE49-F238E27FC236}">
                <a16:creationId xmlns:a16="http://schemas.microsoft.com/office/drawing/2014/main" id="{B2C3AF07-7F69-C24C-9377-58EBA340E6CB}"/>
              </a:ext>
            </a:extLst>
          </p:cNvPr>
          <p:cNvSpPr txBox="1">
            <a:spLocks noChangeArrowheads="1"/>
          </p:cNvSpPr>
          <p:nvPr/>
        </p:nvSpPr>
        <p:spPr bwMode="auto">
          <a:xfrm>
            <a:off x="4648200" y="1371600"/>
            <a:ext cx="449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400"/>
              <a:t>Science and Engineering</a:t>
            </a:r>
          </a:p>
        </p:txBody>
      </p:sp>
      <p:sp>
        <p:nvSpPr>
          <p:cNvPr id="99336" name="Line 14">
            <a:extLst>
              <a:ext uri="{FF2B5EF4-FFF2-40B4-BE49-F238E27FC236}">
                <a16:creationId xmlns:a16="http://schemas.microsoft.com/office/drawing/2014/main" id="{E2333E2D-3469-5140-A2E6-1EB6B84DC429}"/>
              </a:ext>
            </a:extLst>
          </p:cNvPr>
          <p:cNvSpPr>
            <a:spLocks noChangeShapeType="1"/>
          </p:cNvSpPr>
          <p:nvPr/>
        </p:nvSpPr>
        <p:spPr bwMode="auto">
          <a:xfrm>
            <a:off x="4633913" y="2071688"/>
            <a:ext cx="4495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37" name="Text Box 29">
            <a:extLst>
              <a:ext uri="{FF2B5EF4-FFF2-40B4-BE49-F238E27FC236}">
                <a16:creationId xmlns:a16="http://schemas.microsoft.com/office/drawing/2014/main" id="{471BEE30-AD7B-5045-8D65-535647798151}"/>
              </a:ext>
            </a:extLst>
          </p:cNvPr>
          <p:cNvSpPr txBox="1">
            <a:spLocks noChangeArrowheads="1"/>
          </p:cNvSpPr>
          <p:nvPr/>
        </p:nvSpPr>
        <p:spPr bwMode="auto">
          <a:xfrm>
            <a:off x="4495800" y="2222500"/>
            <a:ext cx="472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dirty="0"/>
              <a:t>Discovery                                  </a:t>
            </a:r>
            <a:r>
              <a:rPr lang="en-US" altLang="en-US" sz="2200" dirty="0"/>
              <a:t>	Scientist rings bell at a distance</a:t>
            </a:r>
          </a:p>
          <a:p>
            <a:pPr eaLnBrk="1" hangingPunct="1">
              <a:spcBef>
                <a:spcPct val="50000"/>
              </a:spcBef>
              <a:buFontTx/>
              <a:buNone/>
            </a:pPr>
            <a:r>
              <a:rPr lang="en-US" altLang="en-US" sz="2800" dirty="0"/>
              <a:t>Development                             </a:t>
            </a:r>
            <a:r>
              <a:rPr lang="en-US" altLang="en-US" sz="2200" dirty="0"/>
              <a:t>	Gov’t Grant, Private Company</a:t>
            </a:r>
          </a:p>
          <a:p>
            <a:pPr eaLnBrk="1" hangingPunct="1">
              <a:spcBef>
                <a:spcPct val="50000"/>
              </a:spcBef>
              <a:buFontTx/>
              <a:buNone/>
            </a:pPr>
            <a:r>
              <a:rPr lang="en-US" altLang="en-US" sz="2800" dirty="0"/>
              <a:t>Design                                        </a:t>
            </a:r>
            <a:r>
              <a:rPr lang="en-US" altLang="en-US" sz="2200" dirty="0"/>
              <a:t>	Artist gives telegraph language 	and plans wide-area network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B6BBC4-0B6B-C2E2-1251-97E5507E37AC}"/>
              </a:ext>
            </a:extLst>
          </p:cNvPr>
          <p:cNvSpPr>
            <a:spLocks noGrp="1"/>
          </p:cNvSpPr>
          <p:nvPr>
            <p:ph type="sldNum" sz="quarter" idx="12"/>
          </p:nvPr>
        </p:nvSpPr>
        <p:spPr/>
        <p:txBody>
          <a:bodyPr/>
          <a:lstStyle/>
          <a:p>
            <a:pPr>
              <a:defRPr/>
            </a:pPr>
            <a:fld id="{20C48BF4-8E3B-FE47-A5D3-329D41DF5301}" type="slidenum">
              <a:rPr lang="en-US" altLang="en-US" smtClean="0"/>
              <a:pPr>
                <a:defRPr/>
              </a:pPr>
              <a:t>49</a:t>
            </a:fld>
            <a:endParaRPr lang="en-US" altLang="en-US"/>
          </a:p>
        </p:txBody>
      </p:sp>
      <p:grpSp>
        <p:nvGrpSpPr>
          <p:cNvPr id="3" name="Group 41">
            <a:extLst>
              <a:ext uri="{FF2B5EF4-FFF2-40B4-BE49-F238E27FC236}">
                <a16:creationId xmlns:a16="http://schemas.microsoft.com/office/drawing/2014/main" id="{FB212846-FB80-97B4-13A8-FFFE07756E25}"/>
              </a:ext>
            </a:extLst>
          </p:cNvPr>
          <p:cNvGrpSpPr>
            <a:grpSpLocks/>
          </p:cNvGrpSpPr>
          <p:nvPr/>
        </p:nvGrpSpPr>
        <p:grpSpPr bwMode="auto">
          <a:xfrm>
            <a:off x="76200" y="533400"/>
            <a:ext cx="4419600" cy="5257800"/>
            <a:chOff x="144" y="528"/>
            <a:chExt cx="2784" cy="3312"/>
          </a:xfrm>
        </p:grpSpPr>
        <p:pic>
          <p:nvPicPr>
            <p:cNvPr id="4" name="Picture 42" descr="stamp007">
              <a:extLst>
                <a:ext uri="{FF2B5EF4-FFF2-40B4-BE49-F238E27FC236}">
                  <a16:creationId xmlns:a16="http://schemas.microsoft.com/office/drawing/2014/main" id="{A2CAD5D8-B898-FF55-5320-50CDCD652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5" r="3510" b="5542"/>
            <a:stretch>
              <a:fillRect/>
            </a:stretch>
          </p:blipFill>
          <p:spPr bwMode="auto">
            <a:xfrm>
              <a:off x="144" y="528"/>
              <a:ext cx="2784"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3">
              <a:extLst>
                <a:ext uri="{FF2B5EF4-FFF2-40B4-BE49-F238E27FC236}">
                  <a16:creationId xmlns:a16="http://schemas.microsoft.com/office/drawing/2014/main" id="{F0F68F57-F35D-6488-B4D3-94698C93837E}"/>
                </a:ext>
              </a:extLst>
            </p:cNvPr>
            <p:cNvSpPr txBox="1">
              <a:spLocks noChangeArrowheads="1"/>
            </p:cNvSpPr>
            <p:nvPr/>
          </p:nvSpPr>
          <p:spPr bwMode="auto">
            <a:xfrm>
              <a:off x="192" y="2400"/>
              <a:ext cx="2640" cy="2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t>May 24, 1844 at 8:45am</a:t>
              </a:r>
            </a:p>
          </p:txBody>
        </p:sp>
        <p:pic>
          <p:nvPicPr>
            <p:cNvPr id="6" name="Picture 44" descr="what_hath">
              <a:extLst>
                <a:ext uri="{FF2B5EF4-FFF2-40B4-BE49-F238E27FC236}">
                  <a16:creationId xmlns:a16="http://schemas.microsoft.com/office/drawing/2014/main" id="{2B4433D2-834B-189D-608A-43DF92005731}"/>
                </a:ext>
              </a:extLst>
            </p:cNvPr>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l="2216" r="82542" b="10040"/>
            <a:stretch>
              <a:fillRect/>
            </a:stretch>
          </p:blipFill>
          <p:spPr bwMode="auto">
            <a:xfrm>
              <a:off x="144" y="2743"/>
              <a:ext cx="2784"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5">
              <a:extLst>
                <a:ext uri="{FF2B5EF4-FFF2-40B4-BE49-F238E27FC236}">
                  <a16:creationId xmlns:a16="http://schemas.microsoft.com/office/drawing/2014/main" id="{4651C7E9-6C85-1DFF-619E-625140D5420F}"/>
                </a:ext>
              </a:extLst>
            </p:cNvPr>
            <p:cNvSpPr txBox="1">
              <a:spLocks noChangeArrowheads="1"/>
            </p:cNvSpPr>
            <p:nvPr/>
          </p:nvSpPr>
          <p:spPr bwMode="auto">
            <a:xfrm>
              <a:off x="480" y="3552"/>
              <a:ext cx="20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cs typeface="Times New Roman" panose="02020603050405020304" pitchFamily="18" charset="0"/>
                </a:rPr>
                <a:t>●   ▬   ▬        ●  ●  ●  ●</a:t>
              </a:r>
            </a:p>
          </p:txBody>
        </p:sp>
      </p:grpSp>
      <p:sp>
        <p:nvSpPr>
          <p:cNvPr id="8" name="Oval 47">
            <a:extLst>
              <a:ext uri="{FF2B5EF4-FFF2-40B4-BE49-F238E27FC236}">
                <a16:creationId xmlns:a16="http://schemas.microsoft.com/office/drawing/2014/main" id="{721F2E71-201A-688E-FFAA-6BAEAC95BD2F}"/>
              </a:ext>
            </a:extLst>
          </p:cNvPr>
          <p:cNvSpPr>
            <a:spLocks noChangeArrowheads="1"/>
          </p:cNvSpPr>
          <p:nvPr/>
        </p:nvSpPr>
        <p:spPr bwMode="auto">
          <a:xfrm>
            <a:off x="1784350" y="1847850"/>
            <a:ext cx="228600" cy="2286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9" name="Oval 48">
            <a:extLst>
              <a:ext uri="{FF2B5EF4-FFF2-40B4-BE49-F238E27FC236}">
                <a16:creationId xmlns:a16="http://schemas.microsoft.com/office/drawing/2014/main" id="{45986E26-DA8E-497F-5744-DAB3903AE292}"/>
              </a:ext>
            </a:extLst>
          </p:cNvPr>
          <p:cNvSpPr>
            <a:spLocks noChangeArrowheads="1"/>
          </p:cNvSpPr>
          <p:nvPr/>
        </p:nvSpPr>
        <p:spPr bwMode="auto">
          <a:xfrm>
            <a:off x="304800" y="4267200"/>
            <a:ext cx="1981200" cy="1066800"/>
          </a:xfrm>
          <a:prstGeom prst="ellipse">
            <a:avLst/>
          </a:pr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 name="Line 49">
            <a:extLst>
              <a:ext uri="{FF2B5EF4-FFF2-40B4-BE49-F238E27FC236}">
                <a16:creationId xmlns:a16="http://schemas.microsoft.com/office/drawing/2014/main" id="{42A7EB5D-BF6B-1167-8F23-AE9D6B524038}"/>
              </a:ext>
            </a:extLst>
          </p:cNvPr>
          <p:cNvSpPr>
            <a:spLocks noChangeShapeType="1"/>
          </p:cNvSpPr>
          <p:nvPr/>
        </p:nvSpPr>
        <p:spPr bwMode="auto">
          <a:xfrm flipH="1">
            <a:off x="1266825" y="2066925"/>
            <a:ext cx="609600" cy="2209800"/>
          </a:xfrm>
          <a:prstGeom prst="line">
            <a:avLst/>
          </a:prstGeom>
          <a:noFill/>
          <a:ln w="25400">
            <a:solidFill>
              <a:srgbClr val="FFFF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 name="Text Box 8">
            <a:extLst>
              <a:ext uri="{FF2B5EF4-FFF2-40B4-BE49-F238E27FC236}">
                <a16:creationId xmlns:a16="http://schemas.microsoft.com/office/drawing/2014/main" id="{67BEAEEF-C606-BC8D-F819-20949D869101}"/>
              </a:ext>
            </a:extLst>
          </p:cNvPr>
          <p:cNvSpPr txBox="1">
            <a:spLocks noChangeArrowheads="1"/>
          </p:cNvSpPr>
          <p:nvPr/>
        </p:nvSpPr>
        <p:spPr bwMode="auto">
          <a:xfrm>
            <a:off x="0" y="59436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MORSE CODE – dots and dashes embossed on moving tape</a:t>
            </a:r>
          </a:p>
        </p:txBody>
      </p:sp>
      <p:pic>
        <p:nvPicPr>
          <p:cNvPr id="15" name="Picture 14" descr="A diagram of a machine&#10;&#10;AI-generated content may be incorrect.">
            <a:extLst>
              <a:ext uri="{FF2B5EF4-FFF2-40B4-BE49-F238E27FC236}">
                <a16:creationId xmlns:a16="http://schemas.microsoft.com/office/drawing/2014/main" id="{2CC5AF7D-18E0-7069-FF4C-BE880A380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640" y="1676400"/>
            <a:ext cx="4244494" cy="2789238"/>
          </a:xfrm>
          <a:prstGeom prst="rect">
            <a:avLst/>
          </a:prstGeom>
        </p:spPr>
      </p:pic>
      <p:sp>
        <p:nvSpPr>
          <p:cNvPr id="16" name="Rectangle 15">
            <a:extLst>
              <a:ext uri="{FF2B5EF4-FFF2-40B4-BE49-F238E27FC236}">
                <a16:creationId xmlns:a16="http://schemas.microsoft.com/office/drawing/2014/main" id="{3AA3F64F-A6F0-D79C-86EE-5FF02402AE6E}"/>
              </a:ext>
            </a:extLst>
          </p:cNvPr>
          <p:cNvSpPr/>
          <p:nvPr/>
        </p:nvSpPr>
        <p:spPr>
          <a:xfrm>
            <a:off x="5943600" y="3429000"/>
            <a:ext cx="457200" cy="45720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7C5169B-59E8-1916-356A-AA2DE5B1A43F}"/>
              </a:ext>
            </a:extLst>
          </p:cNvPr>
          <p:cNvSpPr txBox="1"/>
          <p:nvPr/>
        </p:nvSpPr>
        <p:spPr>
          <a:xfrm>
            <a:off x="4808066" y="4648200"/>
            <a:ext cx="4183534" cy="461665"/>
          </a:xfrm>
          <a:prstGeom prst="rect">
            <a:avLst/>
          </a:prstGeom>
          <a:noFill/>
        </p:spPr>
        <p:txBody>
          <a:bodyPr wrap="square" rtlCol="0">
            <a:spAutoFit/>
          </a:bodyPr>
          <a:lstStyle/>
          <a:p>
            <a:r>
              <a:rPr lang="en-US" dirty="0"/>
              <a:t>Morse Relay USRE118 in 1848</a:t>
            </a:r>
          </a:p>
        </p:txBody>
      </p:sp>
    </p:spTree>
    <p:extLst>
      <p:ext uri="{BB962C8B-B14F-4D97-AF65-F5344CB8AC3E}">
        <p14:creationId xmlns:p14="http://schemas.microsoft.com/office/powerpoint/2010/main" val="81697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604912-49C0-A6EB-27FF-FE9A8EE58DC5}"/>
              </a:ext>
            </a:extLst>
          </p:cNvPr>
          <p:cNvSpPr>
            <a:spLocks noGrp="1"/>
          </p:cNvSpPr>
          <p:nvPr>
            <p:ph type="sldNum" sz="quarter" idx="12"/>
          </p:nvPr>
        </p:nvSpPr>
        <p:spPr/>
        <p:txBody>
          <a:bodyPr/>
          <a:lstStyle/>
          <a:p>
            <a:pPr>
              <a:defRPr/>
            </a:pPr>
            <a:fld id="{20C48BF4-8E3B-FE47-A5D3-329D41DF5301}" type="slidenum">
              <a:rPr lang="en-US" altLang="en-US" smtClean="0"/>
              <a:pPr>
                <a:defRPr/>
              </a:pPr>
              <a:t>5</a:t>
            </a:fld>
            <a:endParaRPr lang="en-US" altLang="en-US"/>
          </a:p>
        </p:txBody>
      </p:sp>
      <p:pic>
        <p:nvPicPr>
          <p:cNvPr id="2050" name="Picture 2">
            <a:extLst>
              <a:ext uri="{FF2B5EF4-FFF2-40B4-BE49-F238E27FC236}">
                <a16:creationId xmlns:a16="http://schemas.microsoft.com/office/drawing/2014/main" id="{8A206FDD-110E-33A8-FE68-8B85135AA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91440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a city&#10;&#10;Description automatically generated">
            <a:extLst>
              <a:ext uri="{FF2B5EF4-FFF2-40B4-BE49-F238E27FC236}">
                <a16:creationId xmlns:a16="http://schemas.microsoft.com/office/drawing/2014/main" id="{B1EEC25B-CFCF-E154-128C-A14C1B12C7F6}"/>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rot="2842493">
            <a:off x="691303" y="-72281"/>
            <a:ext cx="7000056" cy="7433688"/>
          </a:xfrm>
          <a:prstGeom prst="rect">
            <a:avLst/>
          </a:prstGeom>
        </p:spPr>
      </p:pic>
      <p:sp>
        <p:nvSpPr>
          <p:cNvPr id="5" name="TextBox 4">
            <a:extLst>
              <a:ext uri="{FF2B5EF4-FFF2-40B4-BE49-F238E27FC236}">
                <a16:creationId xmlns:a16="http://schemas.microsoft.com/office/drawing/2014/main" id="{0E619E2A-8C44-0E29-A550-EBE18A56453C}"/>
              </a:ext>
            </a:extLst>
          </p:cNvPr>
          <p:cNvSpPr txBox="1"/>
          <p:nvPr/>
        </p:nvSpPr>
        <p:spPr>
          <a:xfrm>
            <a:off x="0" y="5105400"/>
            <a:ext cx="9067800" cy="1200329"/>
          </a:xfrm>
          <a:prstGeom prst="rect">
            <a:avLst/>
          </a:prstGeom>
          <a:noFill/>
        </p:spPr>
        <p:txBody>
          <a:bodyPr wrap="square" rtlCol="0">
            <a:spAutoFit/>
          </a:bodyPr>
          <a:lstStyle/>
          <a:p>
            <a:r>
              <a:rPr lang="en-US" sz="1200" b="0" i="0" dirty="0">
                <a:effectLst/>
                <a:latin typeface="system-ui"/>
              </a:rPr>
              <a:t>What is now US 1 between Trenton and New Brunswick was originally chartered as the Trenton and New Brunswick Turnpike in 1803. Throughout its history, the Trenton and New Brunswick Turnpike faced stiff competition from canals such as the D&amp;R Canal and railroads such as the Camden and Amboy Railroad. In the later part of the 19th century, the turnpike company folded and the Pennsylvania Railroad took over ownership of the turnpike. When the charter for the Trenton and New Brunswick Turnpike expired in 1903, it became a public road. When the first numbered highways were legislated in New Jersey in 1916, the present day US 1 between New Brunswick and Elizabeth was to become a part of Route 1, a route that was to connect Trenton and Elizabeth. </a:t>
            </a:r>
            <a:endParaRPr lang="en-US" sz="1200" dirty="0"/>
          </a:p>
        </p:txBody>
      </p:sp>
    </p:spTree>
    <p:extLst>
      <p:ext uri="{BB962C8B-B14F-4D97-AF65-F5344CB8AC3E}">
        <p14:creationId xmlns:p14="http://schemas.microsoft.com/office/powerpoint/2010/main" val="407224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5" descr="2064399995_794f899bbe_b">
            <a:extLst>
              <a:ext uri="{FF2B5EF4-FFF2-40B4-BE49-F238E27FC236}">
                <a16:creationId xmlns:a16="http://schemas.microsoft.com/office/drawing/2014/main" id="{190B238F-B57A-9149-8A2A-CED5AAA13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0" t="5333" r="3999" b="20000"/>
          <a:stretch>
            <a:fillRect/>
          </a:stretch>
        </p:blipFill>
        <p:spPr bwMode="auto">
          <a:xfrm>
            <a:off x="228600" y="1524000"/>
            <a:ext cx="41910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6">
            <a:extLst>
              <a:ext uri="{FF2B5EF4-FFF2-40B4-BE49-F238E27FC236}">
                <a16:creationId xmlns:a16="http://schemas.microsoft.com/office/drawing/2014/main" id="{841EBFC8-2422-EE40-815B-0A6E3F3C3F8C}"/>
              </a:ext>
            </a:extLst>
          </p:cNvPr>
          <p:cNvSpPr txBox="1">
            <a:spLocks noChangeArrowheads="1"/>
          </p:cNvSpPr>
          <p:nvPr/>
        </p:nvSpPr>
        <p:spPr bwMode="auto">
          <a:xfrm>
            <a:off x="152400" y="41910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7</a:t>
            </a:r>
            <a:r>
              <a:rPr lang="en-US" altLang="en-US" sz="2400" baseline="30000"/>
              <a:t>th</a:t>
            </a:r>
            <a:r>
              <a:rPr lang="en-US" altLang="en-US" sz="2400"/>
              <a:t> and E St, Washington, DC Morse idea - replace Post Office</a:t>
            </a:r>
          </a:p>
        </p:txBody>
      </p:sp>
      <p:sp>
        <p:nvSpPr>
          <p:cNvPr id="101381" name="Slide Number Placeholder 6">
            <a:extLst>
              <a:ext uri="{FF2B5EF4-FFF2-40B4-BE49-F238E27FC236}">
                <a16:creationId xmlns:a16="http://schemas.microsoft.com/office/drawing/2014/main" id="{79C2C46A-0726-FF48-845B-A2269F311A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8AE851A-6D8E-AC45-9728-211E2E2B99A3}" type="slidenum">
              <a:rPr lang="en-US" altLang="en-US" sz="1400"/>
              <a:pPr>
                <a:spcBef>
                  <a:spcPct val="0"/>
                </a:spcBef>
                <a:buFontTx/>
                <a:buNone/>
              </a:pPr>
              <a:t>50</a:t>
            </a:fld>
            <a:endParaRPr lang="en-US" altLang="en-US" sz="1400"/>
          </a:p>
        </p:txBody>
      </p:sp>
      <p:pic>
        <p:nvPicPr>
          <p:cNvPr id="3" name="Picture 2" descr="A diagram of a machine&#10;&#10;AI-generated content may be incorrect.">
            <a:extLst>
              <a:ext uri="{FF2B5EF4-FFF2-40B4-BE49-F238E27FC236}">
                <a16:creationId xmlns:a16="http://schemas.microsoft.com/office/drawing/2014/main" id="{39222091-FFD8-E43E-35C5-8EDEB0EE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40" y="1676400"/>
            <a:ext cx="4244494" cy="2789238"/>
          </a:xfrm>
          <a:prstGeom prst="rect">
            <a:avLst/>
          </a:prstGeom>
        </p:spPr>
      </p:pic>
      <p:sp>
        <p:nvSpPr>
          <p:cNvPr id="4" name="Rectangle 3">
            <a:extLst>
              <a:ext uri="{FF2B5EF4-FFF2-40B4-BE49-F238E27FC236}">
                <a16:creationId xmlns:a16="http://schemas.microsoft.com/office/drawing/2014/main" id="{F838045D-ED7C-73F9-EA00-649E7F01563D}"/>
              </a:ext>
            </a:extLst>
          </p:cNvPr>
          <p:cNvSpPr/>
          <p:nvPr/>
        </p:nvSpPr>
        <p:spPr>
          <a:xfrm>
            <a:off x="5943600" y="3429000"/>
            <a:ext cx="457200" cy="45720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8EA1A9-E607-D0B0-53D4-1B3072484AB7}"/>
              </a:ext>
            </a:extLst>
          </p:cNvPr>
          <p:cNvSpPr txBox="1"/>
          <p:nvPr/>
        </p:nvSpPr>
        <p:spPr>
          <a:xfrm>
            <a:off x="4808066" y="4648200"/>
            <a:ext cx="4183534" cy="461665"/>
          </a:xfrm>
          <a:prstGeom prst="rect">
            <a:avLst/>
          </a:prstGeom>
          <a:noFill/>
        </p:spPr>
        <p:txBody>
          <a:bodyPr wrap="square" rtlCol="0">
            <a:spAutoFit/>
          </a:bodyPr>
          <a:lstStyle/>
          <a:p>
            <a:r>
              <a:rPr lang="en-US" dirty="0"/>
              <a:t>Morse Relay USRE118 in 1848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033" descr="telegraph_map_1853">
            <a:extLst>
              <a:ext uri="{FF2B5EF4-FFF2-40B4-BE49-F238E27FC236}">
                <a16:creationId xmlns:a16="http://schemas.microsoft.com/office/drawing/2014/main" id="{3F305B1B-9E44-9B45-B1B0-416A72697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2" t="13097" r="40625" b="475"/>
          <a:stretch>
            <a:fillRect/>
          </a:stretch>
        </p:blipFill>
        <p:spPr bwMode="auto">
          <a:xfrm>
            <a:off x="4724400" y="228600"/>
            <a:ext cx="426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1038" descr="2064399995_794f899bbe_b">
            <a:extLst>
              <a:ext uri="{FF2B5EF4-FFF2-40B4-BE49-F238E27FC236}">
                <a16:creationId xmlns:a16="http://schemas.microsoft.com/office/drawing/2014/main" id="{9025141B-29CB-0149-A810-02486F269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0" t="5333" r="3999" b="20000"/>
          <a:stretch>
            <a:fillRect/>
          </a:stretch>
        </p:blipFill>
        <p:spPr bwMode="auto">
          <a:xfrm>
            <a:off x="228600" y="1524000"/>
            <a:ext cx="41910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1040">
            <a:extLst>
              <a:ext uri="{FF2B5EF4-FFF2-40B4-BE49-F238E27FC236}">
                <a16:creationId xmlns:a16="http://schemas.microsoft.com/office/drawing/2014/main" id="{E5990B24-B46C-8645-AD76-B15086F4FD97}"/>
              </a:ext>
            </a:extLst>
          </p:cNvPr>
          <p:cNvSpPr txBox="1">
            <a:spLocks noChangeArrowheads="1"/>
          </p:cNvSpPr>
          <p:nvPr/>
        </p:nvSpPr>
        <p:spPr bwMode="auto">
          <a:xfrm>
            <a:off x="5257800" y="53086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Telegraph Lines in 1853</a:t>
            </a:r>
          </a:p>
        </p:txBody>
      </p:sp>
      <p:sp>
        <p:nvSpPr>
          <p:cNvPr id="102404" name="Text Box 1041">
            <a:extLst>
              <a:ext uri="{FF2B5EF4-FFF2-40B4-BE49-F238E27FC236}">
                <a16:creationId xmlns:a16="http://schemas.microsoft.com/office/drawing/2014/main" id="{6DBD6AD7-F845-8C49-B971-C67505F5F20D}"/>
              </a:ext>
            </a:extLst>
          </p:cNvPr>
          <p:cNvSpPr txBox="1">
            <a:spLocks noChangeArrowheads="1"/>
          </p:cNvSpPr>
          <p:nvPr/>
        </p:nvSpPr>
        <p:spPr bwMode="auto">
          <a:xfrm>
            <a:off x="5105400" y="579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CONNECTING CITIES</a:t>
            </a:r>
          </a:p>
        </p:txBody>
      </p:sp>
      <p:sp>
        <p:nvSpPr>
          <p:cNvPr id="102405" name="Oval 1042">
            <a:extLst>
              <a:ext uri="{FF2B5EF4-FFF2-40B4-BE49-F238E27FC236}">
                <a16:creationId xmlns:a16="http://schemas.microsoft.com/office/drawing/2014/main" id="{C9FE8E36-3E13-A247-ABE5-218C74BFE2CE}"/>
              </a:ext>
            </a:extLst>
          </p:cNvPr>
          <p:cNvSpPr>
            <a:spLocks noChangeArrowheads="1"/>
          </p:cNvSpPr>
          <p:nvPr/>
        </p:nvSpPr>
        <p:spPr bwMode="auto">
          <a:xfrm>
            <a:off x="5257800" y="4114800"/>
            <a:ext cx="1828800" cy="1143000"/>
          </a:xfrm>
          <a:prstGeom prst="ellipse">
            <a:avLst/>
          </a:prstGeom>
          <a:noFill/>
          <a:ln w="44450">
            <a:solidFill>
              <a:srgbClr val="FF0000">
                <a:alpha val="98822"/>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2406" name="Slide Number Placeholder 7">
            <a:extLst>
              <a:ext uri="{FF2B5EF4-FFF2-40B4-BE49-F238E27FC236}">
                <a16:creationId xmlns:a16="http://schemas.microsoft.com/office/drawing/2014/main" id="{45C517F8-9D11-D14D-B8E3-034077FA8E6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6F7210A-FA7C-3A4E-935F-055CFEEE2C59}" type="slidenum">
              <a:rPr lang="en-US" altLang="en-US" sz="1400"/>
              <a:pPr>
                <a:spcBef>
                  <a:spcPct val="0"/>
                </a:spcBef>
                <a:buFontTx/>
                <a:buNone/>
              </a:pPr>
              <a:t>51</a:t>
            </a:fld>
            <a:endParaRPr lang="en-US" altLang="en-US" sz="1400"/>
          </a:p>
        </p:txBody>
      </p:sp>
      <p:sp>
        <p:nvSpPr>
          <p:cNvPr id="102407" name="Text Box 6">
            <a:extLst>
              <a:ext uri="{FF2B5EF4-FFF2-40B4-BE49-F238E27FC236}">
                <a16:creationId xmlns:a16="http://schemas.microsoft.com/office/drawing/2014/main" id="{8F382E06-1062-DA42-8D76-5208687F5E66}"/>
              </a:ext>
            </a:extLst>
          </p:cNvPr>
          <p:cNvSpPr txBox="1">
            <a:spLocks noChangeArrowheads="1"/>
          </p:cNvSpPr>
          <p:nvPr/>
        </p:nvSpPr>
        <p:spPr bwMode="auto">
          <a:xfrm>
            <a:off x="152400" y="41910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t>7</a:t>
            </a:r>
            <a:r>
              <a:rPr lang="en-US" altLang="en-US" sz="2400" baseline="30000"/>
              <a:t>th</a:t>
            </a:r>
            <a:r>
              <a:rPr lang="en-US" altLang="en-US" sz="2400"/>
              <a:t> and E St, Washington, DC Morse idea - replace Post Office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2">
            <a:extLst>
              <a:ext uri="{FF2B5EF4-FFF2-40B4-BE49-F238E27FC236}">
                <a16:creationId xmlns:a16="http://schemas.microsoft.com/office/drawing/2014/main" id="{ACF82CFD-99B1-5E49-A54A-D6F14A3E75EE}"/>
              </a:ext>
            </a:extLst>
          </p:cNvPr>
          <p:cNvGrpSpPr>
            <a:grpSpLocks/>
          </p:cNvGrpSpPr>
          <p:nvPr/>
        </p:nvGrpSpPr>
        <p:grpSpPr bwMode="auto">
          <a:xfrm>
            <a:off x="152400" y="1284288"/>
            <a:ext cx="4343400" cy="4278312"/>
            <a:chOff x="48" y="1078"/>
            <a:chExt cx="2736" cy="2695"/>
          </a:xfrm>
        </p:grpSpPr>
        <p:sp>
          <p:nvSpPr>
            <p:cNvPr id="104456" name="Text Box 3">
              <a:extLst>
                <a:ext uri="{FF2B5EF4-FFF2-40B4-BE49-F238E27FC236}">
                  <a16:creationId xmlns:a16="http://schemas.microsoft.com/office/drawing/2014/main" id="{071703F5-2C7A-1846-8984-5A0026F651A0}"/>
                </a:ext>
              </a:extLst>
            </p:cNvPr>
            <p:cNvSpPr txBox="1">
              <a:spLocks noChangeArrowheads="1"/>
            </p:cNvSpPr>
            <p:nvPr/>
          </p:nvSpPr>
          <p:spPr bwMode="auto">
            <a:xfrm>
              <a:off x="48" y="1078"/>
              <a:ext cx="27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t>TELEGRAPH - Later</a:t>
              </a:r>
            </a:p>
            <a:p>
              <a:pPr eaLnBrk="1" hangingPunct="1">
                <a:spcBef>
                  <a:spcPct val="50000"/>
                </a:spcBef>
                <a:buFontTx/>
                <a:buNone/>
              </a:pPr>
              <a:r>
                <a:rPr lang="en-US" altLang="en-US" sz="2400"/>
                <a:t>1845 – </a:t>
              </a:r>
              <a:r>
                <a:rPr lang="en-US" altLang="en-US" sz="2400">
                  <a:solidFill>
                    <a:srgbClr val="FFFF00"/>
                  </a:solidFill>
                </a:rPr>
                <a:t>independent companies</a:t>
              </a:r>
              <a:r>
                <a:rPr lang="en-US" altLang="en-US" sz="2400"/>
                <a:t>; wire services; patent disputes</a:t>
              </a:r>
            </a:p>
            <a:p>
              <a:pPr eaLnBrk="1" hangingPunct="1">
                <a:spcBef>
                  <a:spcPct val="50000"/>
                </a:spcBef>
                <a:buFontTx/>
                <a:buNone/>
              </a:pPr>
              <a:r>
                <a:rPr lang="en-US" altLang="en-US" sz="2400"/>
                <a:t>1856 – Western Union – Cornell becomes the major stockholder</a:t>
              </a:r>
            </a:p>
            <a:p>
              <a:pPr eaLnBrk="1" hangingPunct="1">
                <a:spcBef>
                  <a:spcPct val="50000"/>
                </a:spcBef>
                <a:buFontTx/>
                <a:buNone/>
              </a:pPr>
              <a:r>
                <a:rPr lang="en-US" altLang="en-US" sz="2400"/>
                <a:t>1861 – Western Union completes Transcontinental Telegraph Line</a:t>
              </a:r>
            </a:p>
            <a:p>
              <a:pPr eaLnBrk="1" hangingPunct="1">
                <a:spcBef>
                  <a:spcPct val="50000"/>
                </a:spcBef>
                <a:buFontTx/>
                <a:buNone/>
              </a:pPr>
              <a:r>
                <a:rPr lang="en-US" altLang="en-US" sz="2400"/>
                <a:t>1872 – Stearns invents Duplex Telegraph</a:t>
              </a:r>
            </a:p>
          </p:txBody>
        </p:sp>
        <p:sp>
          <p:nvSpPr>
            <p:cNvPr id="104457" name="Line 4">
              <a:extLst>
                <a:ext uri="{FF2B5EF4-FFF2-40B4-BE49-F238E27FC236}">
                  <a16:creationId xmlns:a16="http://schemas.microsoft.com/office/drawing/2014/main" id="{0EC8CC0F-7D01-5843-B18E-66C38FC6CDE3}"/>
                </a:ext>
              </a:extLst>
            </p:cNvPr>
            <p:cNvSpPr>
              <a:spLocks noChangeShapeType="1"/>
            </p:cNvSpPr>
            <p:nvPr/>
          </p:nvSpPr>
          <p:spPr bwMode="auto">
            <a:xfrm>
              <a:off x="144" y="14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04450" name="Picture 12" descr="telegraph_map_1853">
            <a:extLst>
              <a:ext uri="{FF2B5EF4-FFF2-40B4-BE49-F238E27FC236}">
                <a16:creationId xmlns:a16="http://schemas.microsoft.com/office/drawing/2014/main" id="{1F080C89-AB46-8D4E-AF02-D9CB13F41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2" t="13097" r="40625" b="475"/>
          <a:stretch>
            <a:fillRect/>
          </a:stretch>
        </p:blipFill>
        <p:spPr bwMode="auto">
          <a:xfrm>
            <a:off x="4724400" y="228600"/>
            <a:ext cx="426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Slide Number Placeholder 8">
            <a:extLst>
              <a:ext uri="{FF2B5EF4-FFF2-40B4-BE49-F238E27FC236}">
                <a16:creationId xmlns:a16="http://schemas.microsoft.com/office/drawing/2014/main" id="{22CE70AD-4790-8A48-B7A3-44582A23A1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E99E475-E2CB-BE43-9316-0E734B810675}" type="slidenum">
              <a:rPr lang="en-US" altLang="en-US" sz="1400"/>
              <a:pPr>
                <a:spcBef>
                  <a:spcPct val="0"/>
                </a:spcBef>
                <a:buFontTx/>
                <a:buNone/>
              </a:pPr>
              <a:t>52</a:t>
            </a:fld>
            <a:endParaRPr lang="en-US" altLang="en-US" sz="1400"/>
          </a:p>
        </p:txBody>
      </p:sp>
      <p:sp>
        <p:nvSpPr>
          <p:cNvPr id="104452" name="Text Box 1041">
            <a:extLst>
              <a:ext uri="{FF2B5EF4-FFF2-40B4-BE49-F238E27FC236}">
                <a16:creationId xmlns:a16="http://schemas.microsoft.com/office/drawing/2014/main" id="{09DC3DBF-0471-2F4D-8333-C0EA12D34F46}"/>
              </a:ext>
            </a:extLst>
          </p:cNvPr>
          <p:cNvSpPr txBox="1">
            <a:spLocks noChangeArrowheads="1"/>
          </p:cNvSpPr>
          <p:nvPr/>
        </p:nvSpPr>
        <p:spPr bwMode="auto">
          <a:xfrm>
            <a:off x="5105400" y="5791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CONNECTING CITIES</a:t>
            </a:r>
          </a:p>
        </p:txBody>
      </p:sp>
      <p:sp>
        <p:nvSpPr>
          <p:cNvPr id="104453" name="Text Box 1040">
            <a:extLst>
              <a:ext uri="{FF2B5EF4-FFF2-40B4-BE49-F238E27FC236}">
                <a16:creationId xmlns:a16="http://schemas.microsoft.com/office/drawing/2014/main" id="{33C311EF-6A1E-7C4F-B902-A64580DC77C4}"/>
              </a:ext>
            </a:extLst>
          </p:cNvPr>
          <p:cNvSpPr txBox="1">
            <a:spLocks noChangeArrowheads="1"/>
          </p:cNvSpPr>
          <p:nvPr/>
        </p:nvSpPr>
        <p:spPr bwMode="auto">
          <a:xfrm>
            <a:off x="5257800" y="53086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Telegraph Lines in 1853</a:t>
            </a:r>
          </a:p>
        </p:txBody>
      </p:sp>
      <p:sp>
        <p:nvSpPr>
          <p:cNvPr id="13" name="Rectangle 12">
            <a:extLst>
              <a:ext uri="{FF2B5EF4-FFF2-40B4-BE49-F238E27FC236}">
                <a16:creationId xmlns:a16="http://schemas.microsoft.com/office/drawing/2014/main" id="{0B24DAE8-0571-014A-A6BA-BF7D05745BB1}"/>
              </a:ext>
            </a:extLst>
          </p:cNvPr>
          <p:cNvSpPr/>
          <p:nvPr/>
        </p:nvSpPr>
        <p:spPr>
          <a:xfrm>
            <a:off x="152400" y="3719513"/>
            <a:ext cx="42672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4455" name="Oval 1042">
            <a:extLst>
              <a:ext uri="{FF2B5EF4-FFF2-40B4-BE49-F238E27FC236}">
                <a16:creationId xmlns:a16="http://schemas.microsoft.com/office/drawing/2014/main" id="{C70F460C-120C-084C-B5DC-25FEC1FE1A43}"/>
              </a:ext>
            </a:extLst>
          </p:cNvPr>
          <p:cNvSpPr>
            <a:spLocks noChangeArrowheads="1"/>
          </p:cNvSpPr>
          <p:nvPr/>
        </p:nvSpPr>
        <p:spPr bwMode="auto">
          <a:xfrm>
            <a:off x="5257800" y="4114800"/>
            <a:ext cx="1828800" cy="1143000"/>
          </a:xfrm>
          <a:prstGeom prst="ellipse">
            <a:avLst/>
          </a:prstGeom>
          <a:noFill/>
          <a:ln w="44450">
            <a:solidFill>
              <a:srgbClr val="FF0000">
                <a:alpha val="98822"/>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1" name="Oval 1042">
            <a:extLst>
              <a:ext uri="{FF2B5EF4-FFF2-40B4-BE49-F238E27FC236}">
                <a16:creationId xmlns:a16="http://schemas.microsoft.com/office/drawing/2014/main" id="{C79ADE6F-1654-A448-8E57-9F1FA6C6A9E0}"/>
              </a:ext>
            </a:extLst>
          </p:cNvPr>
          <p:cNvSpPr>
            <a:spLocks noChangeArrowheads="1"/>
          </p:cNvSpPr>
          <p:nvPr/>
        </p:nvSpPr>
        <p:spPr bwMode="auto">
          <a:xfrm>
            <a:off x="7696200" y="2514600"/>
            <a:ext cx="685800" cy="381000"/>
          </a:xfrm>
          <a:prstGeom prst="ellipse">
            <a:avLst/>
          </a:prstGeom>
          <a:noFill/>
          <a:ln w="44450">
            <a:solidFill>
              <a:srgbClr val="FF0000">
                <a:alpha val="98822"/>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 name="TextBox 1">
            <a:extLst>
              <a:ext uri="{FF2B5EF4-FFF2-40B4-BE49-F238E27FC236}">
                <a16:creationId xmlns:a16="http://schemas.microsoft.com/office/drawing/2014/main" id="{7D319A07-5476-A940-8C6C-D114F3C48AFE}"/>
              </a:ext>
            </a:extLst>
          </p:cNvPr>
          <p:cNvSpPr txBox="1"/>
          <p:nvPr/>
        </p:nvSpPr>
        <p:spPr>
          <a:xfrm>
            <a:off x="7543800" y="2130623"/>
            <a:ext cx="990600" cy="307777"/>
          </a:xfrm>
          <a:prstGeom prst="rect">
            <a:avLst/>
          </a:prstGeom>
          <a:solidFill>
            <a:schemeClr val="bg1"/>
          </a:solidFill>
        </p:spPr>
        <p:txBody>
          <a:bodyPr wrap="square" rtlCol="0">
            <a:spAutoFit/>
          </a:bodyPr>
          <a:lstStyle/>
          <a:p>
            <a:pPr algn="ctr"/>
            <a:r>
              <a:rPr lang="en-US" sz="1400" dirty="0"/>
              <a:t>Port Jervis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1" descr="Image, Source: b&amp;w film copy neg. post-1992">
            <a:extLst>
              <a:ext uri="{FF2B5EF4-FFF2-40B4-BE49-F238E27FC236}">
                <a16:creationId xmlns:a16="http://schemas.microsoft.com/office/drawing/2014/main" id="{480C982A-068A-D54F-A1E0-3E766E5B7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082" t="30000" r="31213" b="30000"/>
          <a:stretch>
            <a:fillRect/>
          </a:stretch>
        </p:blipFill>
        <p:spPr bwMode="auto">
          <a:xfrm>
            <a:off x="6629400" y="381000"/>
            <a:ext cx="198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8" name="Picture 16" descr="joseph_henry">
            <a:extLst>
              <a:ext uri="{FF2B5EF4-FFF2-40B4-BE49-F238E27FC236}">
                <a16:creationId xmlns:a16="http://schemas.microsoft.com/office/drawing/2014/main" id="{36267805-D56C-C44D-BEB9-D5B986883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905" r="14626" b="20370"/>
          <a:stretch>
            <a:fillRect/>
          </a:stretch>
        </p:blipFill>
        <p:spPr bwMode="auto">
          <a:xfrm>
            <a:off x="4572000" y="457200"/>
            <a:ext cx="169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Slide Number Placeholder 7">
            <a:extLst>
              <a:ext uri="{FF2B5EF4-FFF2-40B4-BE49-F238E27FC236}">
                <a16:creationId xmlns:a16="http://schemas.microsoft.com/office/drawing/2014/main" id="{B661C584-F338-BD44-9424-322D94293B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F8C1CF-1224-5C42-9B15-1E92209BA1B4}" type="slidenum">
              <a:rPr lang="en-US" altLang="en-US" sz="1400"/>
              <a:pPr>
                <a:spcBef>
                  <a:spcPct val="0"/>
                </a:spcBef>
                <a:buFontTx/>
                <a:buNone/>
              </a:pPr>
              <a:t>53</a:t>
            </a:fld>
            <a:endParaRPr lang="en-US" altLang="en-US" sz="1400"/>
          </a:p>
        </p:txBody>
      </p:sp>
      <p:grpSp>
        <p:nvGrpSpPr>
          <p:cNvPr id="106500" name="Group 2">
            <a:extLst>
              <a:ext uri="{FF2B5EF4-FFF2-40B4-BE49-F238E27FC236}">
                <a16:creationId xmlns:a16="http://schemas.microsoft.com/office/drawing/2014/main" id="{D7A53316-84B5-774A-A580-533D36FA56B9}"/>
              </a:ext>
            </a:extLst>
          </p:cNvPr>
          <p:cNvGrpSpPr>
            <a:grpSpLocks/>
          </p:cNvGrpSpPr>
          <p:nvPr/>
        </p:nvGrpSpPr>
        <p:grpSpPr bwMode="auto">
          <a:xfrm>
            <a:off x="152400" y="1284288"/>
            <a:ext cx="4343400" cy="4278312"/>
            <a:chOff x="48" y="1078"/>
            <a:chExt cx="2736" cy="2695"/>
          </a:xfrm>
        </p:grpSpPr>
        <p:sp>
          <p:nvSpPr>
            <p:cNvPr id="106503" name="Text Box 3">
              <a:extLst>
                <a:ext uri="{FF2B5EF4-FFF2-40B4-BE49-F238E27FC236}">
                  <a16:creationId xmlns:a16="http://schemas.microsoft.com/office/drawing/2014/main" id="{1D022648-E7E8-C14C-A892-55C70BB2243A}"/>
                </a:ext>
              </a:extLst>
            </p:cNvPr>
            <p:cNvSpPr txBox="1">
              <a:spLocks noChangeArrowheads="1"/>
            </p:cNvSpPr>
            <p:nvPr/>
          </p:nvSpPr>
          <p:spPr bwMode="auto">
            <a:xfrm>
              <a:off x="48" y="1078"/>
              <a:ext cx="27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t>TELEGRAPH - Later</a:t>
              </a:r>
            </a:p>
            <a:p>
              <a:pPr eaLnBrk="1" hangingPunct="1">
                <a:spcBef>
                  <a:spcPct val="50000"/>
                </a:spcBef>
                <a:buFontTx/>
                <a:buNone/>
              </a:pPr>
              <a:r>
                <a:rPr lang="en-US" altLang="en-US" sz="2400"/>
                <a:t>1845 – </a:t>
              </a:r>
              <a:r>
                <a:rPr lang="en-US" altLang="en-US" sz="2400">
                  <a:solidFill>
                    <a:srgbClr val="FFFF00"/>
                  </a:solidFill>
                </a:rPr>
                <a:t>independent companies</a:t>
              </a:r>
              <a:r>
                <a:rPr lang="en-US" altLang="en-US" sz="2400"/>
                <a:t>; wire services; patent disputes</a:t>
              </a:r>
            </a:p>
            <a:p>
              <a:pPr eaLnBrk="1" hangingPunct="1">
                <a:spcBef>
                  <a:spcPct val="50000"/>
                </a:spcBef>
                <a:buFontTx/>
                <a:buNone/>
              </a:pPr>
              <a:r>
                <a:rPr lang="en-US" altLang="en-US" sz="2400"/>
                <a:t>1856 – Western Union – Cornell becomes the major stockholder</a:t>
              </a:r>
            </a:p>
            <a:p>
              <a:pPr eaLnBrk="1" hangingPunct="1">
                <a:spcBef>
                  <a:spcPct val="50000"/>
                </a:spcBef>
                <a:buFontTx/>
                <a:buNone/>
              </a:pPr>
              <a:r>
                <a:rPr lang="en-US" altLang="en-US" sz="2400"/>
                <a:t>1861 – Western Union completes Transcontinental Telegraph Line</a:t>
              </a:r>
            </a:p>
            <a:p>
              <a:pPr eaLnBrk="1" hangingPunct="1">
                <a:spcBef>
                  <a:spcPct val="50000"/>
                </a:spcBef>
                <a:buFontTx/>
                <a:buNone/>
              </a:pPr>
              <a:r>
                <a:rPr lang="en-US" altLang="en-US" sz="2400"/>
                <a:t>1872 – Stearns invents Duplex Telegraph</a:t>
              </a:r>
            </a:p>
          </p:txBody>
        </p:sp>
        <p:sp>
          <p:nvSpPr>
            <p:cNvPr id="106504" name="Line 4">
              <a:extLst>
                <a:ext uri="{FF2B5EF4-FFF2-40B4-BE49-F238E27FC236}">
                  <a16:creationId xmlns:a16="http://schemas.microsoft.com/office/drawing/2014/main" id="{72FC943E-C84A-EF47-AC76-419D1131431F}"/>
                </a:ext>
              </a:extLst>
            </p:cNvPr>
            <p:cNvSpPr>
              <a:spLocks noChangeShapeType="1"/>
            </p:cNvSpPr>
            <p:nvPr/>
          </p:nvSpPr>
          <p:spPr bwMode="auto">
            <a:xfrm>
              <a:off x="144" y="14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 name="Rectangle 11">
            <a:extLst>
              <a:ext uri="{FF2B5EF4-FFF2-40B4-BE49-F238E27FC236}">
                <a16:creationId xmlns:a16="http://schemas.microsoft.com/office/drawing/2014/main" id="{521A114F-C60F-764A-88CE-91C635107E74}"/>
              </a:ext>
            </a:extLst>
          </p:cNvPr>
          <p:cNvSpPr/>
          <p:nvPr/>
        </p:nvSpPr>
        <p:spPr>
          <a:xfrm>
            <a:off x="152400" y="3719513"/>
            <a:ext cx="42672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06502" name="Picture 2">
            <a:extLst>
              <a:ext uri="{FF2B5EF4-FFF2-40B4-BE49-F238E27FC236}">
                <a16:creationId xmlns:a16="http://schemas.microsoft.com/office/drawing/2014/main" id="{F022C005-FAAC-2D4A-A188-716C3A07E0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6763" y="3095625"/>
            <a:ext cx="4205287"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035">
            <a:extLst>
              <a:ext uri="{FF2B5EF4-FFF2-40B4-BE49-F238E27FC236}">
                <a16:creationId xmlns:a16="http://schemas.microsoft.com/office/drawing/2014/main" id="{61F52F04-FBA0-0345-BFE1-C232E6DDAA1E}"/>
              </a:ext>
            </a:extLst>
          </p:cNvPr>
          <p:cNvSpPr txBox="1">
            <a:spLocks noChangeArrowheads="1"/>
          </p:cNvSpPr>
          <p:nvPr/>
        </p:nvSpPr>
        <p:spPr bwMode="auto">
          <a:xfrm>
            <a:off x="5029200" y="4351338"/>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a:t>CONNECTING THE CONTINENT</a:t>
            </a:r>
          </a:p>
        </p:txBody>
      </p:sp>
      <p:sp>
        <p:nvSpPr>
          <p:cNvPr id="108546" name="Slide Number Placeholder 6">
            <a:extLst>
              <a:ext uri="{FF2B5EF4-FFF2-40B4-BE49-F238E27FC236}">
                <a16:creationId xmlns:a16="http://schemas.microsoft.com/office/drawing/2014/main" id="{A0D202C5-19AE-B947-8FBF-F50D62EAA8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2ACC2E-9353-334C-9E91-1FAE7305512C}" type="slidenum">
              <a:rPr lang="en-US" altLang="en-US" sz="1400"/>
              <a:pPr>
                <a:spcBef>
                  <a:spcPct val="0"/>
                </a:spcBef>
                <a:buFontTx/>
                <a:buNone/>
              </a:pPr>
              <a:t>54</a:t>
            </a:fld>
            <a:endParaRPr lang="en-US" altLang="en-US" sz="1400"/>
          </a:p>
        </p:txBody>
      </p:sp>
      <p:grpSp>
        <p:nvGrpSpPr>
          <p:cNvPr id="108547" name="Group 2">
            <a:extLst>
              <a:ext uri="{FF2B5EF4-FFF2-40B4-BE49-F238E27FC236}">
                <a16:creationId xmlns:a16="http://schemas.microsoft.com/office/drawing/2014/main" id="{B4ABEC69-F741-084E-B5AF-A4F99D7D00BA}"/>
              </a:ext>
            </a:extLst>
          </p:cNvPr>
          <p:cNvGrpSpPr>
            <a:grpSpLocks/>
          </p:cNvGrpSpPr>
          <p:nvPr/>
        </p:nvGrpSpPr>
        <p:grpSpPr bwMode="auto">
          <a:xfrm>
            <a:off x="152400" y="1284288"/>
            <a:ext cx="4343400" cy="4278312"/>
            <a:chOff x="48" y="1078"/>
            <a:chExt cx="2736" cy="2695"/>
          </a:xfrm>
        </p:grpSpPr>
        <p:sp>
          <p:nvSpPr>
            <p:cNvPr id="108551" name="Text Box 3">
              <a:extLst>
                <a:ext uri="{FF2B5EF4-FFF2-40B4-BE49-F238E27FC236}">
                  <a16:creationId xmlns:a16="http://schemas.microsoft.com/office/drawing/2014/main" id="{7AEC3095-6DAB-744F-9AF8-58D53BDC6116}"/>
                </a:ext>
              </a:extLst>
            </p:cNvPr>
            <p:cNvSpPr txBox="1">
              <a:spLocks noChangeArrowheads="1"/>
            </p:cNvSpPr>
            <p:nvPr/>
          </p:nvSpPr>
          <p:spPr bwMode="auto">
            <a:xfrm>
              <a:off x="48" y="1078"/>
              <a:ext cx="27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t>TELEGRAPH - Later</a:t>
              </a:r>
            </a:p>
            <a:p>
              <a:pPr eaLnBrk="1" hangingPunct="1">
                <a:spcBef>
                  <a:spcPct val="50000"/>
                </a:spcBef>
                <a:buFontTx/>
                <a:buNone/>
              </a:pPr>
              <a:r>
                <a:rPr lang="en-US" altLang="en-US" sz="2400"/>
                <a:t>1845 – </a:t>
              </a:r>
              <a:r>
                <a:rPr lang="en-US" altLang="en-US" sz="2400">
                  <a:solidFill>
                    <a:srgbClr val="FFFF00"/>
                  </a:solidFill>
                </a:rPr>
                <a:t>independent companies</a:t>
              </a:r>
              <a:r>
                <a:rPr lang="en-US" altLang="en-US" sz="2400"/>
                <a:t>; wire services; patent disputes</a:t>
              </a:r>
            </a:p>
            <a:p>
              <a:pPr eaLnBrk="1" hangingPunct="1">
                <a:spcBef>
                  <a:spcPct val="50000"/>
                </a:spcBef>
                <a:buFontTx/>
                <a:buNone/>
              </a:pPr>
              <a:r>
                <a:rPr lang="en-US" altLang="en-US" sz="2400"/>
                <a:t>1856 – Western Union – Cornell becomes the major stockholder</a:t>
              </a:r>
            </a:p>
            <a:p>
              <a:pPr eaLnBrk="1" hangingPunct="1">
                <a:spcBef>
                  <a:spcPct val="50000"/>
                </a:spcBef>
                <a:buFontTx/>
                <a:buNone/>
              </a:pPr>
              <a:r>
                <a:rPr lang="en-US" altLang="en-US" sz="2400"/>
                <a:t>1861 – Western Union completes Transcontinental Telegraph Line</a:t>
              </a:r>
            </a:p>
            <a:p>
              <a:pPr eaLnBrk="1" hangingPunct="1">
                <a:spcBef>
                  <a:spcPct val="50000"/>
                </a:spcBef>
                <a:buFontTx/>
                <a:buNone/>
              </a:pPr>
              <a:r>
                <a:rPr lang="en-US" altLang="en-US" sz="2400"/>
                <a:t>1872 – Stearns invents Duplex Telegraph</a:t>
              </a:r>
            </a:p>
          </p:txBody>
        </p:sp>
        <p:sp>
          <p:nvSpPr>
            <p:cNvPr id="108552" name="Line 4">
              <a:extLst>
                <a:ext uri="{FF2B5EF4-FFF2-40B4-BE49-F238E27FC236}">
                  <a16:creationId xmlns:a16="http://schemas.microsoft.com/office/drawing/2014/main" id="{111A546C-CFDD-E14F-87D0-EBFEB8ACA218}"/>
                </a:ext>
              </a:extLst>
            </p:cNvPr>
            <p:cNvSpPr>
              <a:spLocks noChangeShapeType="1"/>
            </p:cNvSpPr>
            <p:nvPr/>
          </p:nvSpPr>
          <p:spPr bwMode="auto">
            <a:xfrm>
              <a:off x="144" y="14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 name="Rectangle 10">
            <a:extLst>
              <a:ext uri="{FF2B5EF4-FFF2-40B4-BE49-F238E27FC236}">
                <a16:creationId xmlns:a16="http://schemas.microsoft.com/office/drawing/2014/main" id="{875A55CB-15D0-5F46-B7E3-1B20AC18D483}"/>
              </a:ext>
            </a:extLst>
          </p:cNvPr>
          <p:cNvSpPr/>
          <p:nvPr/>
        </p:nvSpPr>
        <p:spPr>
          <a:xfrm>
            <a:off x="152400" y="3719513"/>
            <a:ext cx="42672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08549" name="Picture 1">
            <a:extLst>
              <a:ext uri="{FF2B5EF4-FFF2-40B4-BE49-F238E27FC236}">
                <a16:creationId xmlns:a16="http://schemas.microsoft.com/office/drawing/2014/main" id="{D974C312-C0F4-FD45-8EFE-772E999C8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TextBox 2">
            <a:extLst>
              <a:ext uri="{FF2B5EF4-FFF2-40B4-BE49-F238E27FC236}">
                <a16:creationId xmlns:a16="http://schemas.microsoft.com/office/drawing/2014/main" id="{BE346C23-4BFF-EA4C-A994-0D038195E755}"/>
              </a:ext>
            </a:extLst>
          </p:cNvPr>
          <p:cNvSpPr txBox="1">
            <a:spLocks noChangeArrowheads="1"/>
          </p:cNvSpPr>
          <p:nvPr/>
        </p:nvSpPr>
        <p:spPr bwMode="auto">
          <a:xfrm>
            <a:off x="4572000" y="5410200"/>
            <a:ext cx="434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a:t>Pacific Telegraph Act of 1860</a:t>
            </a:r>
          </a:p>
          <a:p>
            <a:pPr algn="ctr">
              <a:spcBef>
                <a:spcPct val="0"/>
              </a:spcBef>
              <a:buFontTx/>
              <a:buNone/>
            </a:pPr>
            <a:r>
              <a:rPr lang="en-US" altLang="en-US" sz="2400"/>
              <a:t>(Pony Express ends service)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5">
            <a:extLst>
              <a:ext uri="{FF2B5EF4-FFF2-40B4-BE49-F238E27FC236}">
                <a16:creationId xmlns:a16="http://schemas.microsoft.com/office/drawing/2014/main" id="{52B207D6-7259-3A43-9F70-429227BCDD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4882F5E-F9E1-2B4E-84E4-69FF77FB4DCA}" type="slidenum">
              <a:rPr lang="en-US" altLang="en-US" sz="1400"/>
              <a:pPr>
                <a:spcBef>
                  <a:spcPct val="0"/>
                </a:spcBef>
                <a:buFontTx/>
                <a:buNone/>
              </a:pPr>
              <a:t>55</a:t>
            </a:fld>
            <a:endParaRPr lang="en-US" altLang="en-US" sz="1400"/>
          </a:p>
        </p:txBody>
      </p:sp>
      <p:pic>
        <p:nvPicPr>
          <p:cNvPr id="110594" name="Picture 3" descr="fifty">
            <a:extLst>
              <a:ext uri="{FF2B5EF4-FFF2-40B4-BE49-F238E27FC236}">
                <a16:creationId xmlns:a16="http://schemas.microsoft.com/office/drawing/2014/main" id="{ECBA26F6-D2A4-BD47-BDFC-9F04435A0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19"/>
          <a:stretch>
            <a:fillRect/>
          </a:stretch>
        </p:blipFill>
        <p:spPr bwMode="auto">
          <a:xfrm>
            <a:off x="4724400" y="304800"/>
            <a:ext cx="44196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3" descr="fiftytwo">
            <a:extLst>
              <a:ext uri="{FF2B5EF4-FFF2-40B4-BE49-F238E27FC236}">
                <a16:creationId xmlns:a16="http://schemas.microsoft.com/office/drawing/2014/main" id="{3FE29544-446C-B34C-AB9C-61DF1BE39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1" t="22325" r="3256" b="25581"/>
          <a:stretch>
            <a:fillRect/>
          </a:stretch>
        </p:blipFill>
        <p:spPr bwMode="auto">
          <a:xfrm>
            <a:off x="4800600" y="3962400"/>
            <a:ext cx="4191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12">
            <a:extLst>
              <a:ext uri="{FF2B5EF4-FFF2-40B4-BE49-F238E27FC236}">
                <a16:creationId xmlns:a16="http://schemas.microsoft.com/office/drawing/2014/main" id="{294FF1C9-FA64-564C-B22A-86FFDD52E538}"/>
              </a:ext>
            </a:extLst>
          </p:cNvPr>
          <p:cNvSpPr txBox="1">
            <a:spLocks noChangeArrowheads="1"/>
          </p:cNvSpPr>
          <p:nvPr/>
        </p:nvSpPr>
        <p:spPr bwMode="auto">
          <a:xfrm>
            <a:off x="5562600" y="3276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US Capitol in 1861</a:t>
            </a:r>
          </a:p>
        </p:txBody>
      </p:sp>
      <p:sp>
        <p:nvSpPr>
          <p:cNvPr id="110597" name="TextBox 13">
            <a:extLst>
              <a:ext uri="{FF2B5EF4-FFF2-40B4-BE49-F238E27FC236}">
                <a16:creationId xmlns:a16="http://schemas.microsoft.com/office/drawing/2014/main" id="{CD79F60D-2A35-3B42-A370-D13A175CD218}"/>
              </a:ext>
            </a:extLst>
          </p:cNvPr>
          <p:cNvSpPr txBox="1">
            <a:spLocks noChangeArrowheads="1"/>
          </p:cNvSpPr>
          <p:nvPr/>
        </p:nvSpPr>
        <p:spPr bwMode="auto">
          <a:xfrm>
            <a:off x="5105400" y="5710238"/>
            <a:ext cx="358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Smithsonian Castle in 1862</a:t>
            </a:r>
          </a:p>
        </p:txBody>
      </p:sp>
      <p:grpSp>
        <p:nvGrpSpPr>
          <p:cNvPr id="110598" name="Group 2">
            <a:extLst>
              <a:ext uri="{FF2B5EF4-FFF2-40B4-BE49-F238E27FC236}">
                <a16:creationId xmlns:a16="http://schemas.microsoft.com/office/drawing/2014/main" id="{0EC7B933-8B59-9C42-9D39-A2868863E881}"/>
              </a:ext>
            </a:extLst>
          </p:cNvPr>
          <p:cNvGrpSpPr>
            <a:grpSpLocks/>
          </p:cNvGrpSpPr>
          <p:nvPr/>
        </p:nvGrpSpPr>
        <p:grpSpPr bwMode="auto">
          <a:xfrm>
            <a:off x="152400" y="1284288"/>
            <a:ext cx="4343400" cy="4278312"/>
            <a:chOff x="48" y="1078"/>
            <a:chExt cx="2736" cy="2695"/>
          </a:xfrm>
        </p:grpSpPr>
        <p:sp>
          <p:nvSpPr>
            <p:cNvPr id="110600" name="Text Box 3">
              <a:extLst>
                <a:ext uri="{FF2B5EF4-FFF2-40B4-BE49-F238E27FC236}">
                  <a16:creationId xmlns:a16="http://schemas.microsoft.com/office/drawing/2014/main" id="{C8228EC3-2F5A-E045-AAE2-A1C7CA0AD477}"/>
                </a:ext>
              </a:extLst>
            </p:cNvPr>
            <p:cNvSpPr txBox="1">
              <a:spLocks noChangeArrowheads="1"/>
            </p:cNvSpPr>
            <p:nvPr/>
          </p:nvSpPr>
          <p:spPr bwMode="auto">
            <a:xfrm>
              <a:off x="48" y="1078"/>
              <a:ext cx="2736" cy="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t>TELEGRAPH - Later</a:t>
              </a:r>
            </a:p>
            <a:p>
              <a:pPr eaLnBrk="1" hangingPunct="1">
                <a:spcBef>
                  <a:spcPct val="50000"/>
                </a:spcBef>
                <a:buFontTx/>
                <a:buNone/>
              </a:pPr>
              <a:r>
                <a:rPr lang="en-US" altLang="en-US" sz="2400"/>
                <a:t>1845 – </a:t>
              </a:r>
              <a:r>
                <a:rPr lang="en-US" altLang="en-US" sz="2400">
                  <a:solidFill>
                    <a:srgbClr val="FFFF00"/>
                  </a:solidFill>
                </a:rPr>
                <a:t>independent companies</a:t>
              </a:r>
              <a:r>
                <a:rPr lang="en-US" altLang="en-US" sz="2400"/>
                <a:t>; wire services; patent disputes</a:t>
              </a:r>
            </a:p>
            <a:p>
              <a:pPr eaLnBrk="1" hangingPunct="1">
                <a:spcBef>
                  <a:spcPct val="50000"/>
                </a:spcBef>
                <a:buFontTx/>
                <a:buNone/>
              </a:pPr>
              <a:r>
                <a:rPr lang="en-US" altLang="en-US" sz="2400"/>
                <a:t>1856 – Western Union – Cornell becomes the major stockholder</a:t>
              </a:r>
            </a:p>
            <a:p>
              <a:pPr eaLnBrk="1" hangingPunct="1">
                <a:spcBef>
                  <a:spcPct val="50000"/>
                </a:spcBef>
                <a:buFontTx/>
                <a:buNone/>
              </a:pPr>
              <a:r>
                <a:rPr lang="en-US" altLang="en-US" sz="2400"/>
                <a:t>1861 – Western Union completes Transcontinental Telegraph Line</a:t>
              </a:r>
            </a:p>
            <a:p>
              <a:pPr eaLnBrk="1" hangingPunct="1">
                <a:spcBef>
                  <a:spcPct val="50000"/>
                </a:spcBef>
                <a:buFontTx/>
                <a:buNone/>
              </a:pPr>
              <a:r>
                <a:rPr lang="en-US" altLang="en-US" sz="2400"/>
                <a:t>1872 – Stearns invents Duplex Telegraph</a:t>
              </a:r>
            </a:p>
          </p:txBody>
        </p:sp>
        <p:sp>
          <p:nvSpPr>
            <p:cNvPr id="110601" name="Line 4">
              <a:extLst>
                <a:ext uri="{FF2B5EF4-FFF2-40B4-BE49-F238E27FC236}">
                  <a16:creationId xmlns:a16="http://schemas.microsoft.com/office/drawing/2014/main" id="{E0B82DFA-BCEB-6843-BDEE-57696BC181C3}"/>
                </a:ext>
              </a:extLst>
            </p:cNvPr>
            <p:cNvSpPr>
              <a:spLocks noChangeShapeType="1"/>
            </p:cNvSpPr>
            <p:nvPr/>
          </p:nvSpPr>
          <p:spPr bwMode="auto">
            <a:xfrm>
              <a:off x="144" y="14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 name="Rectangle 13">
            <a:extLst>
              <a:ext uri="{FF2B5EF4-FFF2-40B4-BE49-F238E27FC236}">
                <a16:creationId xmlns:a16="http://schemas.microsoft.com/office/drawing/2014/main" id="{8A39FDD8-3967-8D4F-84E5-803237EDFB38}"/>
              </a:ext>
            </a:extLst>
          </p:cNvPr>
          <p:cNvSpPr/>
          <p:nvPr/>
        </p:nvSpPr>
        <p:spPr>
          <a:xfrm>
            <a:off x="152400" y="3719513"/>
            <a:ext cx="4267200" cy="990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3">
            <a:extLst>
              <a:ext uri="{FF2B5EF4-FFF2-40B4-BE49-F238E27FC236}">
                <a16:creationId xmlns:a16="http://schemas.microsoft.com/office/drawing/2014/main" id="{F9760682-04BF-EB4E-A795-548C2108E457}"/>
              </a:ext>
            </a:extLst>
          </p:cNvPr>
          <p:cNvSpPr txBox="1">
            <a:spLocks noChangeArrowheads="1"/>
          </p:cNvSpPr>
          <p:nvPr/>
        </p:nvSpPr>
        <p:spPr bwMode="auto">
          <a:xfrm>
            <a:off x="2639016" y="20709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Joseph Henry</a:t>
            </a:r>
          </a:p>
        </p:txBody>
      </p:sp>
      <p:sp>
        <p:nvSpPr>
          <p:cNvPr id="112642" name="Text Box 10">
            <a:extLst>
              <a:ext uri="{FF2B5EF4-FFF2-40B4-BE49-F238E27FC236}">
                <a16:creationId xmlns:a16="http://schemas.microsoft.com/office/drawing/2014/main" id="{644A59B4-9E13-1244-9F41-090812E8252B}"/>
              </a:ext>
            </a:extLst>
          </p:cNvPr>
          <p:cNvSpPr txBox="1">
            <a:spLocks noChangeArrowheads="1"/>
          </p:cNvSpPr>
          <p:nvPr/>
        </p:nvSpPr>
        <p:spPr bwMode="auto">
          <a:xfrm>
            <a:off x="2209800" y="5334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Samuel Morse</a:t>
            </a:r>
          </a:p>
        </p:txBody>
      </p:sp>
      <p:pic>
        <p:nvPicPr>
          <p:cNvPr id="112643" name="Picture 13" descr="menofprogress">
            <a:extLst>
              <a:ext uri="{FF2B5EF4-FFF2-40B4-BE49-F238E27FC236}">
                <a16:creationId xmlns:a16="http://schemas.microsoft.com/office/drawing/2014/main" id="{88EEC991-6F32-7C44-A635-E24A12362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638300"/>
            <a:ext cx="44958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Line 11">
            <a:extLst>
              <a:ext uri="{FF2B5EF4-FFF2-40B4-BE49-F238E27FC236}">
                <a16:creationId xmlns:a16="http://schemas.microsoft.com/office/drawing/2014/main" id="{7D389CB1-F4C1-4B42-B338-66460B72F23F}"/>
              </a:ext>
            </a:extLst>
          </p:cNvPr>
          <p:cNvSpPr>
            <a:spLocks noChangeShapeType="1"/>
          </p:cNvSpPr>
          <p:nvPr/>
        </p:nvSpPr>
        <p:spPr bwMode="auto">
          <a:xfrm flipV="1">
            <a:off x="3124200" y="3505200"/>
            <a:ext cx="0" cy="18288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2645" name="Line 9">
            <a:extLst>
              <a:ext uri="{FF2B5EF4-FFF2-40B4-BE49-F238E27FC236}">
                <a16:creationId xmlns:a16="http://schemas.microsoft.com/office/drawing/2014/main" id="{3D516C88-4069-7D4E-8CA6-84349C91240F}"/>
              </a:ext>
            </a:extLst>
          </p:cNvPr>
          <p:cNvSpPr>
            <a:spLocks noChangeShapeType="1"/>
          </p:cNvSpPr>
          <p:nvPr/>
        </p:nvSpPr>
        <p:spPr bwMode="auto">
          <a:xfrm flipH="1">
            <a:off x="2209799" y="664291"/>
            <a:ext cx="1295383" cy="177410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2646" name="Line 18">
            <a:extLst>
              <a:ext uri="{FF2B5EF4-FFF2-40B4-BE49-F238E27FC236}">
                <a16:creationId xmlns:a16="http://schemas.microsoft.com/office/drawing/2014/main" id="{810E1DFC-64FA-1B43-A353-EDEE3F08134F}"/>
              </a:ext>
            </a:extLst>
          </p:cNvPr>
          <p:cNvSpPr>
            <a:spLocks noChangeShapeType="1"/>
          </p:cNvSpPr>
          <p:nvPr/>
        </p:nvSpPr>
        <p:spPr bwMode="auto">
          <a:xfrm flipV="1">
            <a:off x="914400" y="3352800"/>
            <a:ext cx="1371600" cy="13716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12647" name="Text Box 19">
            <a:extLst>
              <a:ext uri="{FF2B5EF4-FFF2-40B4-BE49-F238E27FC236}">
                <a16:creationId xmlns:a16="http://schemas.microsoft.com/office/drawing/2014/main" id="{96053169-DF3B-3E4B-A2A2-86A78412666E}"/>
              </a:ext>
            </a:extLst>
          </p:cNvPr>
          <p:cNvSpPr txBox="1">
            <a:spLocks noChangeArrowheads="1"/>
          </p:cNvSpPr>
          <p:nvPr/>
        </p:nvSpPr>
        <p:spPr bwMode="auto">
          <a:xfrm>
            <a:off x="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Telegraph Register</a:t>
            </a:r>
          </a:p>
        </p:txBody>
      </p:sp>
      <p:sp>
        <p:nvSpPr>
          <p:cNvPr id="112648" name="TextBox 10">
            <a:extLst>
              <a:ext uri="{FF2B5EF4-FFF2-40B4-BE49-F238E27FC236}">
                <a16:creationId xmlns:a16="http://schemas.microsoft.com/office/drawing/2014/main" id="{55865056-77BF-F84B-8122-38F05DCE8444}"/>
              </a:ext>
            </a:extLst>
          </p:cNvPr>
          <p:cNvSpPr txBox="1">
            <a:spLocks noChangeArrowheads="1"/>
          </p:cNvSpPr>
          <p:nvPr/>
        </p:nvSpPr>
        <p:spPr bwMode="auto">
          <a:xfrm>
            <a:off x="228600" y="6096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Christian Schussele’s “Men of Progress”</a:t>
            </a:r>
          </a:p>
        </p:txBody>
      </p:sp>
      <p:sp>
        <p:nvSpPr>
          <p:cNvPr id="112649" name="Slide Number Placeholder 11">
            <a:extLst>
              <a:ext uri="{FF2B5EF4-FFF2-40B4-BE49-F238E27FC236}">
                <a16:creationId xmlns:a16="http://schemas.microsoft.com/office/drawing/2014/main" id="{83E5CA0E-ED23-ED47-B802-A66E648C1A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DC7E8EF-FBE6-3344-A9C3-D5D82870E30B}" type="slidenum">
              <a:rPr lang="en-US" altLang="en-US" sz="1400"/>
              <a:pPr>
                <a:spcBef>
                  <a:spcPct val="0"/>
                </a:spcBef>
                <a:buFontTx/>
                <a:buNone/>
              </a:pPr>
              <a:t>56</a:t>
            </a:fld>
            <a:endParaRPr lang="en-US" altLang="en-US" sz="1400"/>
          </a:p>
        </p:txBody>
      </p:sp>
      <p:sp>
        <p:nvSpPr>
          <p:cNvPr id="112650" name="Text Box 3">
            <a:extLst>
              <a:ext uri="{FF2B5EF4-FFF2-40B4-BE49-F238E27FC236}">
                <a16:creationId xmlns:a16="http://schemas.microsoft.com/office/drawing/2014/main" id="{37EF1057-8BB6-584B-9E0D-69D373522575}"/>
              </a:ext>
            </a:extLst>
          </p:cNvPr>
          <p:cNvSpPr txBox="1">
            <a:spLocks noChangeArrowheads="1"/>
          </p:cNvSpPr>
          <p:nvPr/>
        </p:nvSpPr>
        <p:spPr bwMode="auto">
          <a:xfrm>
            <a:off x="1139693" y="60462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Peter Cooper</a:t>
            </a:r>
          </a:p>
        </p:txBody>
      </p:sp>
      <p:sp>
        <p:nvSpPr>
          <p:cNvPr id="112651" name="Line 18">
            <a:extLst>
              <a:ext uri="{FF2B5EF4-FFF2-40B4-BE49-F238E27FC236}">
                <a16:creationId xmlns:a16="http://schemas.microsoft.com/office/drawing/2014/main" id="{83E8DD23-BF32-E54B-969C-BDEA5620C763}"/>
              </a:ext>
            </a:extLst>
          </p:cNvPr>
          <p:cNvSpPr>
            <a:spLocks noChangeShapeType="1"/>
          </p:cNvSpPr>
          <p:nvPr/>
        </p:nvSpPr>
        <p:spPr bwMode="auto">
          <a:xfrm flipH="1">
            <a:off x="1904999" y="1016860"/>
            <a:ext cx="228581" cy="165014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112652" name="Picture 3" descr="fifty">
            <a:extLst>
              <a:ext uri="{FF2B5EF4-FFF2-40B4-BE49-F238E27FC236}">
                <a16:creationId xmlns:a16="http://schemas.microsoft.com/office/drawing/2014/main" id="{31AD9579-A617-3F41-8A8C-404C2205F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419"/>
          <a:stretch>
            <a:fillRect/>
          </a:stretch>
        </p:blipFill>
        <p:spPr bwMode="auto">
          <a:xfrm>
            <a:off x="4724400" y="304800"/>
            <a:ext cx="44196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3" name="Picture 3" descr="fiftytwo">
            <a:extLst>
              <a:ext uri="{FF2B5EF4-FFF2-40B4-BE49-F238E27FC236}">
                <a16:creationId xmlns:a16="http://schemas.microsoft.com/office/drawing/2014/main" id="{030DD35E-1BDB-CC45-BF75-3FFF90DA0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61" t="22325" r="3256" b="25581"/>
          <a:stretch>
            <a:fillRect/>
          </a:stretch>
        </p:blipFill>
        <p:spPr bwMode="auto">
          <a:xfrm>
            <a:off x="4800600" y="3962400"/>
            <a:ext cx="4191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4" name="TextBox 12">
            <a:extLst>
              <a:ext uri="{FF2B5EF4-FFF2-40B4-BE49-F238E27FC236}">
                <a16:creationId xmlns:a16="http://schemas.microsoft.com/office/drawing/2014/main" id="{78D94AB5-4B0B-1C43-B44C-7802FE654884}"/>
              </a:ext>
            </a:extLst>
          </p:cNvPr>
          <p:cNvSpPr txBox="1">
            <a:spLocks noChangeArrowheads="1"/>
          </p:cNvSpPr>
          <p:nvPr/>
        </p:nvSpPr>
        <p:spPr bwMode="auto">
          <a:xfrm>
            <a:off x="5562600" y="32766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US Capitol in 1861</a:t>
            </a:r>
          </a:p>
        </p:txBody>
      </p:sp>
      <p:sp>
        <p:nvSpPr>
          <p:cNvPr id="112655" name="TextBox 13">
            <a:extLst>
              <a:ext uri="{FF2B5EF4-FFF2-40B4-BE49-F238E27FC236}">
                <a16:creationId xmlns:a16="http://schemas.microsoft.com/office/drawing/2014/main" id="{452D8F4D-DE20-094B-9D13-1B6E5AA45A6D}"/>
              </a:ext>
            </a:extLst>
          </p:cNvPr>
          <p:cNvSpPr txBox="1">
            <a:spLocks noChangeArrowheads="1"/>
          </p:cNvSpPr>
          <p:nvPr/>
        </p:nvSpPr>
        <p:spPr bwMode="auto">
          <a:xfrm>
            <a:off x="5105400" y="5710238"/>
            <a:ext cx="3581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Smithsonian Castle in 1862</a:t>
            </a:r>
          </a:p>
        </p:txBody>
      </p:sp>
      <p:sp>
        <p:nvSpPr>
          <p:cNvPr id="2" name="Text Box 3">
            <a:extLst>
              <a:ext uri="{FF2B5EF4-FFF2-40B4-BE49-F238E27FC236}">
                <a16:creationId xmlns:a16="http://schemas.microsoft.com/office/drawing/2014/main" id="{D2768FA4-3B72-C7AD-A5E2-58021A9D551F}"/>
              </a:ext>
            </a:extLst>
          </p:cNvPr>
          <p:cNvSpPr txBox="1">
            <a:spLocks noChangeArrowheads="1"/>
          </p:cNvSpPr>
          <p:nvPr/>
        </p:nvSpPr>
        <p:spPr bwMode="auto">
          <a:xfrm>
            <a:off x="0" y="381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Ben Franklin</a:t>
            </a:r>
          </a:p>
        </p:txBody>
      </p:sp>
      <p:sp>
        <p:nvSpPr>
          <p:cNvPr id="3" name="Line 18">
            <a:extLst>
              <a:ext uri="{FF2B5EF4-FFF2-40B4-BE49-F238E27FC236}">
                <a16:creationId xmlns:a16="http://schemas.microsoft.com/office/drawing/2014/main" id="{72CC4B20-7945-E2DD-C9CD-9672A28F6601}"/>
              </a:ext>
            </a:extLst>
          </p:cNvPr>
          <p:cNvSpPr>
            <a:spLocks noChangeShapeType="1"/>
          </p:cNvSpPr>
          <p:nvPr/>
        </p:nvSpPr>
        <p:spPr bwMode="auto">
          <a:xfrm flipH="1">
            <a:off x="771580" y="495300"/>
            <a:ext cx="94603" cy="111704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21329-384C-7623-64DA-01D00F5878D8}"/>
              </a:ext>
            </a:extLst>
          </p:cNvPr>
          <p:cNvSpPr>
            <a:spLocks noGrp="1"/>
          </p:cNvSpPr>
          <p:nvPr>
            <p:ph type="sldNum" sz="quarter" idx="12"/>
          </p:nvPr>
        </p:nvSpPr>
        <p:spPr/>
        <p:txBody>
          <a:bodyPr/>
          <a:lstStyle/>
          <a:p>
            <a:pPr>
              <a:defRPr/>
            </a:pPr>
            <a:fld id="{20C48BF4-8E3B-FE47-A5D3-329D41DF5301}" type="slidenum">
              <a:rPr lang="en-US" altLang="en-US" smtClean="0"/>
              <a:pPr>
                <a:defRPr/>
              </a:pPr>
              <a:t>57</a:t>
            </a:fld>
            <a:endParaRPr lang="en-US" altLang="en-US"/>
          </a:p>
        </p:txBody>
      </p:sp>
      <p:sp>
        <p:nvSpPr>
          <p:cNvPr id="4" name="Text Box 3">
            <a:extLst>
              <a:ext uri="{FF2B5EF4-FFF2-40B4-BE49-F238E27FC236}">
                <a16:creationId xmlns:a16="http://schemas.microsoft.com/office/drawing/2014/main" id="{A61953C6-CA7F-3BC8-9B21-54CC5D0A32B0}"/>
              </a:ext>
            </a:extLst>
          </p:cNvPr>
          <p:cNvSpPr txBox="1">
            <a:spLocks noChangeArrowheads="1"/>
          </p:cNvSpPr>
          <p:nvPr/>
        </p:nvSpPr>
        <p:spPr bwMode="auto">
          <a:xfrm>
            <a:off x="2639016" y="20709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Joseph Henry</a:t>
            </a:r>
          </a:p>
        </p:txBody>
      </p:sp>
      <p:sp>
        <p:nvSpPr>
          <p:cNvPr id="5" name="Text Box 10">
            <a:extLst>
              <a:ext uri="{FF2B5EF4-FFF2-40B4-BE49-F238E27FC236}">
                <a16:creationId xmlns:a16="http://schemas.microsoft.com/office/drawing/2014/main" id="{8E4C10CF-C6FD-D16D-84B5-9285B664A51B}"/>
              </a:ext>
            </a:extLst>
          </p:cNvPr>
          <p:cNvSpPr txBox="1">
            <a:spLocks noChangeArrowheads="1"/>
          </p:cNvSpPr>
          <p:nvPr/>
        </p:nvSpPr>
        <p:spPr bwMode="auto">
          <a:xfrm>
            <a:off x="2209800" y="5334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Samuel Morse</a:t>
            </a:r>
          </a:p>
        </p:txBody>
      </p:sp>
      <p:pic>
        <p:nvPicPr>
          <p:cNvPr id="6" name="Picture 13" descr="menofprogress">
            <a:extLst>
              <a:ext uri="{FF2B5EF4-FFF2-40B4-BE49-F238E27FC236}">
                <a16:creationId xmlns:a16="http://schemas.microsoft.com/office/drawing/2014/main" id="{DF796847-1D9E-40BC-0698-905A880E4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638300"/>
            <a:ext cx="44958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a:extLst>
              <a:ext uri="{FF2B5EF4-FFF2-40B4-BE49-F238E27FC236}">
                <a16:creationId xmlns:a16="http://schemas.microsoft.com/office/drawing/2014/main" id="{474769CD-B57E-E247-40D3-E03C7BD72767}"/>
              </a:ext>
            </a:extLst>
          </p:cNvPr>
          <p:cNvSpPr>
            <a:spLocks noChangeShapeType="1"/>
          </p:cNvSpPr>
          <p:nvPr/>
        </p:nvSpPr>
        <p:spPr bwMode="auto">
          <a:xfrm flipV="1">
            <a:off x="3124200" y="3505200"/>
            <a:ext cx="0" cy="18288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 name="Line 9">
            <a:extLst>
              <a:ext uri="{FF2B5EF4-FFF2-40B4-BE49-F238E27FC236}">
                <a16:creationId xmlns:a16="http://schemas.microsoft.com/office/drawing/2014/main" id="{343661F5-5F29-1E92-E97C-541BBF8C934B}"/>
              </a:ext>
            </a:extLst>
          </p:cNvPr>
          <p:cNvSpPr>
            <a:spLocks noChangeShapeType="1"/>
          </p:cNvSpPr>
          <p:nvPr/>
        </p:nvSpPr>
        <p:spPr bwMode="auto">
          <a:xfrm flipH="1">
            <a:off x="2209799" y="664291"/>
            <a:ext cx="1295383" cy="177410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 name="Line 18">
            <a:extLst>
              <a:ext uri="{FF2B5EF4-FFF2-40B4-BE49-F238E27FC236}">
                <a16:creationId xmlns:a16="http://schemas.microsoft.com/office/drawing/2014/main" id="{780C0E82-0EDF-CAB2-239E-CC42D5250E80}"/>
              </a:ext>
            </a:extLst>
          </p:cNvPr>
          <p:cNvSpPr>
            <a:spLocks noChangeShapeType="1"/>
          </p:cNvSpPr>
          <p:nvPr/>
        </p:nvSpPr>
        <p:spPr bwMode="auto">
          <a:xfrm flipV="1">
            <a:off x="914400" y="3352800"/>
            <a:ext cx="1371600" cy="13716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 name="Text Box 19">
            <a:extLst>
              <a:ext uri="{FF2B5EF4-FFF2-40B4-BE49-F238E27FC236}">
                <a16:creationId xmlns:a16="http://schemas.microsoft.com/office/drawing/2014/main" id="{A85DA3EE-BAEC-AA5D-CDAD-883B3C7B8D1E}"/>
              </a:ext>
            </a:extLst>
          </p:cNvPr>
          <p:cNvSpPr txBox="1">
            <a:spLocks noChangeArrowheads="1"/>
          </p:cNvSpPr>
          <p:nvPr/>
        </p:nvSpPr>
        <p:spPr bwMode="auto">
          <a:xfrm>
            <a:off x="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Telegraph Register</a:t>
            </a:r>
          </a:p>
        </p:txBody>
      </p:sp>
      <p:sp>
        <p:nvSpPr>
          <p:cNvPr id="11" name="TextBox 10">
            <a:extLst>
              <a:ext uri="{FF2B5EF4-FFF2-40B4-BE49-F238E27FC236}">
                <a16:creationId xmlns:a16="http://schemas.microsoft.com/office/drawing/2014/main" id="{7C2E8AAA-9EBE-621F-2DC6-C830B0DCF72D}"/>
              </a:ext>
            </a:extLst>
          </p:cNvPr>
          <p:cNvSpPr txBox="1">
            <a:spLocks noChangeArrowheads="1"/>
          </p:cNvSpPr>
          <p:nvPr/>
        </p:nvSpPr>
        <p:spPr bwMode="auto">
          <a:xfrm>
            <a:off x="228600" y="6096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Christian Schussele’s “Men of Progress”</a:t>
            </a:r>
          </a:p>
        </p:txBody>
      </p:sp>
      <p:sp>
        <p:nvSpPr>
          <p:cNvPr id="12" name="Text Box 3">
            <a:extLst>
              <a:ext uri="{FF2B5EF4-FFF2-40B4-BE49-F238E27FC236}">
                <a16:creationId xmlns:a16="http://schemas.microsoft.com/office/drawing/2014/main" id="{EC033DA4-C488-9CB1-54D9-599FEB3C6842}"/>
              </a:ext>
            </a:extLst>
          </p:cNvPr>
          <p:cNvSpPr txBox="1">
            <a:spLocks noChangeArrowheads="1"/>
          </p:cNvSpPr>
          <p:nvPr/>
        </p:nvSpPr>
        <p:spPr bwMode="auto">
          <a:xfrm>
            <a:off x="1139693" y="60462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Peter Cooper</a:t>
            </a:r>
          </a:p>
        </p:txBody>
      </p:sp>
      <p:sp>
        <p:nvSpPr>
          <p:cNvPr id="13" name="Line 18">
            <a:extLst>
              <a:ext uri="{FF2B5EF4-FFF2-40B4-BE49-F238E27FC236}">
                <a16:creationId xmlns:a16="http://schemas.microsoft.com/office/drawing/2014/main" id="{52E1DE18-8D31-BAD2-1250-092A68D27E2C}"/>
              </a:ext>
            </a:extLst>
          </p:cNvPr>
          <p:cNvSpPr>
            <a:spLocks noChangeShapeType="1"/>
          </p:cNvSpPr>
          <p:nvPr/>
        </p:nvSpPr>
        <p:spPr bwMode="auto">
          <a:xfrm flipH="1">
            <a:off x="1904999" y="1016860"/>
            <a:ext cx="228581" cy="165014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 name="Text Box 3">
            <a:extLst>
              <a:ext uri="{FF2B5EF4-FFF2-40B4-BE49-F238E27FC236}">
                <a16:creationId xmlns:a16="http://schemas.microsoft.com/office/drawing/2014/main" id="{89C22416-440B-19B7-8F2C-7502476A5845}"/>
              </a:ext>
            </a:extLst>
          </p:cNvPr>
          <p:cNvSpPr txBox="1">
            <a:spLocks noChangeArrowheads="1"/>
          </p:cNvSpPr>
          <p:nvPr/>
        </p:nvSpPr>
        <p:spPr bwMode="auto">
          <a:xfrm>
            <a:off x="0" y="381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Ben Franklin</a:t>
            </a:r>
          </a:p>
        </p:txBody>
      </p:sp>
      <p:sp>
        <p:nvSpPr>
          <p:cNvPr id="15" name="Line 18">
            <a:extLst>
              <a:ext uri="{FF2B5EF4-FFF2-40B4-BE49-F238E27FC236}">
                <a16:creationId xmlns:a16="http://schemas.microsoft.com/office/drawing/2014/main" id="{994B967B-10CD-19DA-E140-03A175816A78}"/>
              </a:ext>
            </a:extLst>
          </p:cNvPr>
          <p:cNvSpPr>
            <a:spLocks noChangeShapeType="1"/>
          </p:cNvSpPr>
          <p:nvPr/>
        </p:nvSpPr>
        <p:spPr bwMode="auto">
          <a:xfrm flipH="1">
            <a:off x="771580" y="495300"/>
            <a:ext cx="94603" cy="111704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17" name="Picture 16" descr="A group of men sitting around a table&#10;&#10;AI-generated content may be incorrect.">
            <a:extLst>
              <a:ext uri="{FF2B5EF4-FFF2-40B4-BE49-F238E27FC236}">
                <a16:creationId xmlns:a16="http://schemas.microsoft.com/office/drawing/2014/main" id="{B84E48EC-AABC-A27C-F2C8-B133EDD1E2E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9000"/>
                    </a14:imgEffect>
                    <a14:imgEffect>
                      <a14:brightnessContrast bright="24000" contrast="16000"/>
                    </a14:imgEffect>
                  </a14:imgLayer>
                </a14:imgProps>
              </a:ext>
              <a:ext uri="{28A0092B-C50C-407E-A947-70E740481C1C}">
                <a14:useLocalDpi xmlns:a14="http://schemas.microsoft.com/office/drawing/2010/main" val="0"/>
              </a:ext>
            </a:extLst>
          </a:blip>
          <a:stretch>
            <a:fillRect/>
          </a:stretch>
        </p:blipFill>
        <p:spPr>
          <a:xfrm>
            <a:off x="4876800" y="266700"/>
            <a:ext cx="4042377" cy="3429000"/>
          </a:xfrm>
          <a:prstGeom prst="rect">
            <a:avLst/>
          </a:prstGeom>
        </p:spPr>
      </p:pic>
      <p:pic>
        <p:nvPicPr>
          <p:cNvPr id="6146" name="Picture 2" descr="CDN media">
            <a:extLst>
              <a:ext uri="{FF2B5EF4-FFF2-40B4-BE49-F238E27FC236}">
                <a16:creationId xmlns:a16="http://schemas.microsoft.com/office/drawing/2014/main" id="{0A389B6B-79DE-118F-6942-27AF84645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8008" y="3352800"/>
            <a:ext cx="2488406"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07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1">
            <a:extLst>
              <a:ext uri="{FF2B5EF4-FFF2-40B4-BE49-F238E27FC236}">
                <a16:creationId xmlns:a16="http://schemas.microsoft.com/office/drawing/2014/main" id="{597B2BE9-C780-5A4C-A313-8B108EDC70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BB2BE04-59E0-E74B-82A7-C7441CC13E12}" type="slidenum">
              <a:rPr lang="en-US" altLang="en-US" sz="1400"/>
              <a:pPr>
                <a:spcBef>
                  <a:spcPct val="0"/>
                </a:spcBef>
                <a:buFontTx/>
                <a:buNone/>
              </a:pPr>
              <a:t>58</a:t>
            </a:fld>
            <a:endParaRPr lang="en-US" altLang="en-US" sz="1400"/>
          </a:p>
        </p:txBody>
      </p:sp>
      <p:grpSp>
        <p:nvGrpSpPr>
          <p:cNvPr id="116738" name="Group 9">
            <a:extLst>
              <a:ext uri="{FF2B5EF4-FFF2-40B4-BE49-F238E27FC236}">
                <a16:creationId xmlns:a16="http://schemas.microsoft.com/office/drawing/2014/main" id="{700F93EF-9182-454D-BF4B-914F7845CE26}"/>
              </a:ext>
            </a:extLst>
          </p:cNvPr>
          <p:cNvGrpSpPr>
            <a:grpSpLocks/>
          </p:cNvGrpSpPr>
          <p:nvPr/>
        </p:nvGrpSpPr>
        <p:grpSpPr bwMode="auto">
          <a:xfrm>
            <a:off x="4724400" y="554038"/>
            <a:ext cx="4267200" cy="3560762"/>
            <a:chOff x="2832" y="1117"/>
            <a:chExt cx="2688" cy="2243"/>
          </a:xfrm>
        </p:grpSpPr>
        <p:pic>
          <p:nvPicPr>
            <p:cNvPr id="116751" name="Picture 7" descr="vail_register_cornell">
              <a:extLst>
                <a:ext uri="{FF2B5EF4-FFF2-40B4-BE49-F238E27FC236}">
                  <a16:creationId xmlns:a16="http://schemas.microsoft.com/office/drawing/2014/main" id="{7F3301C3-66E3-E446-979D-5971D6461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86" r="4686"/>
            <a:stretch>
              <a:fillRect/>
            </a:stretch>
          </p:blipFill>
          <p:spPr bwMode="auto">
            <a:xfrm>
              <a:off x="2832" y="1117"/>
              <a:ext cx="2688" cy="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2" name="Text Box 8">
              <a:extLst>
                <a:ext uri="{FF2B5EF4-FFF2-40B4-BE49-F238E27FC236}">
                  <a16:creationId xmlns:a16="http://schemas.microsoft.com/office/drawing/2014/main" id="{9BDA8DDE-E7A9-5043-BD8E-06D3819F6EA3}"/>
                </a:ext>
              </a:extLst>
            </p:cNvPr>
            <p:cNvSpPr txBox="1">
              <a:spLocks noChangeArrowheads="1"/>
            </p:cNvSpPr>
            <p:nvPr/>
          </p:nvSpPr>
          <p:spPr bwMode="auto">
            <a:xfrm>
              <a:off x="2832" y="3072"/>
              <a:ext cx="26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Vail telegraph register at Cornell</a:t>
              </a:r>
            </a:p>
          </p:txBody>
        </p:sp>
      </p:grpSp>
      <p:sp>
        <p:nvSpPr>
          <p:cNvPr id="116739" name="Text Box 22">
            <a:extLst>
              <a:ext uri="{FF2B5EF4-FFF2-40B4-BE49-F238E27FC236}">
                <a16:creationId xmlns:a16="http://schemas.microsoft.com/office/drawing/2014/main" id="{5C7F1433-4500-A44C-9157-0A4E2008A4AD}"/>
              </a:ext>
            </a:extLst>
          </p:cNvPr>
          <p:cNvSpPr txBox="1">
            <a:spLocks noChangeArrowheads="1"/>
          </p:cNvSpPr>
          <p:nvPr/>
        </p:nvSpPr>
        <p:spPr bwMode="auto">
          <a:xfrm>
            <a:off x="4876800" y="4648200"/>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SIBLEY COLLEGE at CORNELL</a:t>
            </a:r>
          </a:p>
        </p:txBody>
      </p:sp>
      <p:pic>
        <p:nvPicPr>
          <p:cNvPr id="116740" name="Picture 9" descr="cornell">
            <a:extLst>
              <a:ext uri="{FF2B5EF4-FFF2-40B4-BE49-F238E27FC236}">
                <a16:creationId xmlns:a16="http://schemas.microsoft.com/office/drawing/2014/main" id="{1E051899-E3D1-1149-A79B-681E18569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419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6342D52E-D2F4-5CEB-A7F9-1D50D83A79CD}"/>
              </a:ext>
            </a:extLst>
          </p:cNvPr>
          <p:cNvSpPr txBox="1">
            <a:spLocks noChangeArrowheads="1"/>
          </p:cNvSpPr>
          <p:nvPr/>
        </p:nvSpPr>
        <p:spPr bwMode="auto">
          <a:xfrm>
            <a:off x="2639016" y="20709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Joseph Henry</a:t>
            </a:r>
          </a:p>
        </p:txBody>
      </p:sp>
      <p:sp>
        <p:nvSpPr>
          <p:cNvPr id="3" name="Text Box 10">
            <a:extLst>
              <a:ext uri="{FF2B5EF4-FFF2-40B4-BE49-F238E27FC236}">
                <a16:creationId xmlns:a16="http://schemas.microsoft.com/office/drawing/2014/main" id="{D3350955-0920-81BA-5F98-C321AAAAF589}"/>
              </a:ext>
            </a:extLst>
          </p:cNvPr>
          <p:cNvSpPr txBox="1">
            <a:spLocks noChangeArrowheads="1"/>
          </p:cNvSpPr>
          <p:nvPr/>
        </p:nvSpPr>
        <p:spPr bwMode="auto">
          <a:xfrm>
            <a:off x="2209800" y="5334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Samuel Morse</a:t>
            </a:r>
          </a:p>
        </p:txBody>
      </p:sp>
      <p:pic>
        <p:nvPicPr>
          <p:cNvPr id="4" name="Picture 13" descr="menofprogress">
            <a:extLst>
              <a:ext uri="{FF2B5EF4-FFF2-40B4-BE49-F238E27FC236}">
                <a16:creationId xmlns:a16="http://schemas.microsoft.com/office/drawing/2014/main" id="{E8F990F3-6401-C188-BC71-5330F1EB0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1638300"/>
            <a:ext cx="44958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1">
            <a:extLst>
              <a:ext uri="{FF2B5EF4-FFF2-40B4-BE49-F238E27FC236}">
                <a16:creationId xmlns:a16="http://schemas.microsoft.com/office/drawing/2014/main" id="{65D1B77D-BB6E-065D-FDBC-19FEA15C251E}"/>
              </a:ext>
            </a:extLst>
          </p:cNvPr>
          <p:cNvSpPr>
            <a:spLocks noChangeShapeType="1"/>
          </p:cNvSpPr>
          <p:nvPr/>
        </p:nvSpPr>
        <p:spPr bwMode="auto">
          <a:xfrm flipV="1">
            <a:off x="3124200" y="3505200"/>
            <a:ext cx="0" cy="18288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6" name="Line 9">
            <a:extLst>
              <a:ext uri="{FF2B5EF4-FFF2-40B4-BE49-F238E27FC236}">
                <a16:creationId xmlns:a16="http://schemas.microsoft.com/office/drawing/2014/main" id="{FA72B875-22C0-E4C3-3083-487E68F393A3}"/>
              </a:ext>
            </a:extLst>
          </p:cNvPr>
          <p:cNvSpPr>
            <a:spLocks noChangeShapeType="1"/>
          </p:cNvSpPr>
          <p:nvPr/>
        </p:nvSpPr>
        <p:spPr bwMode="auto">
          <a:xfrm flipH="1">
            <a:off x="2209799" y="664291"/>
            <a:ext cx="1295383" cy="177410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 name="Line 18">
            <a:extLst>
              <a:ext uri="{FF2B5EF4-FFF2-40B4-BE49-F238E27FC236}">
                <a16:creationId xmlns:a16="http://schemas.microsoft.com/office/drawing/2014/main" id="{2AF15062-7AD8-5659-DB17-840E0B17D75B}"/>
              </a:ext>
            </a:extLst>
          </p:cNvPr>
          <p:cNvSpPr>
            <a:spLocks noChangeShapeType="1"/>
          </p:cNvSpPr>
          <p:nvPr/>
        </p:nvSpPr>
        <p:spPr bwMode="auto">
          <a:xfrm flipV="1">
            <a:off x="914400" y="3352800"/>
            <a:ext cx="1371600" cy="137160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 name="Text Box 19">
            <a:extLst>
              <a:ext uri="{FF2B5EF4-FFF2-40B4-BE49-F238E27FC236}">
                <a16:creationId xmlns:a16="http://schemas.microsoft.com/office/drawing/2014/main" id="{9E9AB1B1-0433-2FE2-41A9-0F9A255EDC98}"/>
              </a:ext>
            </a:extLst>
          </p:cNvPr>
          <p:cNvSpPr txBox="1">
            <a:spLocks noChangeArrowheads="1"/>
          </p:cNvSpPr>
          <p:nvPr/>
        </p:nvSpPr>
        <p:spPr bwMode="auto">
          <a:xfrm>
            <a:off x="0" y="47244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Telegraph Register</a:t>
            </a:r>
          </a:p>
        </p:txBody>
      </p:sp>
      <p:sp>
        <p:nvSpPr>
          <p:cNvPr id="9" name="TextBox 10">
            <a:extLst>
              <a:ext uri="{FF2B5EF4-FFF2-40B4-BE49-F238E27FC236}">
                <a16:creationId xmlns:a16="http://schemas.microsoft.com/office/drawing/2014/main" id="{FE930C5C-12A4-2C7D-CEFB-4B618C4C4AC5}"/>
              </a:ext>
            </a:extLst>
          </p:cNvPr>
          <p:cNvSpPr txBox="1">
            <a:spLocks noChangeArrowheads="1"/>
          </p:cNvSpPr>
          <p:nvPr/>
        </p:nvSpPr>
        <p:spPr bwMode="auto">
          <a:xfrm>
            <a:off x="228600" y="6096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Christian Schussele’s “Men of Progress”</a:t>
            </a:r>
          </a:p>
        </p:txBody>
      </p:sp>
      <p:sp>
        <p:nvSpPr>
          <p:cNvPr id="10" name="Text Box 3">
            <a:extLst>
              <a:ext uri="{FF2B5EF4-FFF2-40B4-BE49-F238E27FC236}">
                <a16:creationId xmlns:a16="http://schemas.microsoft.com/office/drawing/2014/main" id="{7616B501-703E-8FAB-1F28-94EA10D6F95F}"/>
              </a:ext>
            </a:extLst>
          </p:cNvPr>
          <p:cNvSpPr txBox="1">
            <a:spLocks noChangeArrowheads="1"/>
          </p:cNvSpPr>
          <p:nvPr/>
        </p:nvSpPr>
        <p:spPr bwMode="auto">
          <a:xfrm>
            <a:off x="1139693" y="604621"/>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Peter Cooper</a:t>
            </a:r>
          </a:p>
        </p:txBody>
      </p:sp>
      <p:sp>
        <p:nvSpPr>
          <p:cNvPr id="11" name="Line 18">
            <a:extLst>
              <a:ext uri="{FF2B5EF4-FFF2-40B4-BE49-F238E27FC236}">
                <a16:creationId xmlns:a16="http://schemas.microsoft.com/office/drawing/2014/main" id="{840E8A68-95E6-5958-2449-7EC98A07E8C0}"/>
              </a:ext>
            </a:extLst>
          </p:cNvPr>
          <p:cNvSpPr>
            <a:spLocks noChangeShapeType="1"/>
          </p:cNvSpPr>
          <p:nvPr/>
        </p:nvSpPr>
        <p:spPr bwMode="auto">
          <a:xfrm flipH="1">
            <a:off x="1904999" y="1016860"/>
            <a:ext cx="228581" cy="1650140"/>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2" name="Text Box 3">
            <a:extLst>
              <a:ext uri="{FF2B5EF4-FFF2-40B4-BE49-F238E27FC236}">
                <a16:creationId xmlns:a16="http://schemas.microsoft.com/office/drawing/2014/main" id="{7210A08E-A469-3592-46A6-B9DD7B888C20}"/>
              </a:ext>
            </a:extLst>
          </p:cNvPr>
          <p:cNvSpPr txBox="1">
            <a:spLocks noChangeArrowheads="1"/>
          </p:cNvSpPr>
          <p:nvPr/>
        </p:nvSpPr>
        <p:spPr bwMode="auto">
          <a:xfrm>
            <a:off x="0" y="381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dirty="0"/>
              <a:t>Ben Franklin</a:t>
            </a:r>
          </a:p>
        </p:txBody>
      </p:sp>
      <p:sp>
        <p:nvSpPr>
          <p:cNvPr id="13" name="Line 18">
            <a:extLst>
              <a:ext uri="{FF2B5EF4-FFF2-40B4-BE49-F238E27FC236}">
                <a16:creationId xmlns:a16="http://schemas.microsoft.com/office/drawing/2014/main" id="{24538C49-2CFD-8DD3-5988-C28ADA2F8DF3}"/>
              </a:ext>
            </a:extLst>
          </p:cNvPr>
          <p:cNvSpPr>
            <a:spLocks noChangeShapeType="1"/>
          </p:cNvSpPr>
          <p:nvPr/>
        </p:nvSpPr>
        <p:spPr bwMode="auto">
          <a:xfrm flipH="1">
            <a:off x="771580" y="495300"/>
            <a:ext cx="94603" cy="111704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8">
            <a:extLst>
              <a:ext uri="{FF2B5EF4-FFF2-40B4-BE49-F238E27FC236}">
                <a16:creationId xmlns:a16="http://schemas.microsoft.com/office/drawing/2014/main" id="{9A006E96-29C8-EF4D-A530-5C30466DAF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DE48B2-59C7-2546-B369-5FD44C5090CC}" type="slidenum">
              <a:rPr lang="en-US" altLang="en-US" sz="1400"/>
              <a:pPr>
                <a:spcBef>
                  <a:spcPct val="0"/>
                </a:spcBef>
                <a:buFontTx/>
                <a:buNone/>
              </a:pPr>
              <a:t>59</a:t>
            </a:fld>
            <a:endParaRPr lang="en-US" altLang="en-US" sz="1400"/>
          </a:p>
        </p:txBody>
      </p:sp>
      <p:grpSp>
        <p:nvGrpSpPr>
          <p:cNvPr id="117762" name="Group 9">
            <a:extLst>
              <a:ext uri="{FF2B5EF4-FFF2-40B4-BE49-F238E27FC236}">
                <a16:creationId xmlns:a16="http://schemas.microsoft.com/office/drawing/2014/main" id="{F45D10CB-264A-5C44-B327-7CFE16D8D1DC}"/>
              </a:ext>
            </a:extLst>
          </p:cNvPr>
          <p:cNvGrpSpPr>
            <a:grpSpLocks/>
          </p:cNvGrpSpPr>
          <p:nvPr/>
        </p:nvGrpSpPr>
        <p:grpSpPr bwMode="auto">
          <a:xfrm>
            <a:off x="4724400" y="554038"/>
            <a:ext cx="4267200" cy="3560762"/>
            <a:chOff x="2832" y="1117"/>
            <a:chExt cx="2688" cy="2243"/>
          </a:xfrm>
        </p:grpSpPr>
        <p:pic>
          <p:nvPicPr>
            <p:cNvPr id="117768" name="Picture 7" descr="vail_register_cornell">
              <a:extLst>
                <a:ext uri="{FF2B5EF4-FFF2-40B4-BE49-F238E27FC236}">
                  <a16:creationId xmlns:a16="http://schemas.microsoft.com/office/drawing/2014/main" id="{6647079D-6517-FD48-979B-AA6905CE0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86" r="4686"/>
            <a:stretch>
              <a:fillRect/>
            </a:stretch>
          </p:blipFill>
          <p:spPr bwMode="auto">
            <a:xfrm>
              <a:off x="2832" y="1117"/>
              <a:ext cx="2688" cy="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9" name="Text Box 8">
              <a:extLst>
                <a:ext uri="{FF2B5EF4-FFF2-40B4-BE49-F238E27FC236}">
                  <a16:creationId xmlns:a16="http://schemas.microsoft.com/office/drawing/2014/main" id="{4EA48675-C7D2-4844-B5EB-C48F910E3588}"/>
                </a:ext>
              </a:extLst>
            </p:cNvPr>
            <p:cNvSpPr txBox="1">
              <a:spLocks noChangeArrowheads="1"/>
            </p:cNvSpPr>
            <p:nvPr/>
          </p:nvSpPr>
          <p:spPr bwMode="auto">
            <a:xfrm>
              <a:off x="2832" y="3072"/>
              <a:ext cx="26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Vail telegraph register at Cornell</a:t>
              </a:r>
            </a:p>
          </p:txBody>
        </p:sp>
      </p:grpSp>
      <p:sp>
        <p:nvSpPr>
          <p:cNvPr id="117763" name="Text Box 22">
            <a:extLst>
              <a:ext uri="{FF2B5EF4-FFF2-40B4-BE49-F238E27FC236}">
                <a16:creationId xmlns:a16="http://schemas.microsoft.com/office/drawing/2014/main" id="{4B4CFBBA-5F08-F24E-AAD9-29A524559045}"/>
              </a:ext>
            </a:extLst>
          </p:cNvPr>
          <p:cNvSpPr txBox="1">
            <a:spLocks noChangeArrowheads="1"/>
          </p:cNvSpPr>
          <p:nvPr/>
        </p:nvSpPr>
        <p:spPr bwMode="auto">
          <a:xfrm>
            <a:off x="4876800" y="4648200"/>
            <a:ext cx="1981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SIBLEY COLLEGE at CORNELL</a:t>
            </a:r>
          </a:p>
        </p:txBody>
      </p:sp>
      <p:pic>
        <p:nvPicPr>
          <p:cNvPr id="117764" name="Picture 9" descr="cornell">
            <a:extLst>
              <a:ext uri="{FF2B5EF4-FFF2-40B4-BE49-F238E27FC236}">
                <a16:creationId xmlns:a16="http://schemas.microsoft.com/office/drawing/2014/main" id="{6FFB33CE-105A-F645-A320-C0A822D5A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419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1">
            <a:extLst>
              <a:ext uri="{FF2B5EF4-FFF2-40B4-BE49-F238E27FC236}">
                <a16:creationId xmlns:a16="http://schemas.microsoft.com/office/drawing/2014/main" id="{470CB6C3-89F1-BA47-B075-B55F81905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1000"/>
            <a:ext cx="4192588"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Oval 9">
            <a:extLst>
              <a:ext uri="{FF2B5EF4-FFF2-40B4-BE49-F238E27FC236}">
                <a16:creationId xmlns:a16="http://schemas.microsoft.com/office/drawing/2014/main" id="{AE462288-8729-4749-9DAA-3B41A05E560B}"/>
              </a:ext>
            </a:extLst>
          </p:cNvPr>
          <p:cNvSpPr>
            <a:spLocks noChangeArrowheads="1"/>
          </p:cNvSpPr>
          <p:nvPr/>
        </p:nvSpPr>
        <p:spPr bwMode="auto">
          <a:xfrm>
            <a:off x="2743200" y="4191000"/>
            <a:ext cx="1676400" cy="1752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17767" name="TextBox 11">
            <a:extLst>
              <a:ext uri="{FF2B5EF4-FFF2-40B4-BE49-F238E27FC236}">
                <a16:creationId xmlns:a16="http://schemas.microsoft.com/office/drawing/2014/main" id="{7D741989-B0E4-B342-AF18-CF18A14F5399}"/>
              </a:ext>
            </a:extLst>
          </p:cNvPr>
          <p:cNvSpPr txBox="1">
            <a:spLocks noChangeArrowheads="1"/>
          </p:cNvSpPr>
          <p:nvPr/>
        </p:nvSpPr>
        <p:spPr bwMode="auto">
          <a:xfrm>
            <a:off x="76200" y="5943600"/>
            <a:ext cx="434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200"/>
              <a:t>Mathew Brady daguerreotype of his photography teacher, Samuel Morse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10C7A-311C-D687-14BA-59D317D62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9144000" cy="31527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6378EDD-EB41-48A0-87E4-DBAB9B4517E8}"/>
              </a:ext>
            </a:extLst>
          </p:cNvPr>
          <p:cNvSpPr>
            <a:spLocks noGrp="1"/>
          </p:cNvSpPr>
          <p:nvPr>
            <p:ph type="sldNum" sz="quarter" idx="12"/>
          </p:nvPr>
        </p:nvSpPr>
        <p:spPr/>
        <p:txBody>
          <a:bodyPr/>
          <a:lstStyle/>
          <a:p>
            <a:pPr>
              <a:defRPr/>
            </a:pPr>
            <a:fld id="{20C48BF4-8E3B-FE47-A5D3-329D41DF5301}" type="slidenum">
              <a:rPr lang="en-US" altLang="en-US" smtClean="0"/>
              <a:pPr>
                <a:defRPr/>
              </a:pPr>
              <a:t>6</a:t>
            </a:fld>
            <a:endParaRPr lang="en-US" altLang="en-US"/>
          </a:p>
        </p:txBody>
      </p:sp>
      <p:pic>
        <p:nvPicPr>
          <p:cNvPr id="1026" name="Picture 2">
            <a:extLst>
              <a:ext uri="{FF2B5EF4-FFF2-40B4-BE49-F238E27FC236}">
                <a16:creationId xmlns:a16="http://schemas.microsoft.com/office/drawing/2014/main" id="{33289F91-D0D9-08D2-2182-3B8433F2692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2500" t="11373"/>
          <a:stretch>
            <a:fillRect/>
          </a:stretch>
        </p:blipFill>
        <p:spPr bwMode="auto">
          <a:xfrm rot="2577880">
            <a:off x="963119" y="-576085"/>
            <a:ext cx="6768127" cy="817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9">
            <a:extLst>
              <a:ext uri="{FF2B5EF4-FFF2-40B4-BE49-F238E27FC236}">
                <a16:creationId xmlns:a16="http://schemas.microsoft.com/office/drawing/2014/main" id="{5A9873F0-1614-7D45-A7AB-6EC2E23AF3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051648A-01ED-2849-B320-7093414786E3}" type="slidenum">
              <a:rPr lang="en-US" altLang="en-US" sz="1400"/>
              <a:pPr>
                <a:spcBef>
                  <a:spcPct val="0"/>
                </a:spcBef>
                <a:buFontTx/>
                <a:buNone/>
              </a:pPr>
              <a:t>60</a:t>
            </a:fld>
            <a:endParaRPr lang="en-US" altLang="en-US" sz="1400"/>
          </a:p>
        </p:txBody>
      </p:sp>
      <p:pic>
        <p:nvPicPr>
          <p:cNvPr id="119810" name="Picture 11">
            <a:extLst>
              <a:ext uri="{FF2B5EF4-FFF2-40B4-BE49-F238E27FC236}">
                <a16:creationId xmlns:a16="http://schemas.microsoft.com/office/drawing/2014/main" id="{C1145796-A922-9B4B-B61C-BA56CF470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4192588"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Oval 9">
            <a:extLst>
              <a:ext uri="{FF2B5EF4-FFF2-40B4-BE49-F238E27FC236}">
                <a16:creationId xmlns:a16="http://schemas.microsoft.com/office/drawing/2014/main" id="{4CDFE642-B4D8-7141-87B7-DE319CB12D96}"/>
              </a:ext>
            </a:extLst>
          </p:cNvPr>
          <p:cNvSpPr>
            <a:spLocks noChangeArrowheads="1"/>
          </p:cNvSpPr>
          <p:nvPr/>
        </p:nvSpPr>
        <p:spPr bwMode="auto">
          <a:xfrm>
            <a:off x="2743200" y="4191000"/>
            <a:ext cx="1676400" cy="1752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19812" name="TextBox 1">
            <a:extLst>
              <a:ext uri="{FF2B5EF4-FFF2-40B4-BE49-F238E27FC236}">
                <a16:creationId xmlns:a16="http://schemas.microsoft.com/office/drawing/2014/main" id="{2679908B-EA87-394E-9604-69DF0E35D041}"/>
              </a:ext>
            </a:extLst>
          </p:cNvPr>
          <p:cNvSpPr txBox="1">
            <a:spLocks noChangeArrowheads="1"/>
          </p:cNvSpPr>
          <p:nvPr/>
        </p:nvSpPr>
        <p:spPr bwMode="auto">
          <a:xfrm>
            <a:off x="76200" y="5943600"/>
            <a:ext cx="4343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200"/>
              <a:t>Mathew Brady daguerreotype of his photography teacher, Samuel Morse</a:t>
            </a:r>
          </a:p>
        </p:txBody>
      </p:sp>
      <p:pic>
        <p:nvPicPr>
          <p:cNvPr id="119813" name="Picture 16" descr="stamp003">
            <a:extLst>
              <a:ext uri="{FF2B5EF4-FFF2-40B4-BE49-F238E27FC236}">
                <a16:creationId xmlns:a16="http://schemas.microsoft.com/office/drawing/2014/main" id="{B2E212F7-5F42-C34F-A2D3-65EB132C6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872" b="3703"/>
          <a:stretch>
            <a:fillRect/>
          </a:stretch>
        </p:blipFill>
        <p:spPr bwMode="auto">
          <a:xfrm>
            <a:off x="6858000" y="914400"/>
            <a:ext cx="17573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17" descr="stamp005">
            <a:extLst>
              <a:ext uri="{FF2B5EF4-FFF2-40B4-BE49-F238E27FC236}">
                <a16:creationId xmlns:a16="http://schemas.microsoft.com/office/drawing/2014/main" id="{4B8117B1-FFA2-6644-A50D-C706FDDED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00" r="4001" b="4333"/>
          <a:stretch>
            <a:fillRect/>
          </a:stretch>
        </p:blipFill>
        <p:spPr bwMode="auto">
          <a:xfrm>
            <a:off x="5018088" y="2960688"/>
            <a:ext cx="168751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18" descr="stamp006">
            <a:extLst>
              <a:ext uri="{FF2B5EF4-FFF2-40B4-BE49-F238E27FC236}">
                <a16:creationId xmlns:a16="http://schemas.microsoft.com/office/drawing/2014/main" id="{FCD29271-E31D-1748-A2AA-BD1336CBF2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988" b="3999"/>
          <a:stretch>
            <a:fillRect/>
          </a:stretch>
        </p:blipFill>
        <p:spPr bwMode="auto">
          <a:xfrm>
            <a:off x="6858000" y="2960688"/>
            <a:ext cx="16906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Picture 4">
            <a:extLst>
              <a:ext uri="{FF2B5EF4-FFF2-40B4-BE49-F238E27FC236}">
                <a16:creationId xmlns:a16="http://schemas.microsoft.com/office/drawing/2014/main" id="{B0FF6125-5DF1-EB43-8DC7-2DD4F0A35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1888" y="838200"/>
            <a:ext cx="1763712"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9" descr="marconi_stamp">
            <a:extLst>
              <a:ext uri="{FF2B5EF4-FFF2-40B4-BE49-F238E27FC236}">
                <a16:creationId xmlns:a16="http://schemas.microsoft.com/office/drawing/2014/main" id="{A8EF3741-BFB6-6647-BA5F-4DA135EFF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6450" y="4876800"/>
            <a:ext cx="16097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Box 21">
            <a:extLst>
              <a:ext uri="{FF2B5EF4-FFF2-40B4-BE49-F238E27FC236}">
                <a16:creationId xmlns:a16="http://schemas.microsoft.com/office/drawing/2014/main" id="{3A869592-10FD-1548-9BDE-E8697ECE9E72}"/>
              </a:ext>
            </a:extLst>
          </p:cNvPr>
          <p:cNvSpPr txBox="1">
            <a:spLocks noChangeArrowheads="1"/>
          </p:cNvSpPr>
          <p:nvPr/>
        </p:nvSpPr>
        <p:spPr bwMode="auto">
          <a:xfrm>
            <a:off x="5399088" y="160338"/>
            <a:ext cx="28305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800"/>
              <a:t>Telegraphers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4">
            <a:extLst>
              <a:ext uri="{FF2B5EF4-FFF2-40B4-BE49-F238E27FC236}">
                <a16:creationId xmlns:a16="http://schemas.microsoft.com/office/drawing/2014/main" id="{009897B7-0A3C-8648-9C03-E709746D78FA}"/>
              </a:ext>
            </a:extLst>
          </p:cNvPr>
          <p:cNvSpPr txBox="1">
            <a:spLocks noChangeArrowheads="1"/>
          </p:cNvSpPr>
          <p:nvPr/>
        </p:nvSpPr>
        <p:spPr bwMode="auto">
          <a:xfrm>
            <a:off x="76200" y="1933575"/>
            <a:ext cx="4724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t>Scientific                                  	Strong Electromagnet              	Binary (dot-dash) Code</a:t>
            </a:r>
          </a:p>
          <a:p>
            <a:pPr eaLnBrk="1" hangingPunct="1">
              <a:spcBef>
                <a:spcPct val="50000"/>
              </a:spcBef>
              <a:buFontTx/>
              <a:buNone/>
            </a:pPr>
            <a:r>
              <a:rPr lang="en-US" altLang="en-US" sz="2400"/>
              <a:t>Social                	      	 	Government Investment        	Private Telegraph Company              	Wire Services inform Public</a:t>
            </a:r>
          </a:p>
          <a:p>
            <a:pPr eaLnBrk="1" hangingPunct="1">
              <a:spcBef>
                <a:spcPct val="50000"/>
              </a:spcBef>
              <a:buFontTx/>
              <a:buNone/>
            </a:pPr>
            <a:r>
              <a:rPr lang="en-US" altLang="en-US" sz="2400"/>
              <a:t>Symbolic                      	 	Artist as Innovator</a:t>
            </a:r>
          </a:p>
        </p:txBody>
      </p:sp>
      <p:sp>
        <p:nvSpPr>
          <p:cNvPr id="121858" name="Text Box 10">
            <a:extLst>
              <a:ext uri="{FF2B5EF4-FFF2-40B4-BE49-F238E27FC236}">
                <a16:creationId xmlns:a16="http://schemas.microsoft.com/office/drawing/2014/main" id="{BAAB32AC-74AD-934C-98DE-CA8900B0D949}"/>
              </a:ext>
            </a:extLst>
          </p:cNvPr>
          <p:cNvSpPr txBox="1">
            <a:spLocks noChangeArrowheads="1"/>
          </p:cNvSpPr>
          <p:nvPr/>
        </p:nvSpPr>
        <p:spPr bwMode="auto">
          <a:xfrm>
            <a:off x="1066800" y="838200"/>
            <a:ext cx="243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4000"/>
              <a:t>Key Ideas</a:t>
            </a:r>
          </a:p>
        </p:txBody>
      </p:sp>
      <p:sp>
        <p:nvSpPr>
          <p:cNvPr id="121859" name="Line 11">
            <a:extLst>
              <a:ext uri="{FF2B5EF4-FFF2-40B4-BE49-F238E27FC236}">
                <a16:creationId xmlns:a16="http://schemas.microsoft.com/office/drawing/2014/main" id="{5A40D8B1-C270-2346-9C69-11AC65170B2A}"/>
              </a:ext>
            </a:extLst>
          </p:cNvPr>
          <p:cNvSpPr>
            <a:spLocks noChangeShapeType="1"/>
          </p:cNvSpPr>
          <p:nvPr/>
        </p:nvSpPr>
        <p:spPr bwMode="auto">
          <a:xfrm>
            <a:off x="457200" y="1676400"/>
            <a:ext cx="3657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0" name="Slide Number Placeholder 9">
            <a:extLst>
              <a:ext uri="{FF2B5EF4-FFF2-40B4-BE49-F238E27FC236}">
                <a16:creationId xmlns:a16="http://schemas.microsoft.com/office/drawing/2014/main" id="{58FE87F1-DD69-964D-B45A-95FA10926F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BA35D42-7FF0-014F-8872-866990F9DC86}" type="slidenum">
              <a:rPr lang="en-US" altLang="en-US" sz="1400"/>
              <a:pPr>
                <a:spcBef>
                  <a:spcPct val="0"/>
                </a:spcBef>
                <a:buFontTx/>
                <a:buNone/>
              </a:pPr>
              <a:t>61</a:t>
            </a:fld>
            <a:endParaRPr lang="en-US" altLang="en-US" sz="1400"/>
          </a:p>
        </p:txBody>
      </p:sp>
      <p:pic>
        <p:nvPicPr>
          <p:cNvPr id="121861" name="Picture 16" descr="stamp003">
            <a:extLst>
              <a:ext uri="{FF2B5EF4-FFF2-40B4-BE49-F238E27FC236}">
                <a16:creationId xmlns:a16="http://schemas.microsoft.com/office/drawing/2014/main" id="{C0C4370A-F464-F445-AFBE-B5988ACFF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72" b="3703"/>
          <a:stretch>
            <a:fillRect/>
          </a:stretch>
        </p:blipFill>
        <p:spPr bwMode="auto">
          <a:xfrm>
            <a:off x="6858000" y="914400"/>
            <a:ext cx="17573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17" descr="stamp005">
            <a:extLst>
              <a:ext uri="{FF2B5EF4-FFF2-40B4-BE49-F238E27FC236}">
                <a16:creationId xmlns:a16="http://schemas.microsoft.com/office/drawing/2014/main" id="{8BA814B9-C5D0-2C42-B696-2D960C4F4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00" r="4001" b="4333"/>
          <a:stretch>
            <a:fillRect/>
          </a:stretch>
        </p:blipFill>
        <p:spPr bwMode="auto">
          <a:xfrm>
            <a:off x="5018088" y="2960688"/>
            <a:ext cx="168751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18" descr="stamp006">
            <a:extLst>
              <a:ext uri="{FF2B5EF4-FFF2-40B4-BE49-F238E27FC236}">
                <a16:creationId xmlns:a16="http://schemas.microsoft.com/office/drawing/2014/main" id="{72B00FFA-DFEA-6146-8778-24DC828BD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88" b="3999"/>
          <a:stretch>
            <a:fillRect/>
          </a:stretch>
        </p:blipFill>
        <p:spPr bwMode="auto">
          <a:xfrm>
            <a:off x="6858000" y="2960688"/>
            <a:ext cx="16906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4">
            <a:extLst>
              <a:ext uri="{FF2B5EF4-FFF2-40B4-BE49-F238E27FC236}">
                <a16:creationId xmlns:a16="http://schemas.microsoft.com/office/drawing/2014/main" id="{1FD68D4C-6B61-A142-BAEA-92CE6E6F3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888" y="838200"/>
            <a:ext cx="1763712"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9" descr="marconi_stamp">
            <a:extLst>
              <a:ext uri="{FF2B5EF4-FFF2-40B4-BE49-F238E27FC236}">
                <a16:creationId xmlns:a16="http://schemas.microsoft.com/office/drawing/2014/main" id="{F0141DB2-8F78-9743-8D1D-F4E4A1E921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450" y="4876800"/>
            <a:ext cx="16097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6" name="TextBox 1">
            <a:extLst>
              <a:ext uri="{FF2B5EF4-FFF2-40B4-BE49-F238E27FC236}">
                <a16:creationId xmlns:a16="http://schemas.microsoft.com/office/drawing/2014/main" id="{7D5F8493-4861-724E-8909-512ED203BEE3}"/>
              </a:ext>
            </a:extLst>
          </p:cNvPr>
          <p:cNvSpPr txBox="1">
            <a:spLocks noChangeArrowheads="1"/>
          </p:cNvSpPr>
          <p:nvPr/>
        </p:nvSpPr>
        <p:spPr bwMode="auto">
          <a:xfrm>
            <a:off x="5399088" y="160338"/>
            <a:ext cx="28305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800"/>
              <a:t>Telegraphers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212EB-F62A-3F77-C693-B49F1055CE42}"/>
              </a:ext>
            </a:extLst>
          </p:cNvPr>
          <p:cNvSpPr>
            <a:spLocks noGrp="1"/>
          </p:cNvSpPr>
          <p:nvPr>
            <p:ph type="sldNum" sz="quarter" idx="12"/>
          </p:nvPr>
        </p:nvSpPr>
        <p:spPr/>
        <p:txBody>
          <a:bodyPr/>
          <a:lstStyle/>
          <a:p>
            <a:pPr>
              <a:defRPr/>
            </a:pPr>
            <a:fld id="{20C48BF4-8E3B-FE47-A5D3-329D41DF5301}" type="slidenum">
              <a:rPr lang="en-US" altLang="en-US" smtClean="0"/>
              <a:pPr>
                <a:defRPr/>
              </a:pPr>
              <a:t>7</a:t>
            </a:fld>
            <a:endParaRPr lang="en-US" altLang="en-US"/>
          </a:p>
        </p:txBody>
      </p:sp>
      <p:pic>
        <p:nvPicPr>
          <p:cNvPr id="3" name="Picture 2">
            <a:extLst>
              <a:ext uri="{FF2B5EF4-FFF2-40B4-BE49-F238E27FC236}">
                <a16:creationId xmlns:a16="http://schemas.microsoft.com/office/drawing/2014/main" id="{CF882753-B87B-6ECD-6004-C3B5CD496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91440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p of a city&#10;&#10;AI-generated content may be incorrect.">
            <a:extLst>
              <a:ext uri="{FF2B5EF4-FFF2-40B4-BE49-F238E27FC236}">
                <a16:creationId xmlns:a16="http://schemas.microsoft.com/office/drawing/2014/main" id="{7E6CCBEA-2884-568B-29C7-2D9C0861879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rot="2810273">
            <a:off x="1216492" y="404204"/>
            <a:ext cx="5978682" cy="6052644"/>
          </a:xfrm>
          <a:prstGeom prst="rect">
            <a:avLst/>
          </a:prstGeom>
        </p:spPr>
      </p:pic>
    </p:spTree>
    <p:extLst>
      <p:ext uri="{BB962C8B-B14F-4D97-AF65-F5344CB8AC3E}">
        <p14:creationId xmlns:p14="http://schemas.microsoft.com/office/powerpoint/2010/main" val="221504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62C00F-6E44-833E-3A87-9E515B0C1589}"/>
              </a:ext>
            </a:extLst>
          </p:cNvPr>
          <p:cNvSpPr>
            <a:spLocks noGrp="1"/>
          </p:cNvSpPr>
          <p:nvPr>
            <p:ph type="sldNum" sz="quarter" idx="12"/>
          </p:nvPr>
        </p:nvSpPr>
        <p:spPr/>
        <p:txBody>
          <a:bodyPr/>
          <a:lstStyle/>
          <a:p>
            <a:pPr>
              <a:defRPr/>
            </a:pPr>
            <a:fld id="{20C48BF4-8E3B-FE47-A5D3-329D41DF5301}" type="slidenum">
              <a:rPr lang="en-US" altLang="en-US" smtClean="0"/>
              <a:pPr>
                <a:defRPr/>
              </a:pPr>
              <a:t>8</a:t>
            </a:fld>
            <a:endParaRPr lang="en-US" altLang="en-US"/>
          </a:p>
        </p:txBody>
      </p:sp>
      <p:pic>
        <p:nvPicPr>
          <p:cNvPr id="4" name="Picture 3" descr="A certificate of a rail road company&#10;&#10;AI-generated content may be incorrect.">
            <a:extLst>
              <a:ext uri="{FF2B5EF4-FFF2-40B4-BE49-F238E27FC236}">
                <a16:creationId xmlns:a16="http://schemas.microsoft.com/office/drawing/2014/main" id="{96FB78B2-C703-15F2-49FE-87370CF045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81000"/>
            <a:ext cx="7772400" cy="5687122"/>
          </a:xfrm>
          <a:prstGeom prst="rect">
            <a:avLst/>
          </a:prstGeom>
        </p:spPr>
      </p:pic>
    </p:spTree>
    <p:extLst>
      <p:ext uri="{BB962C8B-B14F-4D97-AF65-F5344CB8AC3E}">
        <p14:creationId xmlns:p14="http://schemas.microsoft.com/office/powerpoint/2010/main" val="1162265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A9A45-962B-CE1F-2942-0899DEBF2197}"/>
              </a:ext>
            </a:extLst>
          </p:cNvPr>
          <p:cNvSpPr>
            <a:spLocks noGrp="1"/>
          </p:cNvSpPr>
          <p:nvPr>
            <p:ph type="sldNum" sz="quarter" idx="12"/>
          </p:nvPr>
        </p:nvSpPr>
        <p:spPr/>
        <p:txBody>
          <a:bodyPr/>
          <a:lstStyle/>
          <a:p>
            <a:pPr>
              <a:defRPr/>
            </a:pPr>
            <a:fld id="{20C48BF4-8E3B-FE47-A5D3-329D41DF5301}" type="slidenum">
              <a:rPr lang="en-US" altLang="en-US" smtClean="0"/>
              <a:pPr>
                <a:defRPr/>
              </a:pPr>
              <a:t>9</a:t>
            </a:fld>
            <a:endParaRPr lang="en-US" altLang="en-US"/>
          </a:p>
        </p:txBody>
      </p:sp>
      <p:pic>
        <p:nvPicPr>
          <p:cNvPr id="3" name="Picture 2">
            <a:extLst>
              <a:ext uri="{FF2B5EF4-FFF2-40B4-BE49-F238E27FC236}">
                <a16:creationId xmlns:a16="http://schemas.microsoft.com/office/drawing/2014/main" id="{46D601D8-757C-E2A5-8137-DA23C07CC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2613"/>
            <a:ext cx="91440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lose-up of a map of the city&#10;&#10;AI-generated content may be incorrect.">
            <a:extLst>
              <a:ext uri="{FF2B5EF4-FFF2-40B4-BE49-F238E27FC236}">
                <a16:creationId xmlns:a16="http://schemas.microsoft.com/office/drawing/2014/main" id="{60A1B710-0D9B-5697-E948-D8C9F6DD237D}"/>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1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2777306">
            <a:off x="749899" y="-708429"/>
            <a:ext cx="7826162" cy="8055219"/>
          </a:xfrm>
          <a:prstGeom prst="rect">
            <a:avLst/>
          </a:prstGeom>
        </p:spPr>
      </p:pic>
    </p:spTree>
    <p:extLst>
      <p:ext uri="{BB962C8B-B14F-4D97-AF65-F5344CB8AC3E}">
        <p14:creationId xmlns:p14="http://schemas.microsoft.com/office/powerpoint/2010/main" val="371603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808080"/>
      </a:dk1>
      <a:lt1>
        <a:srgbClr val="FFFFFF"/>
      </a:lt1>
      <a:dk2>
        <a:srgbClr val="000000"/>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15358</TotalTime>
  <Words>3139</Words>
  <Application>Microsoft Macintosh PowerPoint</Application>
  <PresentationFormat>On-screen Show (4:3)</PresentationFormat>
  <Paragraphs>443</Paragraphs>
  <Slides>61</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system-ui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mlittman</dc:creator>
  <cp:lastModifiedBy>Michael G. Littman</cp:lastModifiedBy>
  <cp:revision>544</cp:revision>
  <dcterms:created xsi:type="dcterms:W3CDTF">2005-10-09T16:39:03Z</dcterms:created>
  <dcterms:modified xsi:type="dcterms:W3CDTF">2026-02-13T23:24:53Z</dcterms:modified>
</cp:coreProperties>
</file>