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B9E1CD-856E-4F1C-8733-4C8C141DBC6D}" v="4" dt="2021-05-04T13:54:08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bcad.com/library/m72-motorcycle-project-front-fork-assembly-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autoevolution.com%2Fnews%2Fa-quick-guide-to-motorcycle-rake-trail-and-offset-part-2-final-84056.html&amp;psig=AOvVaw0uCTIfuenqSzEYemYMNW-h&amp;ust=1619032533834000&amp;source=images&amp;cd=vfe&amp;ved=2ahUKEwiZ-d6pxI3wAhXvejABHTIRAtUQr4kDegUIARDNA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autoevolution.com%2Fnews%2Fa-quick-guide-to-motorcycle-rake-trail-and-offset-part-2-final-84056.html&amp;psig=AOvVaw0uCTIfuenqSzEYemYMNW-h&amp;ust=1619032533834000&amp;source=images&amp;cd=vfe&amp;ved=2ahUKEwiZ-d6pxI3wAhXvejABHTIRAtUQr4kDegUIARDNA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O4j-OaiYw&amp;t=876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mgR4PJwEHM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ein.co.jp%2Fe%2Fspecial%2Fni_toryu%2F&amp;psig=AOvVaw1KZNfA272qSA-p2fVtLMwr&amp;ust=1619891204782000&amp;source=images&amp;cd=vfe&amp;ved=0CAIQjRxqFwoTCLCA1rbFpvACFQAAAAAdAAAAABAD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url?sa=i&amp;url=https%3A%2F%2Fwww.tein.co.jp%2Fe%2Fspecial%2Fni_toryu%2F&amp;psig=AOvVaw1KZNfA272qSA-p2fVtLMwr&amp;ust=1619891204782000&amp;source=images&amp;cd=vfe&amp;ved=0CAIQjRxqFwoTCLCA1rbFpvACFQAAAAAdAAAAABAI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ldmanhonda.com/MC/Rforks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Victoria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Someone can change the theme please its kinda ugly rn lol -Amber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014a9a416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014a9a416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picture from: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https://grabcad.com/library/m72-motorcycle-project-front-fork-assembly-1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Show Animation on Fusion 360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This can be replaced/supplemented with our personally constructed model if it can be assembled in a comprehensive way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Insert brandon’s slider animation somewhere around here?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</a:rPr>
              <a:t>Animations from Fusion360: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Slider?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Oil?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Spring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(can always add more slides I just don’t know what we have and what works rn)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a354e6b0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a354e6b0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Amber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a354e6b0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a354e6b0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Amber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google.com/url?sa=i&amp;url=https%3A%2F%2Fwww.autoevolution.com%2Fnews%2Fa-quick-guide-to-motorcycle-rake-trail-and-offset-part-2-final-84056.html&amp;psig=AOvVaw0uCTIfuenqSzEYemYMNW-h&amp;ust=1619032533834000&amp;source=images&amp;cd=vfe&amp;ved=2ahUKEwiZ-d6pxI3wAhXvejABHTIRAtUQr4kDegUIARDNA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a354e6b0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a354e6b0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cut a coil to create threading because the original threading didn’t work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a354e6b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a354e6b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Cordi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link (again):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google.com/url?sa=i&amp;url=https%3A%2F%2Fwww.autoevolution.com%2Fnews%2Fa-quick-guide-to-motorcycle-rake-trail-and-offset-part-2-final-84056.html&amp;psig=AOvVaw0uCTIfuenqSzEYemYMNW-h&amp;ust=1619032533834000&amp;source=images&amp;cd=vfe&amp;ved=2ahUKEwiZ-d6pxI3wAhXvejABHTIRAtUQr4kDegUIARDNA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6a824336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6a824336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gonna do about the cnc mills and 3d printers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014a9a416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014a9a416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Brandon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the tigercub model of what we were working 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General, the purpose of a front fork and front frame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what we were working on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6a8243369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6a8243369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Victoria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6a8243369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6a8243369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Cordi Shares her animation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ball bearing do, parts of the ball bearing, challenges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014a9a4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014a9a4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Amber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kinda rinky-dink animation of the oil/restrictor rod/spring. I think it’s moderately accurate now? Oil flows past restrictor, fork tube and stanchion move with respect to one another, spring compresses. Ignore the fact that the stanchion wiggles, I misunderstood when I was first making it. Obviously not to scale. The oil gets way too close to the top. -Amber (if Brandon’s animation ends up better can just replace)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Explains what the suspension and front fork is all about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6a824336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6a8243369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https://www.youtube.com/watch?v=_CO4j-OaiYw&amp;t=876s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https://www.youtube.com/watch?v=mgR4PJwEHMg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6a824336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6a8243369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https://www.google.com/url?sa=i&amp;url=https%3A%2F%2Fwww.tein.co.jp%2Fe%2Fspecial%2Fni_toryu%2F&amp;psig=AOvVaw1KZNfA272qSA-p2fVtLMwr&amp;ust=1619891204782000&amp;source=images&amp;cd=vfe&amp;ved=0CAIQjRxqFwoTCLCA1rbFpvACFQAAAAAdAAAAABAD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https://www.google.com/url?sa=i&amp;url=https%3A%2F%2Fwww.tein.co.jp%2Fe%2Fspecial%2Fni_toryu%2F&amp;psig=AOvVaw1KZNfA272qSA-p2fVtLMwr&amp;ust=1619891204782000&amp;source=images&amp;cd=vfe&amp;ved=0CAIQjRxqFwoTCLCA1rbFpvACFQAAAAAdAAAAABAI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a354e6b01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a354e6b01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Amber will talk about damping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Alison will talk about restirctor rod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014a9a416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014a9a416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http://oldmanhonda.com/MC/Rforks.html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Brandon: Joints ---&gt; Slider1 ----&gt; Edit joint limits ----&gt; animate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Y537gpFKkQNazt506lnh6iUHhQWJf4y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Fork Assembly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Alison, Amber, Brandon, Cordi, Victoria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Suspension Rig</a:t>
            </a:r>
            <a:endParaRPr sz="2800"/>
          </a:p>
        </p:txBody>
      </p:sp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Spring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Stanchion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Restrictor Rod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Nut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Steel Washer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Fork Tube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Axle Clamp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l="27721" r="34402"/>
          <a:stretch/>
        </p:blipFill>
        <p:spPr>
          <a:xfrm>
            <a:off x="3313600" y="152400"/>
            <a:ext cx="1993149" cy="42739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4">
            <a:alphaModFix/>
          </a:blip>
          <a:srcRect r="28678"/>
          <a:stretch/>
        </p:blipFill>
        <p:spPr>
          <a:xfrm>
            <a:off x="5066550" y="2267450"/>
            <a:ext cx="2430526" cy="27714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0997" y="44075"/>
            <a:ext cx="481500" cy="509941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6">
            <a:alphaModFix/>
          </a:blip>
          <a:srcRect t="-2165"/>
          <a:stretch/>
        </p:blipFill>
        <p:spPr>
          <a:xfrm>
            <a:off x="8662500" y="44225"/>
            <a:ext cx="481500" cy="50994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233125" y="-23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Connections</a:t>
            </a:r>
            <a:endParaRPr sz="2800"/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4300" y="384700"/>
            <a:ext cx="2736150" cy="313242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838" y="3766600"/>
            <a:ext cx="3848100" cy="1200150"/>
          </a:xfrm>
          <a:prstGeom prst="rect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000" y="4071400"/>
            <a:ext cx="1104900" cy="895350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23"/>
          <p:cNvSpPr txBox="1"/>
          <p:nvPr/>
        </p:nvSpPr>
        <p:spPr>
          <a:xfrm>
            <a:off x="2311900" y="4011050"/>
            <a:ext cx="960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Dust excluder sleeve nut</a:t>
            </a:r>
            <a:endParaRPr/>
          </a:p>
        </p:txBody>
      </p:sp>
      <p:sp>
        <p:nvSpPr>
          <p:cNvPr id="163" name="Google Shape;163;p23"/>
          <p:cNvSpPr/>
          <p:nvPr/>
        </p:nvSpPr>
        <p:spPr>
          <a:xfrm>
            <a:off x="1606188" y="4071400"/>
            <a:ext cx="400800" cy="4365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3"/>
          <p:cNvSpPr/>
          <p:nvPr/>
        </p:nvSpPr>
        <p:spPr>
          <a:xfrm>
            <a:off x="1421050" y="4672150"/>
            <a:ext cx="317400" cy="237900"/>
          </a:xfrm>
          <a:prstGeom prst="rect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429350" y="4318975"/>
            <a:ext cx="11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 seal</a:t>
            </a:r>
            <a:endParaRPr/>
          </a:p>
        </p:txBody>
      </p:sp>
      <p:sp>
        <p:nvSpPr>
          <p:cNvPr id="166" name="Google Shape;166;p23"/>
          <p:cNvSpPr txBox="1"/>
          <p:nvPr/>
        </p:nvSpPr>
        <p:spPr>
          <a:xfrm>
            <a:off x="6225" y="4667200"/>
            <a:ext cx="130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Steel washer</a:t>
            </a:r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6">
            <a:alphaModFix/>
          </a:blip>
          <a:srcRect l="28340" t="2980" r="40891" b="-2979"/>
          <a:stretch/>
        </p:blipFill>
        <p:spPr>
          <a:xfrm>
            <a:off x="3272800" y="128588"/>
            <a:ext cx="1125350" cy="488632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8" name="Google Shape;168;p23"/>
          <p:cNvSpPr/>
          <p:nvPr/>
        </p:nvSpPr>
        <p:spPr>
          <a:xfrm>
            <a:off x="3654950" y="618325"/>
            <a:ext cx="581700" cy="1486800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9100" y="789725"/>
            <a:ext cx="2380600" cy="30393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3"/>
          <p:cNvSpPr/>
          <p:nvPr/>
        </p:nvSpPr>
        <p:spPr>
          <a:xfrm rot="1857218">
            <a:off x="1207099" y="2327141"/>
            <a:ext cx="291050" cy="108414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3"/>
          <p:cNvSpPr txBox="1"/>
          <p:nvPr/>
        </p:nvSpPr>
        <p:spPr>
          <a:xfrm>
            <a:off x="7386650" y="455825"/>
            <a:ext cx="17574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dk1"/>
                </a:solidFill>
              </a:rPr>
              <a:t>Functions</a:t>
            </a:r>
            <a:endParaRPr sz="1500" u="sng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Squeezes the bush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Notches on crown for tightening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Prevents unnecessary oil leakage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142225" y="1524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 Fork Tube</a:t>
            </a:r>
            <a:endParaRPr sz="2800"/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575" y="152400"/>
            <a:ext cx="5719500" cy="38978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24"/>
          <p:cNvGrpSpPr/>
          <p:nvPr/>
        </p:nvGrpSpPr>
        <p:grpSpPr>
          <a:xfrm>
            <a:off x="6000550" y="2571746"/>
            <a:ext cx="1232040" cy="2390425"/>
            <a:chOff x="7507900" y="2239171"/>
            <a:chExt cx="1232040" cy="2390425"/>
          </a:xfrm>
        </p:grpSpPr>
        <p:pic>
          <p:nvPicPr>
            <p:cNvPr id="179" name="Google Shape;179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07900" y="2239171"/>
              <a:ext cx="1232040" cy="2390425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80" name="Google Shape;180;p24"/>
            <p:cNvSpPr/>
            <p:nvPr/>
          </p:nvSpPr>
          <p:spPr>
            <a:xfrm>
              <a:off x="7701125" y="3173825"/>
              <a:ext cx="296700" cy="6642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1" name="Google Shape;1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38" y="970659"/>
            <a:ext cx="28384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6">
            <a:alphaModFix/>
          </a:blip>
          <a:srcRect l="18275" r="39498"/>
          <a:stretch/>
        </p:blipFill>
        <p:spPr>
          <a:xfrm>
            <a:off x="7351625" y="1851288"/>
            <a:ext cx="1581203" cy="3045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24"/>
          <p:cNvPicPr preferRelativeResize="0"/>
          <p:nvPr/>
        </p:nvPicPr>
        <p:blipFill rotWithShape="1">
          <a:blip r:embed="rId7">
            <a:alphaModFix/>
          </a:blip>
          <a:srcRect l="14506" t="13082" r="12228" b="13214"/>
          <a:stretch/>
        </p:blipFill>
        <p:spPr>
          <a:xfrm>
            <a:off x="3272100" y="251225"/>
            <a:ext cx="1807375" cy="1361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3450" y="2357813"/>
            <a:ext cx="2609850" cy="26860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5" name="Google Shape;185;p24"/>
          <p:cNvSpPr txBox="1"/>
          <p:nvPr/>
        </p:nvSpPr>
        <p:spPr>
          <a:xfrm>
            <a:off x="3269138" y="1613125"/>
            <a:ext cx="186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(Not our motorcycle)</a:t>
            </a:r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1547000" y="4189200"/>
            <a:ext cx="304200" cy="6081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 txBox="1"/>
          <p:nvPr/>
        </p:nvSpPr>
        <p:spPr>
          <a:xfrm>
            <a:off x="409975" y="1332600"/>
            <a:ext cx="2838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Holds the oil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Sheaths the stanchion</a:t>
            </a:r>
            <a:endParaRPr sz="1800"/>
          </a:p>
        </p:txBody>
      </p:sp>
      <p:sp>
        <p:nvSpPr>
          <p:cNvPr id="188" name="Google Shape;188;p24"/>
          <p:cNvSpPr txBox="1"/>
          <p:nvPr/>
        </p:nvSpPr>
        <p:spPr>
          <a:xfrm>
            <a:off x="2841323" y="4033050"/>
            <a:ext cx="2963400" cy="10467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 drain stud (not modeled) allows the front fork oil to be replace for maintenance and balancing damping effect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827443" y="495056"/>
            <a:ext cx="1232050" cy="140106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913" y="182325"/>
            <a:ext cx="2829525" cy="477884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95" name="Google Shape;195;p25"/>
          <p:cNvCxnSpPr>
            <a:stCxn id="194" idx="3"/>
            <a:endCxn id="193" idx="3"/>
          </p:cNvCxnSpPr>
          <p:nvPr/>
        </p:nvCxnSpPr>
        <p:spPr>
          <a:xfrm rot="10800000" flipH="1">
            <a:off x="7659438" y="1811548"/>
            <a:ext cx="783900" cy="760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p25"/>
          <p:cNvSpPr txBox="1"/>
          <p:nvPr/>
        </p:nvSpPr>
        <p:spPr>
          <a:xfrm>
            <a:off x="8122825" y="2133400"/>
            <a:ext cx="84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32 turns per inch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697425" y="468200"/>
            <a:ext cx="28296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Modeling Threads!</a:t>
            </a:r>
            <a:endParaRPr sz="3100"/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5">
            <a:alphaModFix/>
          </a:blip>
          <a:srcRect l="20409" t="30104" r="26523"/>
          <a:stretch/>
        </p:blipFill>
        <p:spPr>
          <a:xfrm rot="10800000">
            <a:off x="251004" y="2070229"/>
            <a:ext cx="2861000" cy="1832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758775" y="2157413"/>
            <a:ext cx="4637055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223" y="1719503"/>
            <a:ext cx="2272525" cy="1598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26"/>
          <p:cNvPicPr preferRelativeResize="0"/>
          <p:nvPr/>
        </p:nvPicPr>
        <p:blipFill rotWithShape="1">
          <a:blip r:embed="rId4">
            <a:alphaModFix/>
          </a:blip>
          <a:srcRect l="31311" r="38794"/>
          <a:stretch/>
        </p:blipFill>
        <p:spPr>
          <a:xfrm rot="5400000">
            <a:off x="633588" y="1279688"/>
            <a:ext cx="1588475" cy="2584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6" name="Google Shape;206;p26"/>
          <p:cNvCxnSpPr>
            <a:stCxn id="205" idx="0"/>
            <a:endCxn id="207" idx="2"/>
          </p:cNvCxnSpPr>
          <p:nvPr/>
        </p:nvCxnSpPr>
        <p:spPr>
          <a:xfrm rot="10800000" flipH="1">
            <a:off x="2719875" y="1542438"/>
            <a:ext cx="936000" cy="102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7" name="Google Shape;20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9512" y="480812"/>
            <a:ext cx="2272524" cy="106157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8" name="Google Shape;208;p26"/>
          <p:cNvCxnSpPr>
            <a:stCxn id="207" idx="2"/>
            <a:endCxn id="204" idx="1"/>
          </p:cNvCxnSpPr>
          <p:nvPr/>
        </p:nvCxnSpPr>
        <p:spPr>
          <a:xfrm>
            <a:off x="3655774" y="1542385"/>
            <a:ext cx="831300" cy="976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9" name="Google Shape;20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550" y="3365838"/>
            <a:ext cx="1232050" cy="139388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0" name="Google Shape;210;p26"/>
          <p:cNvCxnSpPr>
            <a:stCxn id="205" idx="0"/>
            <a:endCxn id="209" idx="0"/>
          </p:cNvCxnSpPr>
          <p:nvPr/>
        </p:nvCxnSpPr>
        <p:spPr>
          <a:xfrm>
            <a:off x="2719875" y="2571738"/>
            <a:ext cx="859800" cy="79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26"/>
          <p:cNvCxnSpPr>
            <a:stCxn id="209" idx="0"/>
            <a:endCxn id="204" idx="1"/>
          </p:cNvCxnSpPr>
          <p:nvPr/>
        </p:nvCxnSpPr>
        <p:spPr>
          <a:xfrm rot="10800000" flipH="1">
            <a:off x="3579575" y="2518938"/>
            <a:ext cx="907500" cy="84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" name="Google Shape;212;p26"/>
          <p:cNvSpPr txBox="1"/>
          <p:nvPr/>
        </p:nvSpPr>
        <p:spPr>
          <a:xfrm>
            <a:off x="152400" y="457189"/>
            <a:ext cx="2584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Axle Clamp</a:t>
            </a:r>
            <a:endParaRPr sz="3000"/>
          </a:p>
        </p:txBody>
      </p:sp>
      <p:sp>
        <p:nvSpPr>
          <p:cNvPr id="213" name="Google Shape;213;p26"/>
          <p:cNvSpPr txBox="1"/>
          <p:nvPr/>
        </p:nvSpPr>
        <p:spPr>
          <a:xfrm>
            <a:off x="4791875" y="595913"/>
            <a:ext cx="119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 to standard bolt</a:t>
            </a:r>
            <a:endParaRPr/>
          </a:p>
        </p:txBody>
      </p:sp>
      <p:sp>
        <p:nvSpPr>
          <p:cNvPr id="214" name="Google Shape;214;p26"/>
          <p:cNvSpPr txBox="1"/>
          <p:nvPr/>
        </p:nvSpPr>
        <p:spPr>
          <a:xfrm>
            <a:off x="4228350" y="3610438"/>
            <a:ext cx="992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Axle clamp: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 center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design</a:t>
            </a:r>
            <a:endParaRPr/>
          </a:p>
        </p:txBody>
      </p:sp>
      <p:pic>
        <p:nvPicPr>
          <p:cNvPr id="215" name="Google Shape;215;p26"/>
          <p:cNvPicPr preferRelativeResize="0"/>
          <p:nvPr/>
        </p:nvPicPr>
        <p:blipFill rotWithShape="1">
          <a:blip r:embed="rId7">
            <a:alphaModFix/>
          </a:blip>
          <a:srcRect l="14587" t="13147" r="12329" b="11420"/>
          <a:stretch/>
        </p:blipFill>
        <p:spPr>
          <a:xfrm>
            <a:off x="7219450" y="1821900"/>
            <a:ext cx="1573450" cy="13938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26"/>
          <p:cNvSpPr txBox="1"/>
          <p:nvPr/>
        </p:nvSpPr>
        <p:spPr>
          <a:xfrm>
            <a:off x="7074513" y="3318175"/>
            <a:ext cx="186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(Not our motorcycle)</a:t>
            </a:r>
            <a:endParaRPr/>
          </a:p>
        </p:txBody>
      </p:sp>
      <p:cxnSp>
        <p:nvCxnSpPr>
          <p:cNvPr id="217" name="Google Shape;217;p26"/>
          <p:cNvCxnSpPr>
            <a:stCxn id="204" idx="3"/>
            <a:endCxn id="215" idx="1"/>
          </p:cNvCxnSpPr>
          <p:nvPr/>
        </p:nvCxnSpPr>
        <p:spPr>
          <a:xfrm>
            <a:off x="6759748" y="2518840"/>
            <a:ext cx="45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3D Printed Parts</a:t>
            </a:r>
            <a:r>
              <a:rPr lang="en"/>
              <a:t> </a:t>
            </a:r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 models we designed in fusion perfectly mesh with the actual Triumph parts!</a:t>
            </a:r>
            <a:endParaRPr/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275" y="152400"/>
            <a:ext cx="36290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8998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783" y="152400"/>
            <a:ext cx="4082652" cy="4838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4"/>
          <p:cNvCxnSpPr/>
          <p:nvPr/>
        </p:nvCxnSpPr>
        <p:spPr>
          <a:xfrm flipH="1">
            <a:off x="5395750" y="754825"/>
            <a:ext cx="1191300" cy="644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63;p14"/>
          <p:cNvCxnSpPr/>
          <p:nvPr/>
        </p:nvCxnSpPr>
        <p:spPr>
          <a:xfrm rot="10800000">
            <a:off x="2732950" y="1963900"/>
            <a:ext cx="588600" cy="68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64;p14"/>
          <p:cNvCxnSpPr/>
          <p:nvPr/>
        </p:nvCxnSpPr>
        <p:spPr>
          <a:xfrm rot="10800000">
            <a:off x="2316375" y="2871600"/>
            <a:ext cx="495900" cy="2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" name="Google Shape;65;p14"/>
          <p:cNvCxnSpPr/>
          <p:nvPr/>
        </p:nvCxnSpPr>
        <p:spPr>
          <a:xfrm>
            <a:off x="1303625" y="2503950"/>
            <a:ext cx="406800" cy="135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p14"/>
          <p:cNvCxnSpPr/>
          <p:nvPr/>
        </p:nvCxnSpPr>
        <p:spPr>
          <a:xfrm>
            <a:off x="1295950" y="2650600"/>
            <a:ext cx="406800" cy="135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67;p14"/>
          <p:cNvCxnSpPr/>
          <p:nvPr/>
        </p:nvCxnSpPr>
        <p:spPr>
          <a:xfrm>
            <a:off x="724725" y="3444375"/>
            <a:ext cx="406800" cy="135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8;p14"/>
          <p:cNvCxnSpPr/>
          <p:nvPr/>
        </p:nvCxnSpPr>
        <p:spPr>
          <a:xfrm>
            <a:off x="581100" y="3761250"/>
            <a:ext cx="406800" cy="135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" name="Google Shape;69;p14"/>
          <p:cNvCxnSpPr/>
          <p:nvPr/>
        </p:nvCxnSpPr>
        <p:spPr>
          <a:xfrm>
            <a:off x="542725" y="4012825"/>
            <a:ext cx="445200" cy="19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" name="Google Shape;70;p14"/>
          <p:cNvCxnSpPr/>
          <p:nvPr/>
        </p:nvCxnSpPr>
        <p:spPr>
          <a:xfrm flipH="1">
            <a:off x="5269325" y="347825"/>
            <a:ext cx="1161900" cy="222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" name="Google Shape;71;p14"/>
          <p:cNvSpPr/>
          <p:nvPr/>
        </p:nvSpPr>
        <p:spPr>
          <a:xfrm rot="1591968">
            <a:off x="4978010" y="310301"/>
            <a:ext cx="238410" cy="54564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" name="Google Shape;72;p14"/>
          <p:cNvCxnSpPr/>
          <p:nvPr/>
        </p:nvCxnSpPr>
        <p:spPr>
          <a:xfrm rot="10800000">
            <a:off x="1875638" y="3710700"/>
            <a:ext cx="495900" cy="2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" name="Google Shape;73;p14"/>
          <p:cNvCxnSpPr/>
          <p:nvPr/>
        </p:nvCxnSpPr>
        <p:spPr>
          <a:xfrm rot="10800000">
            <a:off x="2991538" y="1399525"/>
            <a:ext cx="495900" cy="2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" name="Google Shape;74;p14"/>
          <p:cNvCxnSpPr/>
          <p:nvPr/>
        </p:nvCxnSpPr>
        <p:spPr>
          <a:xfrm rot="10800000">
            <a:off x="3239988" y="1045425"/>
            <a:ext cx="495900" cy="2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9100" y="2071475"/>
            <a:ext cx="4206199" cy="291962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Frame </a:t>
            </a:r>
            <a:endParaRPr sz="2820"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0939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2725" y="476500"/>
            <a:ext cx="2283724" cy="24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Ball Bearings</a:t>
            </a:r>
            <a:endParaRPr sz="2820"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l="54908" t="32838" r="3983" b="24015"/>
          <a:stretch/>
        </p:blipFill>
        <p:spPr>
          <a:xfrm>
            <a:off x="6846375" y="2168675"/>
            <a:ext cx="1967027" cy="12904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l="60977" t="36905" r="6649" b="26564"/>
          <a:stretch/>
        </p:blipFill>
        <p:spPr>
          <a:xfrm>
            <a:off x="6846375" y="3571100"/>
            <a:ext cx="1967027" cy="1387174"/>
          </a:xfrm>
          <a:prstGeom prst="rect">
            <a:avLst/>
          </a:prstGeom>
          <a:noFill/>
          <a:ln w="19050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l="2742"/>
          <a:stretch/>
        </p:blipFill>
        <p:spPr>
          <a:xfrm>
            <a:off x="108075" y="1065375"/>
            <a:ext cx="3835300" cy="389717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6">
            <a:alphaModFix/>
          </a:blip>
          <a:srcRect l="4698" b="24334"/>
          <a:stretch/>
        </p:blipFill>
        <p:spPr>
          <a:xfrm>
            <a:off x="6125071" y="267575"/>
            <a:ext cx="2842030" cy="16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7">
            <a:alphaModFix/>
          </a:blip>
          <a:srcRect l="13703" r="68926" b="88787"/>
          <a:stretch/>
        </p:blipFill>
        <p:spPr>
          <a:xfrm>
            <a:off x="3601450" y="89475"/>
            <a:ext cx="2289848" cy="17518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7850" y="2436900"/>
            <a:ext cx="2523300" cy="2390499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99975" y="2237250"/>
            <a:ext cx="2789800" cy="27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 title="video0 (3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 idx="4294967295"/>
          </p:nvPr>
        </p:nvSpPr>
        <p:spPr>
          <a:xfrm>
            <a:off x="270225" y="572525"/>
            <a:ext cx="53322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 Mechanics Deep Dive</a:t>
            </a: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4294967295"/>
          </p:nvPr>
        </p:nvSpPr>
        <p:spPr>
          <a:xfrm>
            <a:off x="422625" y="1395725"/>
            <a:ext cx="4318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dk1"/>
                </a:solidFill>
              </a:rPr>
              <a:t>Description</a:t>
            </a:r>
            <a:endParaRPr sz="1900" u="sng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Oil flows past restrictor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Fork tube and stanchion move with respect to one another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Spring compresses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dk1"/>
                </a:solidFill>
              </a:rPr>
              <a:t>Factors of Damping</a:t>
            </a:r>
            <a:endParaRPr sz="1900" u="sng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Oil viscosity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Geometry of restrictor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Spring coefficient</a:t>
            </a:r>
            <a:endParaRPr sz="1900">
              <a:solidFill>
                <a:schemeClr val="dk1"/>
              </a:solidFill>
            </a:endParaRPr>
          </a:p>
        </p:txBody>
      </p:sp>
      <p:grpSp>
        <p:nvGrpSpPr>
          <p:cNvPr id="106" name="Google Shape;106;p18"/>
          <p:cNvGrpSpPr/>
          <p:nvPr/>
        </p:nvGrpSpPr>
        <p:grpSpPr>
          <a:xfrm>
            <a:off x="5133350" y="361000"/>
            <a:ext cx="3319201" cy="4536873"/>
            <a:chOff x="3666867" y="515770"/>
            <a:chExt cx="2812882" cy="4153884"/>
          </a:xfrm>
        </p:grpSpPr>
        <p:pic>
          <p:nvPicPr>
            <p:cNvPr id="107" name="Google Shape;10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90011" y="809018"/>
              <a:ext cx="2589739" cy="3311194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08" name="Google Shape;108;p18"/>
            <p:cNvSpPr txBox="1"/>
            <p:nvPr/>
          </p:nvSpPr>
          <p:spPr>
            <a:xfrm>
              <a:off x="3857773" y="4105955"/>
              <a:ext cx="2589900" cy="56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00FF"/>
                  </a:solidFill>
                </a:rPr>
                <a:t>This diagram has been edited from source to reflect our system</a:t>
              </a:r>
              <a:endParaRPr>
                <a:solidFill>
                  <a:srgbClr val="0000FF"/>
                </a:solidFill>
              </a:endParaRPr>
            </a:p>
          </p:txBody>
        </p:sp>
        <p:cxnSp>
          <p:nvCxnSpPr>
            <p:cNvPr id="109" name="Google Shape;109;p18"/>
            <p:cNvCxnSpPr>
              <a:endCxn id="107" idx="1"/>
            </p:cNvCxnSpPr>
            <p:nvPr/>
          </p:nvCxnSpPr>
          <p:spPr>
            <a:xfrm rot="10800000">
              <a:off x="3890011" y="2464615"/>
              <a:ext cx="736800" cy="126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0" name="Google Shape;110;p18"/>
            <p:cNvSpPr txBox="1"/>
            <p:nvPr/>
          </p:nvSpPr>
          <p:spPr>
            <a:xfrm>
              <a:off x="3964770" y="2609664"/>
              <a:ext cx="736800" cy="324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38761D"/>
                  </a:solidFill>
                </a:rPr>
                <a:t>Restrictor</a:t>
              </a:r>
              <a:endParaRPr sz="1100" b="1">
                <a:solidFill>
                  <a:srgbClr val="38761D"/>
                </a:solidFill>
              </a:endParaRPr>
            </a:p>
          </p:txBody>
        </p:sp>
        <p:sp>
          <p:nvSpPr>
            <p:cNvPr id="111" name="Google Shape;111;p18"/>
            <p:cNvSpPr txBox="1"/>
            <p:nvPr/>
          </p:nvSpPr>
          <p:spPr>
            <a:xfrm>
              <a:off x="4566740" y="515770"/>
              <a:ext cx="745200" cy="324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38761D"/>
                  </a:solidFill>
                </a:rPr>
                <a:t>Stanchion</a:t>
              </a:r>
              <a:endParaRPr sz="1100" b="1">
                <a:solidFill>
                  <a:srgbClr val="38761D"/>
                </a:solidFill>
              </a:endParaRPr>
            </a:p>
          </p:txBody>
        </p:sp>
        <p:cxnSp>
          <p:nvCxnSpPr>
            <p:cNvPr id="112" name="Google Shape;112;p18"/>
            <p:cNvCxnSpPr/>
            <p:nvPr/>
          </p:nvCxnSpPr>
          <p:spPr>
            <a:xfrm rot="10800000">
              <a:off x="4062007" y="864189"/>
              <a:ext cx="736800" cy="126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18"/>
            <p:cNvCxnSpPr/>
            <p:nvPr/>
          </p:nvCxnSpPr>
          <p:spPr>
            <a:xfrm flipH="1">
              <a:off x="4403449" y="3600523"/>
              <a:ext cx="366900" cy="1488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4" name="Google Shape;114;p18"/>
            <p:cNvSpPr txBox="1"/>
            <p:nvPr/>
          </p:nvSpPr>
          <p:spPr>
            <a:xfrm>
              <a:off x="3666867" y="3569973"/>
              <a:ext cx="736800" cy="324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38761D"/>
                  </a:solidFill>
                </a:rPr>
                <a:t>Fork Tube</a:t>
              </a:r>
              <a:endParaRPr sz="1100" b="1">
                <a:solidFill>
                  <a:srgbClr val="38761D"/>
                </a:solidFill>
              </a:endParaRPr>
            </a:p>
          </p:txBody>
        </p:sp>
        <p:sp>
          <p:nvSpPr>
            <p:cNvPr id="115" name="Google Shape;115;p18"/>
            <p:cNvSpPr/>
            <p:nvPr/>
          </p:nvSpPr>
          <p:spPr>
            <a:xfrm>
              <a:off x="5954926" y="1782624"/>
              <a:ext cx="283200" cy="1268700"/>
            </a:xfrm>
            <a:prstGeom prst="roundRect">
              <a:avLst>
                <a:gd name="adj" fmla="val 16667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6" name="Google Shape;116;p18"/>
            <p:cNvPicPr preferRelativeResize="0"/>
            <p:nvPr/>
          </p:nvPicPr>
          <p:blipFill rotWithShape="1">
            <a:blip r:embed="rId3">
              <a:alphaModFix/>
            </a:blip>
            <a:srcRect l="35977" t="9323" r="56025" b="21457"/>
            <a:stretch/>
          </p:blipFill>
          <p:spPr>
            <a:xfrm>
              <a:off x="5984540" y="809018"/>
              <a:ext cx="207104" cy="2292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725" y="802900"/>
            <a:ext cx="1418550" cy="37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2853" y="3227448"/>
            <a:ext cx="890675" cy="6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3925438" y="3798000"/>
            <a:ext cx="1345500" cy="134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387900" y="7080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A Conversation about Damping</a:t>
            </a:r>
            <a:endParaRPr sz="2600"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387900" y="15420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Underdamping: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Wheel jumps up off the ground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Overdamping: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Uncomfortable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Rigid body system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200" y="860400"/>
            <a:ext cx="2638425" cy="3200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p20"/>
          <p:cNvSpPr txBox="1"/>
          <p:nvPr/>
        </p:nvSpPr>
        <p:spPr>
          <a:xfrm>
            <a:off x="7028400" y="1075350"/>
            <a:ext cx="1867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Newer design has a pear shaped restrictor so the dampening changes as a function of how far the stanchion is with respect to the fork tube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(cross sectional area of restrictor changes along vertical axis)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500" y="324250"/>
            <a:ext cx="3024300" cy="192300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7" name="Google Shape;137;p21"/>
          <p:cNvSpPr txBox="1"/>
          <p:nvPr/>
        </p:nvSpPr>
        <p:spPr>
          <a:xfrm>
            <a:off x="5770650" y="2247250"/>
            <a:ext cx="28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Restrictor rod: modeled by Alison</a:t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7827" y="4264200"/>
            <a:ext cx="4956374" cy="5338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21"/>
          <p:cNvSpPr txBox="1"/>
          <p:nvPr/>
        </p:nvSpPr>
        <p:spPr>
          <a:xfrm>
            <a:off x="6729950" y="3863925"/>
            <a:ext cx="261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Spring: modeled by Victoria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024" y="392113"/>
            <a:ext cx="653050" cy="392356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21"/>
          <p:cNvSpPr txBox="1"/>
          <p:nvPr/>
        </p:nvSpPr>
        <p:spPr>
          <a:xfrm>
            <a:off x="1169250" y="392125"/>
            <a:ext cx="182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Stanchion: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modeled by Brandon</a:t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296638" y="2695037"/>
            <a:ext cx="2889501" cy="7488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3" name="Google Shape;143;p21"/>
          <p:cNvSpPr txBox="1"/>
          <p:nvPr/>
        </p:nvSpPr>
        <p:spPr>
          <a:xfrm>
            <a:off x="3249150" y="2883638"/>
            <a:ext cx="3159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Fork tube in stanchion: readapted slider animation in Fusion 360 by Prof Littman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826</Words>
  <Application>Microsoft Office PowerPoint</Application>
  <PresentationFormat>On-screen Show (16:9)</PresentationFormat>
  <Paragraphs>108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Simple Light</vt:lpstr>
      <vt:lpstr>Front Fork Assembly</vt:lpstr>
      <vt:lpstr>PowerPoint Presentation</vt:lpstr>
      <vt:lpstr>Frame </vt:lpstr>
      <vt:lpstr>Ball Bearings</vt:lpstr>
      <vt:lpstr>PowerPoint Presentation</vt:lpstr>
      <vt:lpstr>Oil Mechanics Deep Dive</vt:lpstr>
      <vt:lpstr>PowerPoint Presentation</vt:lpstr>
      <vt:lpstr>A Conversation about Damping</vt:lpstr>
      <vt:lpstr>PowerPoint Presentation</vt:lpstr>
      <vt:lpstr>Suspension Rig</vt:lpstr>
      <vt:lpstr>Connections</vt:lpstr>
      <vt:lpstr>The Fork Tube</vt:lpstr>
      <vt:lpstr>PowerPoint Presentation</vt:lpstr>
      <vt:lpstr>PowerPoint Presentation</vt:lpstr>
      <vt:lpstr>3D Printed Parts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Fork Assembly</dc:title>
  <dc:creator>Amber Chow</dc:creator>
  <cp:lastModifiedBy>Amber Chow</cp:lastModifiedBy>
  <cp:revision>1</cp:revision>
  <dcterms:modified xsi:type="dcterms:W3CDTF">2021-05-04T13:54:34Z</dcterms:modified>
</cp:coreProperties>
</file>