
<file path=[Content_Types].xml><?xml version="1.0" encoding="utf-8"?>
<Types xmlns="http://schemas.openxmlformats.org/package/2006/content-types">
  <Default ContentType="image/jpeg" Extension="jpg"/>
  <Default ContentType="image/gif" Extension="gif"/>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21" roundtripDataSignature="AMtx7mgG+C8mc8LXlmITkeBTqnLgFw3p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1pPr>
            <a:lvl2pPr lvl="1"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2pPr>
            <a:lvl3pPr lvl="2"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3pPr>
            <a:lvl4pPr lvl="3"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4pPr>
            <a:lvl5pPr lvl="4"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5pPr>
            <a:lvl6pPr lvl="5"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6pPr>
            <a:lvl7pPr lvl="6"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7pPr>
            <a:lvl8pPr lvl="7"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8pPr>
            <a:lvl9pPr lvl="8"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1pPr>
            <a:lvl2pPr lvl="1"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2pPr>
            <a:lvl3pPr lvl="2"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3pPr>
            <a:lvl4pPr lvl="3"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4pPr>
            <a:lvl5pPr lvl="4"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5pPr>
            <a:lvl6pPr lvl="5"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6pPr>
            <a:lvl7pPr lvl="6"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7pPr>
            <a:lvl8pPr lvl="7"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8pPr>
            <a:lvl9pPr lvl="8"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1pPr>
            <a:lvl2pPr indent="-228600" lvl="1" marL="91440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2pPr>
            <a:lvl3pPr indent="-228600" lvl="2" marL="137160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3pPr>
            <a:lvl4pPr indent="-228600" lvl="3" marL="182880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4pPr>
            <a:lvl5pPr indent="-228600" lvl="4" marL="228600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5pPr>
            <a:lvl6pPr indent="-228600" lvl="5" marL="274320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6pPr>
            <a:lvl7pPr indent="-228600" lvl="6" marL="320040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7pPr>
            <a:lvl8pPr indent="-228600" lvl="7" marL="365760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8pPr>
            <a:lvl9pPr indent="-228600" lvl="8" marL="411480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1pPr>
            <a:lvl2pPr lvl="1"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2pPr>
            <a:lvl3pPr lvl="2"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3pPr>
            <a:lvl4pPr lvl="3"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4pPr>
            <a:lvl5pPr lvl="4"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5pPr>
            <a:lvl6pPr lvl="5"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6pPr>
            <a:lvl7pPr lvl="6"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7pPr>
            <a:lvl8pPr lvl="7"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8pPr>
            <a:lvl9pPr lvl="8"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Malgun Gothic"/>
                <a:ea typeface="Malgun Gothic"/>
                <a:cs typeface="Malgun Gothic"/>
                <a:sym typeface="Malgun Gothic"/>
              </a:rPr>
              <a:t>‹#›</a:t>
            </a:fld>
            <a:endParaRPr b="0" i="0" sz="1200" u="none" cap="none" strike="noStrike">
              <a:solidFill>
                <a:schemeClr val="dk1"/>
              </a:solidFill>
              <a:latin typeface="Malgun Gothic"/>
              <a:ea typeface="Malgun Gothic"/>
              <a:cs typeface="Malgun Gothic"/>
              <a:sym typeface="Malgun Gothic"/>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 name="Google Shape;53;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54" name="Google Shape;54;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598fcbee2b_1_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598fcbee2b_1_6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g3598fcbee2b_1_6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552cf1f647_0_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g3552cf1f647_0_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598fcbee2b_1_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598fcbee2b_1_7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g3598fcbee2b_1_7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598fcbee2b_1_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598fcbee2b_1_8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g3598fcbee2b_1_8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598fcbee2b_1_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598fcbee2b_1_9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g3598fcbee2b_1_9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 name="Google Shape;6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 name="Google Shape;8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552cf1f647_0_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g3552cf1f647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598fcbee2b_1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598fcbee2b_1_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g3598fcbee2b_1_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598fcbee2b_1_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598fcbee2b_1_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g3598fcbee2b_1_2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598fcbee2b_1_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598fcbee2b_1_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g3598fcbee2b_1_4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598fcbee2b_1_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598fcbee2b_1_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g3598fcbee2b_1_3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g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gi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gif"/></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제목 슬라이드">
  <p:cSld name="제목 슬라이드">
    <p:spTree>
      <p:nvGrpSpPr>
        <p:cNvPr id="15" name="Shape 15"/>
        <p:cNvGrpSpPr/>
        <p:nvPr/>
      </p:nvGrpSpPr>
      <p:grpSpPr>
        <a:xfrm>
          <a:off x="0" y="0"/>
          <a:ext cx="0" cy="0"/>
          <a:chOff x="0" y="0"/>
          <a:chExt cx="0" cy="0"/>
        </a:xfrm>
      </p:grpSpPr>
      <p:pic>
        <p:nvPicPr>
          <p:cNvPr id="16" name="Google Shape;16;p8"/>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7" name="Google Shape;17;p8"/>
          <p:cNvSpPr txBox="1"/>
          <p:nvPr>
            <p:ph idx="10" type="dt"/>
          </p:nvPr>
        </p:nvSpPr>
        <p:spPr>
          <a:xfrm>
            <a:off x="457200" y="6429396"/>
            <a:ext cx="2133600" cy="29207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8"/>
          <p:cNvSpPr txBox="1"/>
          <p:nvPr>
            <p:ph idx="11" type="ftr"/>
          </p:nvPr>
        </p:nvSpPr>
        <p:spPr>
          <a:xfrm>
            <a:off x="3124200" y="6429396"/>
            <a:ext cx="2895600" cy="29207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8"/>
          <p:cNvSpPr txBox="1"/>
          <p:nvPr>
            <p:ph idx="12" type="sldNum"/>
          </p:nvPr>
        </p:nvSpPr>
        <p:spPr>
          <a:xfrm>
            <a:off x="6553200" y="6429396"/>
            <a:ext cx="2133600" cy="292079"/>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0" name="Google Shape;20;p8"/>
          <p:cNvSpPr txBox="1"/>
          <p:nvPr>
            <p:ph type="ctrTitle"/>
          </p:nvPr>
        </p:nvSpPr>
        <p:spPr>
          <a:xfrm>
            <a:off x="3203848" y="1403013"/>
            <a:ext cx="5256585" cy="242088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chemeClr val="hlink"/>
              </a:buClr>
              <a:buSzPts val="5400"/>
              <a:buFont typeface="Gulimche"/>
              <a:buNone/>
              <a:defRPr sz="5400">
                <a:solidFill>
                  <a:srgbClr val="ECB53B"/>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빈 화면" type="blank">
  <p:cSld name="BLANK">
    <p:bg>
      <p:bgPr>
        <a:solidFill>
          <a:schemeClr val="lt1"/>
        </a:solidFill>
      </p:bgPr>
    </p:bg>
    <p:spTree>
      <p:nvGrpSpPr>
        <p:cNvPr id="21" name="Shape 21"/>
        <p:cNvGrpSpPr/>
        <p:nvPr/>
      </p:nvGrpSpPr>
      <p:grpSpPr>
        <a:xfrm>
          <a:off x="0" y="0"/>
          <a:ext cx="0" cy="0"/>
          <a:chOff x="0" y="0"/>
          <a:chExt cx="0" cy="0"/>
        </a:xfrm>
      </p:grpSpPr>
      <p:pic>
        <p:nvPicPr>
          <p:cNvPr id="22" name="Google Shape;22;p9"/>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3" name="Google Shape;23;p9"/>
          <p:cNvSpPr txBox="1"/>
          <p:nvPr>
            <p:ph idx="10" type="dt"/>
          </p:nvPr>
        </p:nvSpPr>
        <p:spPr>
          <a:xfrm>
            <a:off x="457200" y="6429396"/>
            <a:ext cx="2133600" cy="29207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9"/>
          <p:cNvSpPr txBox="1"/>
          <p:nvPr>
            <p:ph idx="11" type="ftr"/>
          </p:nvPr>
        </p:nvSpPr>
        <p:spPr>
          <a:xfrm>
            <a:off x="3124200" y="6429396"/>
            <a:ext cx="2895600" cy="29207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9"/>
          <p:cNvSpPr txBox="1"/>
          <p:nvPr>
            <p:ph idx="12" type="sldNum"/>
          </p:nvPr>
        </p:nvSpPr>
        <p:spPr>
          <a:xfrm>
            <a:off x="6553200" y="6429396"/>
            <a:ext cx="2133600" cy="292079"/>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구역 머리글">
  <p:cSld name="구역 머리글">
    <p:bg>
      <p:bgPr>
        <a:solidFill>
          <a:schemeClr val="lt1"/>
        </a:solidFill>
      </p:bgPr>
    </p:bg>
    <p:spTree>
      <p:nvGrpSpPr>
        <p:cNvPr id="26" name="Shape 26"/>
        <p:cNvGrpSpPr/>
        <p:nvPr/>
      </p:nvGrpSpPr>
      <p:grpSpPr>
        <a:xfrm>
          <a:off x="0" y="0"/>
          <a:ext cx="0" cy="0"/>
          <a:chOff x="0" y="0"/>
          <a:chExt cx="0" cy="0"/>
        </a:xfrm>
      </p:grpSpPr>
      <p:pic>
        <p:nvPicPr>
          <p:cNvPr id="27" name="Google Shape;27;p10"/>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8" name="Google Shape;28;p10"/>
          <p:cNvSpPr txBox="1"/>
          <p:nvPr>
            <p:ph idx="10" type="dt"/>
          </p:nvPr>
        </p:nvSpPr>
        <p:spPr>
          <a:xfrm>
            <a:off x="457200" y="6429396"/>
            <a:ext cx="2133600" cy="29207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0"/>
          <p:cNvSpPr txBox="1"/>
          <p:nvPr>
            <p:ph idx="11" type="ftr"/>
          </p:nvPr>
        </p:nvSpPr>
        <p:spPr>
          <a:xfrm>
            <a:off x="3124200" y="6429396"/>
            <a:ext cx="2895600" cy="29207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0"/>
          <p:cNvSpPr txBox="1"/>
          <p:nvPr>
            <p:ph idx="12" type="sldNum"/>
          </p:nvPr>
        </p:nvSpPr>
        <p:spPr>
          <a:xfrm>
            <a:off x="6553200" y="6429396"/>
            <a:ext cx="2133600" cy="292079"/>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사용자 지정 레이아웃">
  <p:cSld name="사용자 지정 레이아웃">
    <p:bg>
      <p:bgPr>
        <a:solidFill>
          <a:schemeClr val="lt1"/>
        </a:solidFill>
      </p:bgPr>
    </p:bg>
    <p:spTree>
      <p:nvGrpSpPr>
        <p:cNvPr id="31" name="Shape 31"/>
        <p:cNvGrpSpPr/>
        <p:nvPr/>
      </p:nvGrpSpPr>
      <p:grpSpPr>
        <a:xfrm>
          <a:off x="0" y="0"/>
          <a:ext cx="0" cy="0"/>
          <a:chOff x="0" y="0"/>
          <a:chExt cx="0" cy="0"/>
        </a:xfrm>
      </p:grpSpPr>
      <p:pic>
        <p:nvPicPr>
          <p:cNvPr id="32" name="Google Shape;32;p11"/>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33" name="Google Shape;33;p11"/>
          <p:cNvSpPr txBox="1"/>
          <p:nvPr>
            <p:ph type="title"/>
          </p:nvPr>
        </p:nvSpPr>
        <p:spPr>
          <a:xfrm>
            <a:off x="522784" y="417160"/>
            <a:ext cx="7789526" cy="796908"/>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1"/>
              </a:buClr>
              <a:buSzPts val="2500"/>
              <a:buFont typeface="Calibri"/>
              <a:buNone/>
              <a:defRPr b="1" sz="25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11"/>
          <p:cNvSpPr txBox="1"/>
          <p:nvPr>
            <p:ph idx="10" type="dt"/>
          </p:nvPr>
        </p:nvSpPr>
        <p:spPr>
          <a:xfrm>
            <a:off x="457200" y="6429396"/>
            <a:ext cx="2133600" cy="29207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1"/>
          <p:cNvSpPr txBox="1"/>
          <p:nvPr>
            <p:ph idx="11" type="ftr"/>
          </p:nvPr>
        </p:nvSpPr>
        <p:spPr>
          <a:xfrm>
            <a:off x="3124200" y="6429396"/>
            <a:ext cx="2895600" cy="29207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1"/>
          <p:cNvSpPr txBox="1"/>
          <p:nvPr>
            <p:ph idx="12" type="sldNum"/>
          </p:nvPr>
        </p:nvSpPr>
        <p:spPr>
          <a:xfrm>
            <a:off x="6553200" y="6429396"/>
            <a:ext cx="2133600" cy="292079"/>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7" name="Google Shape;37;p11"/>
          <p:cNvSpPr txBox="1"/>
          <p:nvPr>
            <p:ph idx="1" type="body"/>
          </p:nvPr>
        </p:nvSpPr>
        <p:spPr>
          <a:xfrm>
            <a:off x="522784" y="1456267"/>
            <a:ext cx="8310350" cy="4624213"/>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Clr>
                <a:schemeClr val="lt1"/>
              </a:buClr>
              <a:buSzPts val="1600"/>
              <a:buNone/>
              <a:defRPr i="1" sz="1600">
                <a:solidFill>
                  <a:schemeClr val="lt1"/>
                </a:solidFill>
                <a:latin typeface="Calibri"/>
                <a:ea typeface="Calibri"/>
                <a:cs typeface="Calibri"/>
                <a:sym typeface="Calibri"/>
              </a:defRPr>
            </a:lvl1pPr>
            <a:lvl2pPr indent="-228600" lvl="1" marL="914400" algn="l">
              <a:spcBef>
                <a:spcPts val="320"/>
              </a:spcBef>
              <a:spcAft>
                <a:spcPts val="0"/>
              </a:spcAft>
              <a:buClr>
                <a:schemeClr val="lt1"/>
              </a:buClr>
              <a:buSzPts val="1600"/>
              <a:buNone/>
              <a:defRPr i="1" sz="1600">
                <a:solidFill>
                  <a:schemeClr val="lt1"/>
                </a:solidFill>
                <a:latin typeface="Calibri"/>
                <a:ea typeface="Calibri"/>
                <a:cs typeface="Calibri"/>
                <a:sym typeface="Calibri"/>
              </a:defRPr>
            </a:lvl2pPr>
            <a:lvl3pPr indent="-228600" lvl="2" marL="1371600" algn="l">
              <a:spcBef>
                <a:spcPts val="320"/>
              </a:spcBef>
              <a:spcAft>
                <a:spcPts val="0"/>
              </a:spcAft>
              <a:buClr>
                <a:schemeClr val="lt1"/>
              </a:buClr>
              <a:buSzPts val="1600"/>
              <a:buNone/>
              <a:defRPr i="1" sz="1600">
                <a:solidFill>
                  <a:schemeClr val="lt1"/>
                </a:solidFill>
                <a:latin typeface="Calibri"/>
                <a:ea typeface="Calibri"/>
                <a:cs typeface="Calibri"/>
                <a:sym typeface="Calibri"/>
              </a:defRPr>
            </a:lvl3pPr>
            <a:lvl4pPr indent="-228600" lvl="3" marL="1828800" algn="l">
              <a:spcBef>
                <a:spcPts val="320"/>
              </a:spcBef>
              <a:spcAft>
                <a:spcPts val="0"/>
              </a:spcAft>
              <a:buClr>
                <a:schemeClr val="lt1"/>
              </a:buClr>
              <a:buSzPts val="1600"/>
              <a:buNone/>
              <a:defRPr i="1" sz="1600">
                <a:solidFill>
                  <a:schemeClr val="lt1"/>
                </a:solidFill>
                <a:latin typeface="Calibri"/>
                <a:ea typeface="Calibri"/>
                <a:cs typeface="Calibri"/>
                <a:sym typeface="Calibri"/>
              </a:defRPr>
            </a:lvl4pPr>
            <a:lvl5pPr indent="-228600" lvl="4" marL="2286000" algn="l">
              <a:spcBef>
                <a:spcPts val="320"/>
              </a:spcBef>
              <a:spcAft>
                <a:spcPts val="0"/>
              </a:spcAft>
              <a:buClr>
                <a:schemeClr val="lt1"/>
              </a:buClr>
              <a:buSzPts val="1600"/>
              <a:buNone/>
              <a:defRPr i="1" sz="1600">
                <a:solidFill>
                  <a:schemeClr val="lt1"/>
                </a:solidFill>
                <a:latin typeface="Calibri"/>
                <a:ea typeface="Calibri"/>
                <a:cs typeface="Calibri"/>
                <a:sym typeface="Calibri"/>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제목 및 내용">
  <p:cSld name="제목 및 내용">
    <p:bg>
      <p:bgPr>
        <a:solidFill>
          <a:schemeClr val="lt1"/>
        </a:solidFill>
      </p:bgPr>
    </p:bg>
    <p:spTree>
      <p:nvGrpSpPr>
        <p:cNvPr id="38" name="Shape 38"/>
        <p:cNvGrpSpPr/>
        <p:nvPr/>
      </p:nvGrpSpPr>
      <p:grpSpPr>
        <a:xfrm>
          <a:off x="0" y="0"/>
          <a:ext cx="0" cy="0"/>
          <a:chOff x="0" y="0"/>
          <a:chExt cx="0" cy="0"/>
        </a:xfrm>
      </p:grpSpPr>
      <p:pic>
        <p:nvPicPr>
          <p:cNvPr id="39" name="Google Shape;39;p12"/>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40" name="Google Shape;40;p12"/>
          <p:cNvSpPr txBox="1"/>
          <p:nvPr>
            <p:ph idx="10" type="dt"/>
          </p:nvPr>
        </p:nvSpPr>
        <p:spPr>
          <a:xfrm>
            <a:off x="457200" y="6500834"/>
            <a:ext cx="2133600" cy="22064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2"/>
          <p:cNvSpPr txBox="1"/>
          <p:nvPr>
            <p:ph idx="11" type="ftr"/>
          </p:nvPr>
        </p:nvSpPr>
        <p:spPr>
          <a:xfrm>
            <a:off x="3124200" y="6500834"/>
            <a:ext cx="2895600" cy="22064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2"/>
          <p:cNvSpPr txBox="1"/>
          <p:nvPr>
            <p:ph idx="12" type="sldNum"/>
          </p:nvPr>
        </p:nvSpPr>
        <p:spPr>
          <a:xfrm>
            <a:off x="6553200" y="6500834"/>
            <a:ext cx="2133600" cy="22064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3" name="Google Shape;43;p12"/>
          <p:cNvSpPr txBox="1"/>
          <p:nvPr>
            <p:ph type="title"/>
          </p:nvPr>
        </p:nvSpPr>
        <p:spPr>
          <a:xfrm>
            <a:off x="522784" y="417160"/>
            <a:ext cx="7789526" cy="796908"/>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FFC32C"/>
              </a:buClr>
              <a:buSzPts val="2500"/>
              <a:buFont typeface="Calibri"/>
              <a:buNone/>
              <a:defRPr b="1" sz="2500">
                <a:solidFill>
                  <a:srgbClr val="FFC32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12"/>
          <p:cNvSpPr txBox="1"/>
          <p:nvPr>
            <p:ph idx="1" type="body"/>
          </p:nvPr>
        </p:nvSpPr>
        <p:spPr>
          <a:xfrm>
            <a:off x="522784" y="1456267"/>
            <a:ext cx="8310350" cy="4624213"/>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Clr>
                <a:srgbClr val="000000"/>
              </a:buClr>
              <a:buSzPts val="1600"/>
              <a:buNone/>
              <a:defRPr i="1" sz="1600">
                <a:solidFill>
                  <a:srgbClr val="000000"/>
                </a:solidFill>
                <a:latin typeface="Calibri"/>
                <a:ea typeface="Calibri"/>
                <a:cs typeface="Calibri"/>
                <a:sym typeface="Calibri"/>
              </a:defRPr>
            </a:lvl1pPr>
            <a:lvl2pPr indent="-228600" lvl="1" marL="914400" algn="l">
              <a:spcBef>
                <a:spcPts val="320"/>
              </a:spcBef>
              <a:spcAft>
                <a:spcPts val="0"/>
              </a:spcAft>
              <a:buClr>
                <a:srgbClr val="000000"/>
              </a:buClr>
              <a:buSzPts val="1600"/>
              <a:buNone/>
              <a:defRPr i="1" sz="1600">
                <a:solidFill>
                  <a:srgbClr val="000000"/>
                </a:solidFill>
                <a:latin typeface="Calibri"/>
                <a:ea typeface="Calibri"/>
                <a:cs typeface="Calibri"/>
                <a:sym typeface="Calibri"/>
              </a:defRPr>
            </a:lvl2pPr>
            <a:lvl3pPr indent="-228600" lvl="2" marL="1371600" algn="l">
              <a:spcBef>
                <a:spcPts val="320"/>
              </a:spcBef>
              <a:spcAft>
                <a:spcPts val="0"/>
              </a:spcAft>
              <a:buClr>
                <a:srgbClr val="000000"/>
              </a:buClr>
              <a:buSzPts val="1600"/>
              <a:buNone/>
              <a:defRPr i="1" sz="1600">
                <a:solidFill>
                  <a:srgbClr val="000000"/>
                </a:solidFill>
                <a:latin typeface="Calibri"/>
                <a:ea typeface="Calibri"/>
                <a:cs typeface="Calibri"/>
                <a:sym typeface="Calibri"/>
              </a:defRPr>
            </a:lvl3pPr>
            <a:lvl4pPr indent="-228600" lvl="3" marL="1828800" algn="l">
              <a:spcBef>
                <a:spcPts val="320"/>
              </a:spcBef>
              <a:spcAft>
                <a:spcPts val="0"/>
              </a:spcAft>
              <a:buClr>
                <a:srgbClr val="000000"/>
              </a:buClr>
              <a:buSzPts val="1600"/>
              <a:buNone/>
              <a:defRPr i="1" sz="1600">
                <a:solidFill>
                  <a:srgbClr val="000000"/>
                </a:solidFill>
                <a:latin typeface="Calibri"/>
                <a:ea typeface="Calibri"/>
                <a:cs typeface="Calibri"/>
                <a:sym typeface="Calibri"/>
              </a:defRPr>
            </a:lvl4pPr>
            <a:lvl5pPr indent="-228600" lvl="4" marL="2286000" algn="l">
              <a:spcBef>
                <a:spcPts val="320"/>
              </a:spcBef>
              <a:spcAft>
                <a:spcPts val="0"/>
              </a:spcAft>
              <a:buClr>
                <a:srgbClr val="000000"/>
              </a:buClr>
              <a:buSzPts val="1600"/>
              <a:buNone/>
              <a:defRPr i="1" sz="1600">
                <a:solidFill>
                  <a:srgbClr val="000000"/>
                </a:solidFill>
                <a:latin typeface="Calibri"/>
                <a:ea typeface="Calibri"/>
                <a:cs typeface="Calibri"/>
                <a:sym typeface="Calibri"/>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사용자 지정 레이아웃">
  <p:cSld name="1_사용자 지정 레이아웃">
    <p:bg>
      <p:bgPr>
        <a:solidFill>
          <a:schemeClr val="lt1"/>
        </a:solidFill>
      </p:bgPr>
    </p:bg>
    <p:spTree>
      <p:nvGrpSpPr>
        <p:cNvPr id="45" name="Shape 45"/>
        <p:cNvGrpSpPr/>
        <p:nvPr/>
      </p:nvGrpSpPr>
      <p:grpSpPr>
        <a:xfrm>
          <a:off x="0" y="0"/>
          <a:ext cx="0" cy="0"/>
          <a:chOff x="0" y="0"/>
          <a:chExt cx="0" cy="0"/>
        </a:xfrm>
      </p:grpSpPr>
      <p:pic>
        <p:nvPicPr>
          <p:cNvPr id="46" name="Google Shape;46;p13"/>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47" name="Google Shape;47;p13"/>
          <p:cNvSpPr txBox="1"/>
          <p:nvPr>
            <p:ph idx="10" type="dt"/>
          </p:nvPr>
        </p:nvSpPr>
        <p:spPr>
          <a:xfrm>
            <a:off x="457200" y="6429396"/>
            <a:ext cx="2133600" cy="29207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3"/>
          <p:cNvSpPr txBox="1"/>
          <p:nvPr>
            <p:ph idx="11" type="ftr"/>
          </p:nvPr>
        </p:nvSpPr>
        <p:spPr>
          <a:xfrm>
            <a:off x="3124200" y="6429396"/>
            <a:ext cx="2895600" cy="29207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3"/>
          <p:cNvSpPr txBox="1"/>
          <p:nvPr>
            <p:ph idx="12" type="sldNum"/>
          </p:nvPr>
        </p:nvSpPr>
        <p:spPr>
          <a:xfrm>
            <a:off x="6553200" y="6429396"/>
            <a:ext cx="2133600" cy="292079"/>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0" name="Google Shape;50;p13"/>
          <p:cNvSpPr txBox="1"/>
          <p:nvPr>
            <p:ph type="ctrTitle"/>
          </p:nvPr>
        </p:nvSpPr>
        <p:spPr>
          <a:xfrm>
            <a:off x="683568" y="2636912"/>
            <a:ext cx="7776864" cy="132194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hlink"/>
              </a:buClr>
              <a:buSzPts val="7000"/>
              <a:buFont typeface="Gulimche"/>
              <a:buNone/>
              <a:defRPr sz="7000">
                <a:solidFill>
                  <a:srgbClr val="FFC32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
          <p:cNvSpPr txBox="1"/>
          <p:nvPr>
            <p:ph type="title"/>
          </p:nvPr>
        </p:nvSpPr>
        <p:spPr>
          <a:xfrm>
            <a:off x="457200" y="19026"/>
            <a:ext cx="8229600" cy="796908"/>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rgbClr val="000000"/>
              </a:buClr>
              <a:buSzPts val="3500"/>
              <a:buFont typeface="Malgun Gothic"/>
              <a:buNone/>
              <a:defRPr b="0" i="0" sz="3500" u="none" cap="none" strike="noStrike">
                <a:solidFill>
                  <a:srgbClr val="000000"/>
                </a:solidFill>
                <a:latin typeface="Malgun Gothic"/>
                <a:ea typeface="Malgun Gothic"/>
                <a:cs typeface="Malgun Gothic"/>
                <a:sym typeface="Malgun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7"/>
          <p:cNvSpPr txBox="1"/>
          <p:nvPr>
            <p:ph idx="1" type="body"/>
          </p:nvPr>
        </p:nvSpPr>
        <p:spPr>
          <a:xfrm>
            <a:off x="457200" y="1062021"/>
            <a:ext cx="8229600" cy="5286412"/>
          </a:xfrm>
          <a:prstGeom prst="rect">
            <a:avLst/>
          </a:prstGeom>
          <a:noFill/>
          <a:ln>
            <a:noFill/>
          </a:ln>
        </p:spPr>
        <p:txBody>
          <a:bodyPr anchorCtr="0" anchor="t" bIns="45700" lIns="91425" spcFirstLastPara="1" rIns="91425" wrap="square" tIns="45700">
            <a:normAutofit/>
          </a:bodyPr>
          <a:lstStyle>
            <a:lvl1pPr indent="-387350" lvl="0" marL="457200" marR="0" rtl="0" algn="l">
              <a:spcBef>
                <a:spcPts val="500"/>
              </a:spcBef>
              <a:spcAft>
                <a:spcPts val="0"/>
              </a:spcAft>
              <a:buClr>
                <a:schemeClr val="dk1"/>
              </a:buClr>
              <a:buSzPts val="2500"/>
              <a:buFont typeface="Arial"/>
              <a:buChar char="•"/>
              <a:defRPr b="0" i="0" sz="2500" u="none" cap="none" strike="noStrike">
                <a:solidFill>
                  <a:schemeClr val="dk1"/>
                </a:solidFill>
                <a:latin typeface="Malgun Gothic"/>
                <a:ea typeface="Malgun Gothic"/>
                <a:cs typeface="Malgun Gothic"/>
                <a:sym typeface="Malgun Gothic"/>
              </a:defRPr>
            </a:lvl1pPr>
            <a:lvl2pPr indent="-342900" lvl="1" marL="914400" marR="0" rtl="0" algn="l">
              <a:spcBef>
                <a:spcPts val="36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7"/>
          <p:cNvSpPr txBox="1"/>
          <p:nvPr>
            <p:ph idx="10" type="dt"/>
          </p:nvPr>
        </p:nvSpPr>
        <p:spPr>
          <a:xfrm>
            <a:off x="457200" y="6429396"/>
            <a:ext cx="2133600" cy="292079"/>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7"/>
          <p:cNvSpPr txBox="1"/>
          <p:nvPr>
            <p:ph idx="11" type="ftr"/>
          </p:nvPr>
        </p:nvSpPr>
        <p:spPr>
          <a:xfrm>
            <a:off x="3124200" y="6429396"/>
            <a:ext cx="2895600" cy="292079"/>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7"/>
          <p:cNvSpPr txBox="1"/>
          <p:nvPr>
            <p:ph idx="12" type="sldNum"/>
          </p:nvPr>
        </p:nvSpPr>
        <p:spPr>
          <a:xfrm>
            <a:off x="6553200" y="6429396"/>
            <a:ext cx="2133600" cy="292079"/>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4.jpg"/><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image" Target="../media/image19.jpg"/><Relationship Id="rId5" Type="http://schemas.openxmlformats.org/officeDocument/2006/relationships/image" Target="../media/image18.jpg"/><Relationship Id="rId6"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9.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s://youtu.be/wCu9W9xNwtI?si=DjEZgfK2rtUVTcll"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
          <p:cNvSpPr txBox="1"/>
          <p:nvPr>
            <p:ph type="ctrTitle"/>
          </p:nvPr>
        </p:nvSpPr>
        <p:spPr>
          <a:xfrm>
            <a:off x="3203848" y="1403013"/>
            <a:ext cx="5256585" cy="2420889"/>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chemeClr val="hlink"/>
              </a:buClr>
              <a:buSzPts val="5400"/>
              <a:buFont typeface="Gulimche"/>
              <a:buNone/>
            </a:pPr>
            <a:r>
              <a:rPr lang="en-US">
                <a:solidFill>
                  <a:srgbClr val="FFC32C"/>
                </a:solidFill>
              </a:rPr>
              <a:t>E</a:t>
            </a:r>
            <a:r>
              <a:rPr lang="en-US">
                <a:solidFill>
                  <a:schemeClr val="lt1"/>
                </a:solidFill>
              </a:rPr>
              <a:t>N</a:t>
            </a:r>
            <a:r>
              <a:rPr lang="en-US">
                <a:solidFill>
                  <a:srgbClr val="FFC32C"/>
                </a:solidFill>
              </a:rPr>
              <a:t>G</a:t>
            </a:r>
            <a:r>
              <a:rPr lang="en-US">
                <a:solidFill>
                  <a:schemeClr val="lt1"/>
                </a:solidFill>
              </a:rPr>
              <a:t>I</a:t>
            </a:r>
            <a:r>
              <a:rPr lang="en-US">
                <a:solidFill>
                  <a:srgbClr val="FFC32C"/>
                </a:solidFill>
              </a:rPr>
              <a:t>N</a:t>
            </a:r>
            <a:r>
              <a:rPr lang="en-US">
                <a:solidFill>
                  <a:schemeClr val="lt1"/>
                </a:solidFill>
              </a:rPr>
              <a:t>E</a:t>
            </a:r>
            <a:br>
              <a:rPr lang="en-US">
                <a:solidFill>
                  <a:srgbClr val="FFC32C"/>
                </a:solidFill>
              </a:rPr>
            </a:br>
            <a:r>
              <a:rPr lang="en-US">
                <a:solidFill>
                  <a:srgbClr val="FFC32C"/>
                </a:solidFill>
              </a:rPr>
              <a:t>G</a:t>
            </a:r>
            <a:r>
              <a:rPr lang="en-US">
                <a:solidFill>
                  <a:schemeClr val="lt1"/>
                </a:solidFill>
              </a:rPr>
              <a:t>R</a:t>
            </a:r>
            <a:r>
              <a:rPr lang="en-US">
                <a:solidFill>
                  <a:srgbClr val="FFC32C"/>
                </a:solidFill>
              </a:rPr>
              <a:t>O</a:t>
            </a:r>
            <a:r>
              <a:rPr lang="en-US">
                <a:solidFill>
                  <a:schemeClr val="lt1"/>
                </a:solidFill>
              </a:rPr>
              <a:t>U</a:t>
            </a:r>
            <a:r>
              <a:rPr lang="en-US">
                <a:solidFill>
                  <a:srgbClr val="FFC32C"/>
                </a:solidFill>
              </a:rPr>
              <a:t>P</a:t>
            </a:r>
            <a:endParaRPr/>
          </a:p>
        </p:txBody>
      </p:sp>
      <p:sp>
        <p:nvSpPr>
          <p:cNvPr id="57" name="Google Shape;57;p1"/>
          <p:cNvSpPr/>
          <p:nvPr/>
        </p:nvSpPr>
        <p:spPr>
          <a:xfrm>
            <a:off x="5148075" y="3532953"/>
            <a:ext cx="3312300" cy="748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500">
                <a:solidFill>
                  <a:schemeClr val="lt1"/>
                </a:solidFill>
                <a:latin typeface="Calibri"/>
                <a:ea typeface="Calibri"/>
                <a:cs typeface="Calibri"/>
                <a:sym typeface="Calibri"/>
              </a:rPr>
              <a:t>Presented By: </a:t>
            </a:r>
            <a:endParaRPr sz="1500">
              <a:solidFill>
                <a:schemeClr val="lt1"/>
              </a:solidFill>
              <a:latin typeface="Calibri"/>
              <a:ea typeface="Calibri"/>
              <a:cs typeface="Calibri"/>
              <a:sym typeface="Calibri"/>
            </a:endParaRPr>
          </a:p>
          <a:p>
            <a:pPr indent="0" lvl="0" marL="0" marR="0" rtl="0" algn="ctr">
              <a:spcBef>
                <a:spcPts val="0"/>
              </a:spcBef>
              <a:spcAft>
                <a:spcPts val="0"/>
              </a:spcAft>
              <a:buNone/>
            </a:pPr>
            <a:r>
              <a:rPr lang="en-US" sz="1500">
                <a:solidFill>
                  <a:schemeClr val="lt1"/>
                </a:solidFill>
                <a:latin typeface="Calibri"/>
                <a:ea typeface="Calibri"/>
                <a:cs typeface="Calibri"/>
                <a:sym typeface="Calibri"/>
              </a:rPr>
              <a:t>Alex Niemiec, Kai Honda, Israel Adeboga</a:t>
            </a:r>
            <a:endParaRPr sz="19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3598fcbee2b_1_68"/>
          <p:cNvSpPr txBox="1"/>
          <p:nvPr>
            <p:ph type="title"/>
          </p:nvPr>
        </p:nvSpPr>
        <p:spPr>
          <a:xfrm>
            <a:off x="522774" y="417150"/>
            <a:ext cx="8621100" cy="7968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04: Explanation of Camplate/Shifter Forks, and Gear Ratios of our Bike</a:t>
            </a:r>
            <a:endParaRPr/>
          </a:p>
        </p:txBody>
      </p:sp>
      <p:sp>
        <p:nvSpPr>
          <p:cNvPr id="145" name="Google Shape;145;g3598fcbee2b_1_68"/>
          <p:cNvSpPr txBox="1"/>
          <p:nvPr>
            <p:ph idx="1" type="body"/>
          </p:nvPr>
        </p:nvSpPr>
        <p:spPr>
          <a:xfrm>
            <a:off x="208050" y="1456275"/>
            <a:ext cx="5483700" cy="54018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b="1" i="0" lang="en-US" sz="1500"/>
              <a:t>Our engine has four different gears which are ordered from bottom to top as 1st (low), 2nd, 3rd, and 4th (top). Neutral is in between 1st and 2nd gear and is where the engine is disconnected from the wheels as no gear is actually engaged. Inside the gearbox there is a camplate which is what actually shifts inside the bike allowing for the movement of the shifter forks which causes the gears to slide into their respective spot for each gear of the bike. </a:t>
            </a:r>
            <a:endParaRPr b="1" i="0" sz="1500"/>
          </a:p>
          <a:p>
            <a:pPr indent="0" lvl="0" marL="0" rtl="0" algn="l">
              <a:spcBef>
                <a:spcPts val="0"/>
              </a:spcBef>
              <a:spcAft>
                <a:spcPts val="0"/>
              </a:spcAft>
              <a:buNone/>
            </a:pPr>
            <a:r>
              <a:t/>
            </a:r>
            <a:endParaRPr b="1" i="0" sz="1500"/>
          </a:p>
          <a:p>
            <a:pPr indent="0" lvl="0" marL="0" rtl="0" algn="l">
              <a:spcBef>
                <a:spcPts val="0"/>
              </a:spcBef>
              <a:spcAft>
                <a:spcPts val="0"/>
              </a:spcAft>
              <a:buNone/>
            </a:pPr>
            <a:r>
              <a:rPr b="1" i="0" lang="en-US" sz="1500"/>
              <a:t>The gearbox ratios for each of the four gears are:</a:t>
            </a:r>
            <a:endParaRPr b="1" i="0" sz="1500"/>
          </a:p>
          <a:p>
            <a:pPr indent="0" lvl="0" marL="0" rtl="0" algn="l">
              <a:spcBef>
                <a:spcPts val="0"/>
              </a:spcBef>
              <a:spcAft>
                <a:spcPts val="0"/>
              </a:spcAft>
              <a:buNone/>
            </a:pPr>
            <a:r>
              <a:rPr b="1" i="0" lang="en-US" sz="1500"/>
              <a:t>1st (low) 	20.0 : 1</a:t>
            </a:r>
            <a:endParaRPr b="1" i="0" sz="1500"/>
          </a:p>
          <a:p>
            <a:pPr indent="0" lvl="0" marL="0" rtl="0" algn="l">
              <a:spcBef>
                <a:spcPts val="0"/>
              </a:spcBef>
              <a:spcAft>
                <a:spcPts val="0"/>
              </a:spcAft>
              <a:buNone/>
            </a:pPr>
            <a:r>
              <a:rPr b="1" i="0" lang="en-US" sz="1500"/>
              <a:t>2nd 		13.8 : 1</a:t>
            </a:r>
            <a:endParaRPr b="1" i="0" sz="1500"/>
          </a:p>
          <a:p>
            <a:pPr indent="0" lvl="0" marL="0" rtl="0" algn="l">
              <a:spcBef>
                <a:spcPts val="0"/>
              </a:spcBef>
              <a:spcAft>
                <a:spcPts val="0"/>
              </a:spcAft>
              <a:buNone/>
            </a:pPr>
            <a:r>
              <a:rPr b="1" i="0" lang="en-US" sz="1500"/>
              <a:t>3rd 		  8.8 : 1</a:t>
            </a:r>
            <a:endParaRPr b="1" i="0" sz="1500"/>
          </a:p>
          <a:p>
            <a:pPr indent="0" lvl="0" marL="0" rtl="0" algn="l">
              <a:spcBef>
                <a:spcPts val="0"/>
              </a:spcBef>
              <a:spcAft>
                <a:spcPts val="0"/>
              </a:spcAft>
              <a:buNone/>
            </a:pPr>
            <a:r>
              <a:rPr b="1" i="0" lang="en-US" sz="1500"/>
              <a:t>4th (high)	  6.7 : 1</a:t>
            </a:r>
            <a:endParaRPr b="1" i="0" sz="1500"/>
          </a:p>
          <a:p>
            <a:pPr indent="0" lvl="0" marL="0" rtl="0" algn="l">
              <a:spcBef>
                <a:spcPts val="0"/>
              </a:spcBef>
              <a:spcAft>
                <a:spcPts val="0"/>
              </a:spcAft>
              <a:buNone/>
            </a:pPr>
            <a:r>
              <a:t/>
            </a:r>
            <a:endParaRPr b="1" i="0" sz="1500"/>
          </a:p>
          <a:p>
            <a:pPr indent="0" lvl="0" marL="0" rtl="0" algn="l">
              <a:spcBef>
                <a:spcPts val="0"/>
              </a:spcBef>
              <a:spcAft>
                <a:spcPts val="0"/>
              </a:spcAft>
              <a:buNone/>
            </a:pPr>
            <a:r>
              <a:rPr b="1" i="0" lang="en-US" sz="1500"/>
              <a:t>Using an equation of:</a:t>
            </a:r>
            <a:endParaRPr b="1" i="0" sz="1500"/>
          </a:p>
          <a:p>
            <a:pPr indent="0" lvl="0" marL="0" rtl="0" algn="l">
              <a:spcBef>
                <a:spcPts val="0"/>
              </a:spcBef>
              <a:spcAft>
                <a:spcPts val="0"/>
              </a:spcAft>
              <a:buNone/>
            </a:pPr>
            <a:r>
              <a:rPr b="1" i="0" lang="en-US" sz="1500"/>
              <a:t>(rpm x tire circumference x 60) / (gearbox ratio x 5280 x 12) </a:t>
            </a:r>
            <a:endParaRPr b="1" i="0" sz="1500"/>
          </a:p>
          <a:p>
            <a:pPr indent="0" lvl="0" marL="0" rtl="0" algn="l">
              <a:spcBef>
                <a:spcPts val="0"/>
              </a:spcBef>
              <a:spcAft>
                <a:spcPts val="0"/>
              </a:spcAft>
              <a:buNone/>
            </a:pPr>
            <a:r>
              <a:rPr b="1" i="0" lang="en-US" sz="1500"/>
              <a:t>We can determine the top speed of each gear of the bike. </a:t>
            </a:r>
            <a:endParaRPr b="1" i="0" sz="1500"/>
          </a:p>
          <a:p>
            <a:pPr indent="0" lvl="0" marL="0" rtl="0" algn="l">
              <a:spcBef>
                <a:spcPts val="0"/>
              </a:spcBef>
              <a:spcAft>
                <a:spcPts val="0"/>
              </a:spcAft>
              <a:buNone/>
            </a:pPr>
            <a:r>
              <a:rPr b="1" i="0" lang="en-US" sz="1500"/>
              <a:t>Thus the top speeds for each gear should be:</a:t>
            </a:r>
            <a:endParaRPr b="1" i="0" sz="1500"/>
          </a:p>
          <a:p>
            <a:pPr indent="0" lvl="0" marL="0" rtl="0" algn="l">
              <a:spcBef>
                <a:spcPts val="0"/>
              </a:spcBef>
              <a:spcAft>
                <a:spcPts val="0"/>
              </a:spcAft>
              <a:buNone/>
            </a:pPr>
            <a:r>
              <a:rPr b="1" i="0" lang="en-US" sz="1500"/>
              <a:t>1st (low) 	22.3 mph</a:t>
            </a:r>
            <a:endParaRPr b="1" i="0" sz="1500"/>
          </a:p>
          <a:p>
            <a:pPr indent="0" lvl="0" marL="0" rtl="0" algn="l">
              <a:spcBef>
                <a:spcPts val="0"/>
              </a:spcBef>
              <a:spcAft>
                <a:spcPts val="0"/>
              </a:spcAft>
              <a:buNone/>
            </a:pPr>
            <a:r>
              <a:rPr b="1" i="0" lang="en-US" sz="1500"/>
              <a:t>2nd 		32.3 mph</a:t>
            </a:r>
            <a:endParaRPr b="1" i="0" sz="1500"/>
          </a:p>
          <a:p>
            <a:pPr indent="0" lvl="0" marL="0" rtl="0" algn="l">
              <a:spcBef>
                <a:spcPts val="0"/>
              </a:spcBef>
              <a:spcAft>
                <a:spcPts val="0"/>
              </a:spcAft>
              <a:buNone/>
            </a:pPr>
            <a:r>
              <a:rPr b="1" i="0" lang="en-US" sz="1500"/>
              <a:t>3rd 		50.7 mph</a:t>
            </a:r>
            <a:endParaRPr b="1" i="0" sz="1500"/>
          </a:p>
          <a:p>
            <a:pPr indent="0" lvl="0" marL="0" rtl="0" algn="l">
              <a:spcBef>
                <a:spcPts val="0"/>
              </a:spcBef>
              <a:spcAft>
                <a:spcPts val="0"/>
              </a:spcAft>
              <a:buClr>
                <a:schemeClr val="dk1"/>
              </a:buClr>
              <a:buSzPts val="1600"/>
              <a:buFont typeface="Arial"/>
              <a:buNone/>
            </a:pPr>
            <a:r>
              <a:rPr b="1" i="0" lang="en-US" sz="1500"/>
              <a:t>4th 		66.6 mph</a:t>
            </a:r>
            <a:endParaRPr b="1" i="0" sz="1500"/>
          </a:p>
        </p:txBody>
      </p:sp>
      <p:pic>
        <p:nvPicPr>
          <p:cNvPr id="146" name="Google Shape;146;g3598fcbee2b_1_68" title="unnamed.jpg"/>
          <p:cNvPicPr preferRelativeResize="0"/>
          <p:nvPr/>
        </p:nvPicPr>
        <p:blipFill>
          <a:blip r:embed="rId3">
            <a:alphaModFix/>
          </a:blip>
          <a:stretch>
            <a:fillRect/>
          </a:stretch>
        </p:blipFill>
        <p:spPr>
          <a:xfrm>
            <a:off x="5933625" y="2776538"/>
            <a:ext cx="2733100" cy="2761275"/>
          </a:xfrm>
          <a:prstGeom prst="rect">
            <a:avLst/>
          </a:prstGeom>
          <a:noFill/>
          <a:ln>
            <a:noFill/>
          </a:ln>
        </p:spPr>
      </p:pic>
      <p:sp>
        <p:nvSpPr>
          <p:cNvPr id="147" name="Google Shape;147;g3598fcbee2b_1_68"/>
          <p:cNvSpPr txBox="1"/>
          <p:nvPr/>
        </p:nvSpPr>
        <p:spPr>
          <a:xfrm>
            <a:off x="2275625" y="5797175"/>
            <a:ext cx="3351900" cy="148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500">
                <a:solidFill>
                  <a:schemeClr val="lt1"/>
                </a:solidFill>
                <a:latin typeface="Calibri"/>
                <a:ea typeface="Calibri"/>
                <a:cs typeface="Calibri"/>
                <a:sym typeface="Calibri"/>
              </a:rPr>
              <a:t>Our tire has a diameter of 25 inches meaning its circumference is ~ 78.54 in. </a:t>
            </a:r>
            <a:endParaRPr b="1" sz="15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g3552cf1f647_0_17"/>
          <p:cNvSpPr txBox="1"/>
          <p:nvPr>
            <p:ph type="title"/>
          </p:nvPr>
        </p:nvSpPr>
        <p:spPr>
          <a:xfrm>
            <a:off x="522775" y="417150"/>
            <a:ext cx="8007300" cy="796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500"/>
              <a:buFont typeface="Calibri"/>
              <a:buNone/>
            </a:pPr>
            <a:r>
              <a:rPr lang="en-US"/>
              <a:t>04: Combustion Chemistry + Air-Fuel Ratios</a:t>
            </a:r>
            <a:endParaRPr/>
          </a:p>
        </p:txBody>
      </p:sp>
      <p:sp>
        <p:nvSpPr>
          <p:cNvPr id="153" name="Google Shape;153;g3552cf1f647_0_17"/>
          <p:cNvSpPr txBox="1"/>
          <p:nvPr>
            <p:ph idx="1" type="body"/>
          </p:nvPr>
        </p:nvSpPr>
        <p:spPr>
          <a:xfrm>
            <a:off x="522775" y="1469125"/>
            <a:ext cx="7856400" cy="4624200"/>
          </a:xfrm>
          <a:prstGeom prst="rect">
            <a:avLst/>
          </a:prstGeom>
          <a:solidFill>
            <a:schemeClr val="dk1"/>
          </a:solidFill>
          <a:ln cap="flat" cmpd="sng" w="9525">
            <a:solidFill>
              <a:schemeClr val="dk1"/>
            </a:solidFill>
            <a:prstDash val="dot"/>
            <a:round/>
            <a:headEnd len="sm" w="sm" type="none"/>
            <a:tailEnd len="sm" w="sm" type="none"/>
          </a:ln>
        </p:spPr>
        <p:txBody>
          <a:bodyPr anchorCtr="0" anchor="t" bIns="45700" lIns="91425" spcFirstLastPara="1" rIns="91425" wrap="square" tIns="45700">
            <a:normAutofit/>
          </a:bodyPr>
          <a:lstStyle/>
          <a:p>
            <a:pPr indent="0" lvl="0" marL="0" rtl="0" algn="l">
              <a:spcBef>
                <a:spcPts val="0"/>
              </a:spcBef>
              <a:spcAft>
                <a:spcPts val="0"/>
              </a:spcAft>
              <a:buNone/>
            </a:pPr>
            <a:r>
              <a:rPr b="1" i="0" lang="en-US" sz="1500"/>
              <a:t>Our engine is a 199cc engine, this is a measurement of the displacement of the engine, which refers to the total volume swept by all the pistons inside the cylinders during one full cycle (typically two crankshaft revolutions for a 4-stroke engine). Generally, larger displacement = more air-fuel mixture = more power output.</a:t>
            </a:r>
            <a:endParaRPr b="1" i="0" sz="1500"/>
          </a:p>
          <a:p>
            <a:pPr indent="0" lvl="0" marL="0" rtl="0" algn="l">
              <a:spcBef>
                <a:spcPts val="0"/>
              </a:spcBef>
              <a:spcAft>
                <a:spcPts val="0"/>
              </a:spcAft>
              <a:buNone/>
            </a:pPr>
            <a:r>
              <a:t/>
            </a:r>
            <a:endParaRPr b="1" i="0" sz="1500"/>
          </a:p>
          <a:p>
            <a:pPr indent="0" lvl="0" marL="0" rtl="0" algn="l">
              <a:spcBef>
                <a:spcPts val="0"/>
              </a:spcBef>
              <a:spcAft>
                <a:spcPts val="0"/>
              </a:spcAft>
              <a:buNone/>
            </a:pPr>
            <a:r>
              <a:rPr b="1" i="0" lang="en-US" sz="1500"/>
              <a:t>So with each engine cycle we burn just under 200 cubic centimeters of fuel/air mixture. This mixture however is actually very little fuel relative to air. The stoichiometric air-fuel ratio for gasoline is approximately 14.7:1 (by mass). That means 14.7 grams of air for every 1 gram of fuel—ideal for complete combustion. However, engines often run richer (lower air ratios) for stability or performance. Our engine, for example, idles at around 13.5:1 and runs as rich as 12.2:1 under heavy load to reduce knocking.</a:t>
            </a:r>
            <a:endParaRPr b="1" i="0" sz="1500"/>
          </a:p>
          <a:p>
            <a:pPr indent="0" lvl="0" marL="0" rtl="0" algn="l">
              <a:lnSpc>
                <a:spcPct val="115000"/>
              </a:lnSpc>
              <a:spcBef>
                <a:spcPts val="1200"/>
              </a:spcBef>
              <a:spcAft>
                <a:spcPts val="0"/>
              </a:spcAft>
              <a:buClr>
                <a:schemeClr val="dk1"/>
              </a:buClr>
              <a:buSzPts val="1100"/>
              <a:buFont typeface="Arial"/>
              <a:buNone/>
            </a:pPr>
            <a:r>
              <a:t/>
            </a:r>
            <a:endParaRPr b="1" i="0" sz="1500"/>
          </a:p>
          <a:p>
            <a:pPr indent="0" lvl="0" marL="0" rtl="0" algn="l">
              <a:spcBef>
                <a:spcPts val="1200"/>
              </a:spcBef>
              <a:spcAft>
                <a:spcPts val="0"/>
              </a:spcAft>
              <a:buNone/>
            </a:pPr>
            <a:r>
              <a:t/>
            </a:r>
            <a:endParaRPr b="1" i="0" sz="1500"/>
          </a:p>
          <a:p>
            <a:pPr indent="0" lvl="0" marL="0" rtl="0" algn="l">
              <a:spcBef>
                <a:spcPts val="0"/>
              </a:spcBef>
              <a:spcAft>
                <a:spcPts val="0"/>
              </a:spcAft>
              <a:buNone/>
            </a:pPr>
            <a:r>
              <a:t/>
            </a:r>
            <a:endParaRPr b="1" i="0" sz="1500"/>
          </a:p>
        </p:txBody>
      </p:sp>
      <p:pic>
        <p:nvPicPr>
          <p:cNvPr id="154" name="Google Shape;154;g3552cf1f647_0_17" title="image.jpeg"/>
          <p:cNvPicPr preferRelativeResize="0"/>
          <p:nvPr/>
        </p:nvPicPr>
        <p:blipFill>
          <a:blip r:embed="rId3">
            <a:alphaModFix/>
          </a:blip>
          <a:stretch>
            <a:fillRect/>
          </a:stretch>
        </p:blipFill>
        <p:spPr>
          <a:xfrm>
            <a:off x="972275" y="4296424"/>
            <a:ext cx="6957400" cy="2078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3598fcbee2b_1_75"/>
          <p:cNvSpPr txBox="1"/>
          <p:nvPr>
            <p:ph type="title"/>
          </p:nvPr>
        </p:nvSpPr>
        <p:spPr>
          <a:xfrm>
            <a:off x="522784" y="417160"/>
            <a:ext cx="7789500" cy="796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05: Ignition System</a:t>
            </a:r>
            <a:endParaRPr/>
          </a:p>
        </p:txBody>
      </p:sp>
      <p:sp>
        <p:nvSpPr>
          <p:cNvPr id="161" name="Google Shape;161;g3598fcbee2b_1_75"/>
          <p:cNvSpPr txBox="1"/>
          <p:nvPr>
            <p:ph idx="1" type="body"/>
          </p:nvPr>
        </p:nvSpPr>
        <p:spPr>
          <a:xfrm>
            <a:off x="174000" y="1378975"/>
            <a:ext cx="8780400" cy="37533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i="0" lang="en-US" sz="1200"/>
              <a:t>Our engine uses a contact breaker points ignition system, common in older motorcycles. This system works by opening and closing electrical contacts (called breaker points) in sync with engine rotation. When the breaker points are closed, current flows through the primary coil of the ignition system, generating a magnetic field around an iron core.</a:t>
            </a:r>
            <a:endParaRPr b="1" i="0" sz="1200"/>
          </a:p>
          <a:p>
            <a:pPr indent="0" lvl="0" marL="0" rtl="0" algn="l">
              <a:lnSpc>
                <a:spcPct val="115000"/>
              </a:lnSpc>
              <a:spcBef>
                <a:spcPts val="1200"/>
              </a:spcBef>
              <a:spcAft>
                <a:spcPts val="0"/>
              </a:spcAft>
              <a:buClr>
                <a:schemeClr val="dk1"/>
              </a:buClr>
              <a:buSzPts val="1100"/>
              <a:buFont typeface="Arial"/>
              <a:buNone/>
            </a:pPr>
            <a:r>
              <a:rPr b="1" i="0" lang="en-US" sz="1200"/>
              <a:t>When the points open, the current is suddenly interrupted. According to Faraday’s Law of Electromagnetic Induction, a rapidly changing magnetic field induces a voltage in nearby windings. As the magnetic field in the primary coil collapses, it creates a fast change in magnetic flux through the secondary coil. The many more turns in the secondary coil amplify the induced voltage to tens of thousands of volts. This high-voltage pulse travels to the spark plug, jumping the gap and igniting the air-fuel mixture at the precise moment during the compression stroke.</a:t>
            </a:r>
            <a:endParaRPr b="1" i="0" sz="1200"/>
          </a:p>
          <a:p>
            <a:pPr indent="0" lvl="0" marL="0" rtl="0" algn="l">
              <a:lnSpc>
                <a:spcPct val="115000"/>
              </a:lnSpc>
              <a:spcBef>
                <a:spcPts val="1200"/>
              </a:spcBef>
              <a:spcAft>
                <a:spcPts val="0"/>
              </a:spcAft>
              <a:buNone/>
            </a:pPr>
            <a:r>
              <a:rPr b="1" i="0" lang="en-US" sz="1200"/>
              <a:t>Lenz’s Law explains that the induced voltage opposes the change that caused it, which is why a capacitor (condenser)is used to absorb the self-induced voltage in the primary and prevent arcing across the breaker points.</a:t>
            </a:r>
            <a:endParaRPr b="1" i="0" sz="1200"/>
          </a:p>
          <a:p>
            <a:pPr indent="0" lvl="0" marL="0" rtl="0" algn="l">
              <a:spcBef>
                <a:spcPts val="1200"/>
              </a:spcBef>
              <a:spcAft>
                <a:spcPts val="0"/>
              </a:spcAft>
              <a:buNone/>
            </a:pPr>
            <a:r>
              <a:rPr b="1" i="0" lang="en-US" sz="1200"/>
              <a:t>Timing here is critical.  Sparking at the wrong time can lead to inefficient combustion or even engine damage: </a:t>
            </a:r>
            <a:r>
              <a:rPr b="1" i="0" lang="en-US" sz="1200"/>
              <a:t>too early (advanced) = rough running / possible engine damage,  too late (retarded) = weak combustion, loss of power </a:t>
            </a:r>
            <a:r>
              <a:rPr b="1" i="0" lang="en-US" sz="1200"/>
              <a:t>.  In the Tiger Cub, ignition timing is mechanically adjusted via a cam-driven points assembly, which must be set up correctly  for the engine to fire properly.</a:t>
            </a:r>
            <a:endParaRPr b="1" i="0" sz="1200"/>
          </a:p>
        </p:txBody>
      </p:sp>
      <p:pic>
        <p:nvPicPr>
          <p:cNvPr id="162" name="Google Shape;162;g3598fcbee2b_1_75" title="image.jpeg"/>
          <p:cNvPicPr preferRelativeResize="0"/>
          <p:nvPr/>
        </p:nvPicPr>
        <p:blipFill>
          <a:blip r:embed="rId3">
            <a:alphaModFix/>
          </a:blip>
          <a:stretch>
            <a:fillRect/>
          </a:stretch>
        </p:blipFill>
        <p:spPr>
          <a:xfrm>
            <a:off x="2445150" y="4648150"/>
            <a:ext cx="3715324" cy="2094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3598fcbee2b_1_85"/>
          <p:cNvSpPr txBox="1"/>
          <p:nvPr>
            <p:ph type="title"/>
          </p:nvPr>
        </p:nvSpPr>
        <p:spPr>
          <a:xfrm>
            <a:off x="522784" y="417160"/>
            <a:ext cx="7789500" cy="796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05: Lubrication System</a:t>
            </a:r>
            <a:endParaRPr/>
          </a:p>
        </p:txBody>
      </p:sp>
      <p:sp>
        <p:nvSpPr>
          <p:cNvPr id="169" name="Google Shape;169;g3598fcbee2b_1_85"/>
          <p:cNvSpPr txBox="1"/>
          <p:nvPr>
            <p:ph idx="1" type="body"/>
          </p:nvPr>
        </p:nvSpPr>
        <p:spPr>
          <a:xfrm>
            <a:off x="522784" y="1456267"/>
            <a:ext cx="8310300" cy="4624200"/>
          </a:xfrm>
          <a:prstGeom prst="rect">
            <a:avLst/>
          </a:prstGeom>
        </p:spPr>
        <p:txBody>
          <a:bodyPr anchorCtr="0" anchor="t" bIns="45700" lIns="91425" spcFirstLastPara="1" rIns="91425" wrap="square" tIns="45700">
            <a:normAutofit/>
          </a:bodyPr>
          <a:lstStyle/>
          <a:p>
            <a:pPr indent="0" lvl="0" marL="0" rtl="0" algn="l">
              <a:lnSpc>
                <a:spcPct val="115000"/>
              </a:lnSpc>
              <a:spcBef>
                <a:spcPts val="1200"/>
              </a:spcBef>
              <a:spcAft>
                <a:spcPts val="0"/>
              </a:spcAft>
              <a:buClr>
                <a:schemeClr val="dk1"/>
              </a:buClr>
              <a:buSzPts val="1100"/>
              <a:buFont typeface="Arial"/>
              <a:buNone/>
            </a:pPr>
            <a:r>
              <a:rPr b="1" i="0" lang="en-US" sz="1500"/>
              <a:t>Lubrication is critical in any internal combustion engine to reduce friction, dissipate heat, and prevent direct metal-to-metal contact between moving parts. The 1960 Tiger Cub uses a dry sump lubrication system, which differs from the more common wet sump design by storing oil in a separate external oil tank rather than in the engine crankcase.</a:t>
            </a:r>
            <a:endParaRPr b="1" i="0" sz="1500"/>
          </a:p>
          <a:p>
            <a:pPr indent="0" lvl="0" marL="0" rtl="0" algn="l">
              <a:lnSpc>
                <a:spcPct val="115000"/>
              </a:lnSpc>
              <a:spcBef>
                <a:spcPts val="1200"/>
              </a:spcBef>
              <a:spcAft>
                <a:spcPts val="0"/>
              </a:spcAft>
              <a:buClr>
                <a:schemeClr val="dk1"/>
              </a:buClr>
              <a:buSzPts val="1100"/>
              <a:buFont typeface="Arial"/>
              <a:buNone/>
            </a:pPr>
            <a:r>
              <a:rPr b="1" i="0" lang="en-US" sz="1500"/>
              <a:t>From this tank, oil is pumped under pressure through a network of galleries and internal passages to reach essential engine components such as the crankshaft bearings, camshaft lobes, and piston walls. These components rely on a continuous, pressurized oil supply for smooth operation and longevity.</a:t>
            </a:r>
            <a:endParaRPr b="1" i="0" sz="1500"/>
          </a:p>
          <a:p>
            <a:pPr indent="0" lvl="0" marL="0" rtl="0" algn="l">
              <a:lnSpc>
                <a:spcPct val="115000"/>
              </a:lnSpc>
              <a:spcBef>
                <a:spcPts val="1200"/>
              </a:spcBef>
              <a:spcAft>
                <a:spcPts val="0"/>
              </a:spcAft>
              <a:buClr>
                <a:schemeClr val="dk1"/>
              </a:buClr>
              <a:buSzPts val="1100"/>
              <a:buFont typeface="Arial"/>
              <a:buNone/>
            </a:pPr>
            <a:r>
              <a:rPr b="1" i="0" lang="en-US" sz="1500"/>
              <a:t>A scavenge pump then collects excess oil from the crankcase and returns it to the oil tank. This prevents oil from pooling in the crankcase, which would otherwise increase resistance to the crankshaft's rotation and reduce efficiency.</a:t>
            </a:r>
            <a:endParaRPr b="1" i="0" sz="1500"/>
          </a:p>
          <a:p>
            <a:pPr indent="0" lvl="0" marL="0" rtl="0" algn="l">
              <a:lnSpc>
                <a:spcPct val="115000"/>
              </a:lnSpc>
              <a:spcBef>
                <a:spcPts val="1200"/>
              </a:spcBef>
              <a:spcAft>
                <a:spcPts val="0"/>
              </a:spcAft>
              <a:buClr>
                <a:schemeClr val="dk1"/>
              </a:buClr>
              <a:buSzPts val="1100"/>
              <a:buFont typeface="Arial"/>
              <a:buNone/>
            </a:pPr>
            <a:r>
              <a:rPr b="1" i="0" lang="en-US" sz="1500"/>
              <a:t>Oil viscosity plays a key role in engine protection. If the oil is too thin, it won't provide adequate lubrication; if it's too thick, it may not flow properly, especially at low temperatures.</a:t>
            </a:r>
            <a:endParaRPr b="1" i="0" sz="1500"/>
          </a:p>
          <a:p>
            <a:pPr indent="0" lvl="0" marL="0" rtl="0" algn="l">
              <a:spcBef>
                <a:spcPts val="1200"/>
              </a:spcBef>
              <a:spcAft>
                <a:spcPts val="0"/>
              </a:spcAft>
              <a:buNone/>
            </a:pPr>
            <a:r>
              <a:t/>
            </a:r>
            <a:endParaRPr b="1" i="0" sz="15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3598fcbee2b_1_92"/>
          <p:cNvSpPr txBox="1"/>
          <p:nvPr>
            <p:ph type="title"/>
          </p:nvPr>
        </p:nvSpPr>
        <p:spPr>
          <a:xfrm>
            <a:off x="522784" y="417160"/>
            <a:ext cx="7789500" cy="796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05: Materials and Manufacturing</a:t>
            </a:r>
            <a:endParaRPr/>
          </a:p>
        </p:txBody>
      </p:sp>
      <p:sp>
        <p:nvSpPr>
          <p:cNvPr id="176" name="Google Shape;176;g3598fcbee2b_1_92"/>
          <p:cNvSpPr txBox="1"/>
          <p:nvPr>
            <p:ph idx="1" type="body"/>
          </p:nvPr>
        </p:nvSpPr>
        <p:spPr>
          <a:xfrm>
            <a:off x="522784" y="1456267"/>
            <a:ext cx="8310300" cy="46242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i="0" lang="en-US" sz="1200"/>
              <a:t>Each engine component was selected for specific mechanical, thermal, and chemical properties:</a:t>
            </a:r>
            <a:endParaRPr b="1" i="0" sz="1200"/>
          </a:p>
          <a:p>
            <a:pPr indent="-304800" lvl="0" marL="457200" rtl="0" algn="l">
              <a:lnSpc>
                <a:spcPct val="115000"/>
              </a:lnSpc>
              <a:spcBef>
                <a:spcPts val="1200"/>
              </a:spcBef>
              <a:spcAft>
                <a:spcPts val="0"/>
              </a:spcAft>
              <a:buClr>
                <a:schemeClr val="lt1"/>
              </a:buClr>
              <a:buSzPts val="1200"/>
              <a:buChar char="●"/>
            </a:pPr>
            <a:r>
              <a:rPr b="1" i="0" lang="en-US" sz="1200"/>
              <a:t>Piston – Aluminum Alloy</a:t>
            </a:r>
            <a:br>
              <a:rPr b="1" i="0" lang="en-US" sz="1200"/>
            </a:br>
            <a:r>
              <a:rPr b="1" i="0" lang="en-US" sz="1200"/>
              <a:t>Lightweight and thermally conductive, aluminum helps dissipate heat rapidly, reducing the risk of detonation (engine knock).</a:t>
            </a:r>
            <a:endParaRPr b="1" i="0" sz="1200"/>
          </a:p>
          <a:p>
            <a:pPr indent="-304800" lvl="0" marL="457200" rtl="0" algn="l">
              <a:lnSpc>
                <a:spcPct val="115000"/>
              </a:lnSpc>
              <a:spcBef>
                <a:spcPts val="0"/>
              </a:spcBef>
              <a:spcAft>
                <a:spcPts val="0"/>
              </a:spcAft>
              <a:buClr>
                <a:schemeClr val="lt1"/>
              </a:buClr>
              <a:buSzPts val="1200"/>
              <a:buChar char="●"/>
            </a:pPr>
            <a:r>
              <a:rPr b="1" i="0" lang="en-US" sz="1200"/>
              <a:t>Crankshaft – Forged Steel</a:t>
            </a:r>
            <a:br>
              <a:rPr b="1" i="0" lang="en-US" sz="1200"/>
            </a:br>
            <a:r>
              <a:rPr b="1" i="0" lang="en-US" sz="1200"/>
              <a:t>Forged steel offers excellent strength and fatigue resistance, ideal for handling repeated high-torque loads over time.</a:t>
            </a:r>
            <a:endParaRPr b="1" i="0" sz="1200"/>
          </a:p>
          <a:p>
            <a:pPr indent="-304800" lvl="0" marL="457200" rtl="0" algn="l">
              <a:lnSpc>
                <a:spcPct val="115000"/>
              </a:lnSpc>
              <a:spcBef>
                <a:spcPts val="0"/>
              </a:spcBef>
              <a:spcAft>
                <a:spcPts val="0"/>
              </a:spcAft>
              <a:buClr>
                <a:schemeClr val="lt1"/>
              </a:buClr>
              <a:buSzPts val="1200"/>
              <a:buChar char="●"/>
            </a:pPr>
            <a:r>
              <a:rPr b="1" i="0" lang="en-US" sz="1200"/>
              <a:t>Valve Seats – Hardened Steel</a:t>
            </a:r>
            <a:br>
              <a:rPr b="1" i="0" lang="en-US" sz="1200"/>
            </a:br>
            <a:r>
              <a:rPr b="1" i="0" lang="en-US" sz="1200"/>
              <a:t>Designed to withstand high temperatures and resist erosion from combustion gases, ensuring long-lasting valve operation.</a:t>
            </a:r>
            <a:endParaRPr b="1" i="0" sz="1200"/>
          </a:p>
          <a:p>
            <a:pPr indent="-304800" lvl="0" marL="457200" rtl="0" algn="l">
              <a:lnSpc>
                <a:spcPct val="115000"/>
              </a:lnSpc>
              <a:spcBef>
                <a:spcPts val="0"/>
              </a:spcBef>
              <a:spcAft>
                <a:spcPts val="0"/>
              </a:spcAft>
              <a:buClr>
                <a:schemeClr val="lt1"/>
              </a:buClr>
              <a:buSzPts val="1200"/>
              <a:buChar char="●"/>
            </a:pPr>
            <a:r>
              <a:rPr b="1" i="0" lang="en-US" sz="1200"/>
              <a:t>Cylinder Walls – Cast Iron</a:t>
            </a:r>
            <a:br>
              <a:rPr b="1" i="0" lang="en-US" sz="1200"/>
            </a:br>
            <a:r>
              <a:rPr b="1" i="0" lang="en-US" sz="1200"/>
              <a:t>Cast iron is durable and wear-resistant. Its natural porosity allows it to absorb and slowly release oil, improving lubrication and reducing friction. While modern engines may use coatings like Nikasil, vintage engines like the Tiger Cub relied on plain cast iron.</a:t>
            </a:r>
            <a:endParaRPr b="1" i="0" sz="1200"/>
          </a:p>
          <a:p>
            <a:pPr indent="0" lvl="0" marL="0" rtl="0" algn="l">
              <a:lnSpc>
                <a:spcPct val="115000"/>
              </a:lnSpc>
              <a:spcBef>
                <a:spcPts val="1200"/>
              </a:spcBef>
              <a:spcAft>
                <a:spcPts val="0"/>
              </a:spcAft>
              <a:buNone/>
            </a:pPr>
            <a:r>
              <a:rPr b="1" i="0" lang="en-US" sz="1200"/>
              <a:t>Emerging nanomaterials are set to transform engine components:</a:t>
            </a:r>
            <a:endParaRPr b="1" i="0" sz="1200" u="sng"/>
          </a:p>
          <a:p>
            <a:pPr indent="-304800" lvl="0" marL="457200" rtl="0" algn="l">
              <a:lnSpc>
                <a:spcPct val="115000"/>
              </a:lnSpc>
              <a:spcBef>
                <a:spcPts val="1200"/>
              </a:spcBef>
              <a:spcAft>
                <a:spcPts val="0"/>
              </a:spcAft>
              <a:buClr>
                <a:schemeClr val="lt1"/>
              </a:buClr>
              <a:buSzPts val="1200"/>
              <a:buChar char="●"/>
            </a:pPr>
            <a:r>
              <a:rPr b="1" i="0" lang="en-US" sz="1200"/>
              <a:t>Nano-Coatings for Enhanced Durability - Materials like nano-tungsten carbide and nano-ceramics can be applied to pistons and cylinders, reducing friction and wear, thereby extending component life.</a:t>
            </a:r>
            <a:endParaRPr b="1" i="0" sz="1200" u="sng"/>
          </a:p>
          <a:p>
            <a:pPr indent="-304800" lvl="0" marL="457200" rtl="0" algn="l">
              <a:lnSpc>
                <a:spcPct val="115000"/>
              </a:lnSpc>
              <a:spcBef>
                <a:spcPts val="0"/>
              </a:spcBef>
              <a:spcAft>
                <a:spcPts val="0"/>
              </a:spcAft>
              <a:buClr>
                <a:schemeClr val="lt1"/>
              </a:buClr>
              <a:buSzPts val="1200"/>
              <a:buChar char="●"/>
            </a:pPr>
            <a:r>
              <a:rPr b="1" i="0" lang="en-US" sz="1200"/>
              <a:t>Advanced Lubricants with Nanoparticles - Incorporating nano-molybdenum disulfide into engine oils lowers friction, enhances fuel efficiency, and reduces engine wear.</a:t>
            </a:r>
            <a:endParaRPr b="1" i="0" sz="1200" u="sng"/>
          </a:p>
          <a:p>
            <a:pPr indent="-304800" lvl="0" marL="457200" rtl="0" algn="l">
              <a:lnSpc>
                <a:spcPct val="115000"/>
              </a:lnSpc>
              <a:spcBef>
                <a:spcPts val="0"/>
              </a:spcBef>
              <a:spcAft>
                <a:spcPts val="0"/>
              </a:spcAft>
              <a:buClr>
                <a:schemeClr val="lt1"/>
              </a:buClr>
              <a:buSzPts val="1200"/>
              <a:buChar char="●"/>
            </a:pPr>
            <a:r>
              <a:rPr b="1" i="0" lang="en-US" sz="1200"/>
              <a:t>Lightweight Nanocomposites - Carbon nanotubes and nanographene offer high-strength, lightweight alternatives for structural components, improving durability without adding weight.</a:t>
            </a:r>
            <a:endParaRPr b="1" i="0" sz="1200" u="sng"/>
          </a:p>
          <a:p>
            <a:pPr indent="-304800" lvl="0" marL="457200" rtl="0" algn="l">
              <a:lnSpc>
                <a:spcPct val="115000"/>
              </a:lnSpc>
              <a:spcBef>
                <a:spcPts val="0"/>
              </a:spcBef>
              <a:spcAft>
                <a:spcPts val="0"/>
              </a:spcAft>
              <a:buClr>
                <a:schemeClr val="lt1"/>
              </a:buClr>
              <a:buSzPts val="1200"/>
              <a:buChar char="●"/>
            </a:pPr>
            <a:r>
              <a:rPr b="1" i="0" lang="en-US" sz="1200"/>
              <a:t>Self-Healing Materials - Innovations like self-healing polymer coatings can repair minor wear and tear within the engine, reducing maintenance requirements.</a:t>
            </a:r>
            <a:endParaRPr b="1" i="0" sz="1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6"/>
          <p:cNvSpPr txBox="1"/>
          <p:nvPr>
            <p:ph type="ctrTitle"/>
          </p:nvPr>
        </p:nvSpPr>
        <p:spPr>
          <a:xfrm>
            <a:off x="5530400" y="236325"/>
            <a:ext cx="2961000" cy="1857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7000"/>
              <a:buNone/>
            </a:pPr>
            <a:r>
              <a:rPr lang="en-US">
                <a:solidFill>
                  <a:srgbClr val="242424"/>
                </a:solidFill>
              </a:rPr>
              <a:t>THANK</a:t>
            </a:r>
            <a:endParaRPr>
              <a:solidFill>
                <a:srgbClr val="242424"/>
              </a:solidFill>
            </a:endParaRPr>
          </a:p>
          <a:p>
            <a:pPr indent="0" lvl="0" marL="0" rtl="0" algn="ctr">
              <a:lnSpc>
                <a:spcPct val="100000"/>
              </a:lnSpc>
              <a:spcBef>
                <a:spcPts val="0"/>
              </a:spcBef>
              <a:spcAft>
                <a:spcPts val="0"/>
              </a:spcAft>
              <a:buSzPts val="7000"/>
              <a:buNone/>
            </a:pPr>
            <a:r>
              <a:rPr lang="en-US">
                <a:solidFill>
                  <a:srgbClr val="242424"/>
                </a:solidFill>
              </a:rPr>
              <a:t>YOU</a:t>
            </a:r>
            <a:endParaRPr>
              <a:solidFill>
                <a:srgbClr val="242424"/>
              </a:solidFill>
            </a:endParaRPr>
          </a:p>
        </p:txBody>
      </p:sp>
      <p:sp>
        <p:nvSpPr>
          <p:cNvPr id="182" name="Google Shape;182;p6"/>
          <p:cNvSpPr txBox="1"/>
          <p:nvPr/>
        </p:nvSpPr>
        <p:spPr>
          <a:xfrm>
            <a:off x="5367050" y="5013800"/>
            <a:ext cx="3287700" cy="100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500">
                <a:solidFill>
                  <a:schemeClr val="dk1"/>
                </a:solidFill>
                <a:latin typeface="Calibri"/>
                <a:ea typeface="Calibri"/>
                <a:cs typeface="Calibri"/>
                <a:sym typeface="Calibri"/>
              </a:rPr>
              <a:t>Special Thanks to Professor Littman and Jonathan Prevost for an amazing semester. Truly one of the best classes taught at Princeton.</a:t>
            </a:r>
            <a:endParaRPr b="1" sz="1500">
              <a:solidFill>
                <a:schemeClr val="dk1"/>
              </a:solidFill>
              <a:latin typeface="Calibri"/>
              <a:ea typeface="Calibri"/>
              <a:cs typeface="Calibri"/>
              <a:sym typeface="Calibri"/>
            </a:endParaRPr>
          </a:p>
        </p:txBody>
      </p:sp>
      <p:sp>
        <p:nvSpPr>
          <p:cNvPr id="183" name="Google Shape;183;p6"/>
          <p:cNvSpPr txBox="1"/>
          <p:nvPr/>
        </p:nvSpPr>
        <p:spPr>
          <a:xfrm>
            <a:off x="5262125" y="2278025"/>
            <a:ext cx="3600300" cy="3196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n-US" sz="1000">
                <a:solidFill>
                  <a:schemeClr val="dk1"/>
                </a:solidFill>
              </a:rPr>
              <a:t>This project offered a rare opportunity to experience mechanical engineering in its raw, hands-on form. We didn’t just learn how engines work – we learned how to problem-solve, diagnose, and engineer solutions under real-world constraints. Challenges like seized pistons, rusted fasteners, and warped parts pushed us to think creatively and adapt tools and techniques.</a:t>
            </a:r>
            <a:endParaRPr b="1" sz="10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US" sz="1000">
                <a:solidFill>
                  <a:schemeClr val="dk1"/>
                </a:solidFill>
              </a:rPr>
              <a:t>Most of all, we gained a deep respect for the craftsmanship of vintage motorcycle engineering. The Triumph Tiger Cub may not have the technology of a modern bike, but it offers simplicity, elegance, and an intimate learning experience that no simulation or textbook can replicate</a:t>
            </a:r>
            <a:r>
              <a:rPr b="1" lang="en-US" sz="1100">
                <a:solidFill>
                  <a:schemeClr val="dk1"/>
                </a:solidFill>
              </a:rPr>
              <a:t>.</a:t>
            </a:r>
            <a:endParaRPr b="1" sz="1100">
              <a:solidFill>
                <a:schemeClr val="dk1"/>
              </a:solidFill>
            </a:endParaRPr>
          </a:p>
          <a:p>
            <a:pPr indent="0" lvl="0" marL="0" rtl="0" algn="l">
              <a:spcBef>
                <a:spcPts val="1200"/>
              </a:spcBef>
              <a:spcAft>
                <a:spcPts val="0"/>
              </a:spcAft>
              <a:buNone/>
            </a:pPr>
            <a:r>
              <a:t/>
            </a:r>
            <a:endParaRPr sz="2500">
              <a:solidFill>
                <a:schemeClr val="dk1"/>
              </a:solidFill>
              <a:latin typeface="Malgun Gothic"/>
              <a:ea typeface="Malgun Gothic"/>
              <a:cs typeface="Malgun Gothic"/>
              <a:sym typeface="Malgun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grpSp>
        <p:nvGrpSpPr>
          <p:cNvPr id="62" name="Google Shape;62;p2"/>
          <p:cNvGrpSpPr/>
          <p:nvPr/>
        </p:nvGrpSpPr>
        <p:grpSpPr>
          <a:xfrm>
            <a:off x="4932040" y="1556793"/>
            <a:ext cx="3126603" cy="594010"/>
            <a:chOff x="4932040" y="1556793"/>
            <a:chExt cx="3636246" cy="594010"/>
          </a:xfrm>
        </p:grpSpPr>
        <p:sp>
          <p:nvSpPr>
            <p:cNvPr id="63" name="Google Shape;63;p2"/>
            <p:cNvSpPr txBox="1"/>
            <p:nvPr/>
          </p:nvSpPr>
          <p:spPr>
            <a:xfrm>
              <a:off x="5615686" y="1556793"/>
              <a:ext cx="2952600" cy="594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a:solidFill>
                    <a:schemeClr val="lt1"/>
                  </a:solidFill>
                  <a:latin typeface="Calibri"/>
                  <a:ea typeface="Calibri"/>
                  <a:cs typeface="Calibri"/>
                  <a:sym typeface="Calibri"/>
                </a:rPr>
                <a:t>Summary of What Was Done With The Engine Disassembly, Cleaning, and Reassembly</a:t>
              </a:r>
              <a:endParaRPr b="1" sz="1400">
                <a:solidFill>
                  <a:schemeClr val="lt1"/>
                </a:solidFill>
                <a:latin typeface="Calibri"/>
                <a:ea typeface="Calibri"/>
                <a:cs typeface="Calibri"/>
                <a:sym typeface="Calibri"/>
              </a:endParaRPr>
            </a:p>
          </p:txBody>
        </p:sp>
        <p:sp>
          <p:nvSpPr>
            <p:cNvPr id="64" name="Google Shape;64;p2"/>
            <p:cNvSpPr txBox="1"/>
            <p:nvPr/>
          </p:nvSpPr>
          <p:spPr>
            <a:xfrm>
              <a:off x="4932040" y="1564730"/>
              <a:ext cx="508473" cy="4770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500">
                  <a:solidFill>
                    <a:srgbClr val="FFC32C"/>
                  </a:solidFill>
                  <a:latin typeface="Calibri"/>
                  <a:ea typeface="Calibri"/>
                  <a:cs typeface="Calibri"/>
                  <a:sym typeface="Calibri"/>
                </a:rPr>
                <a:t>1</a:t>
              </a:r>
              <a:endParaRPr b="1" sz="2500">
                <a:solidFill>
                  <a:srgbClr val="FFC32C"/>
                </a:solidFill>
                <a:latin typeface="Calibri"/>
                <a:ea typeface="Calibri"/>
                <a:cs typeface="Calibri"/>
                <a:sym typeface="Calibri"/>
              </a:endParaRPr>
            </a:p>
          </p:txBody>
        </p:sp>
        <p:cxnSp>
          <p:nvCxnSpPr>
            <p:cNvPr id="65" name="Google Shape;65;p2"/>
            <p:cNvCxnSpPr/>
            <p:nvPr/>
          </p:nvCxnSpPr>
          <p:spPr>
            <a:xfrm>
              <a:off x="5615682" y="1648944"/>
              <a:ext cx="0" cy="501859"/>
            </a:xfrm>
            <a:prstGeom prst="straightConnector1">
              <a:avLst/>
            </a:prstGeom>
            <a:noFill/>
            <a:ln cap="flat" cmpd="sng" w="38100">
              <a:solidFill>
                <a:srgbClr val="FFC32C"/>
              </a:solidFill>
              <a:prstDash val="dot"/>
              <a:round/>
              <a:headEnd len="sm" w="sm" type="none"/>
              <a:tailEnd len="sm" w="sm" type="none"/>
            </a:ln>
          </p:spPr>
        </p:cxnSp>
      </p:grpSp>
      <p:grpSp>
        <p:nvGrpSpPr>
          <p:cNvPr id="66" name="Google Shape;66;p2"/>
          <p:cNvGrpSpPr/>
          <p:nvPr/>
        </p:nvGrpSpPr>
        <p:grpSpPr>
          <a:xfrm>
            <a:off x="4932040" y="2492897"/>
            <a:ext cx="3126861" cy="576600"/>
            <a:chOff x="4932040" y="2492897"/>
            <a:chExt cx="3636546" cy="576600"/>
          </a:xfrm>
        </p:grpSpPr>
        <p:sp>
          <p:nvSpPr>
            <p:cNvPr id="67" name="Google Shape;67;p2"/>
            <p:cNvSpPr txBox="1"/>
            <p:nvPr/>
          </p:nvSpPr>
          <p:spPr>
            <a:xfrm>
              <a:off x="5615686" y="2492897"/>
              <a:ext cx="2952900" cy="576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b="1" lang="en-US">
                  <a:solidFill>
                    <a:schemeClr val="lt1"/>
                  </a:solidFill>
                  <a:latin typeface="Calibri"/>
                  <a:ea typeface="Calibri"/>
                  <a:cs typeface="Calibri"/>
                  <a:sym typeface="Calibri"/>
                </a:rPr>
                <a:t>Problems we Faced During Disassembly of the Bike</a:t>
              </a:r>
              <a:endParaRPr b="1" sz="1400">
                <a:solidFill>
                  <a:schemeClr val="lt1"/>
                </a:solidFill>
                <a:latin typeface="Calibri"/>
                <a:ea typeface="Calibri"/>
                <a:cs typeface="Calibri"/>
                <a:sym typeface="Calibri"/>
              </a:endParaRPr>
            </a:p>
          </p:txBody>
        </p:sp>
        <p:sp>
          <p:nvSpPr>
            <p:cNvPr id="68" name="Google Shape;68;p2"/>
            <p:cNvSpPr txBox="1"/>
            <p:nvPr/>
          </p:nvSpPr>
          <p:spPr>
            <a:xfrm>
              <a:off x="4932040" y="2500834"/>
              <a:ext cx="508473" cy="4770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500">
                  <a:solidFill>
                    <a:srgbClr val="FFC32C"/>
                  </a:solidFill>
                  <a:latin typeface="Calibri"/>
                  <a:ea typeface="Calibri"/>
                  <a:cs typeface="Calibri"/>
                  <a:sym typeface="Calibri"/>
                </a:rPr>
                <a:t>2</a:t>
              </a:r>
              <a:endParaRPr b="1" sz="2500">
                <a:solidFill>
                  <a:srgbClr val="FFC32C"/>
                </a:solidFill>
                <a:latin typeface="Calibri"/>
                <a:ea typeface="Calibri"/>
                <a:cs typeface="Calibri"/>
                <a:sym typeface="Calibri"/>
              </a:endParaRPr>
            </a:p>
          </p:txBody>
        </p:sp>
        <p:cxnSp>
          <p:nvCxnSpPr>
            <p:cNvPr id="69" name="Google Shape;69;p2"/>
            <p:cNvCxnSpPr/>
            <p:nvPr/>
          </p:nvCxnSpPr>
          <p:spPr>
            <a:xfrm>
              <a:off x="5615682" y="2567550"/>
              <a:ext cx="0" cy="501859"/>
            </a:xfrm>
            <a:prstGeom prst="straightConnector1">
              <a:avLst/>
            </a:prstGeom>
            <a:noFill/>
            <a:ln cap="flat" cmpd="sng" w="38100">
              <a:solidFill>
                <a:srgbClr val="FFC32C"/>
              </a:solidFill>
              <a:prstDash val="dot"/>
              <a:round/>
              <a:headEnd len="sm" w="sm" type="none"/>
              <a:tailEnd len="sm" w="sm" type="none"/>
            </a:ln>
          </p:spPr>
        </p:cxnSp>
      </p:grpSp>
      <p:grpSp>
        <p:nvGrpSpPr>
          <p:cNvPr id="70" name="Google Shape;70;p2"/>
          <p:cNvGrpSpPr/>
          <p:nvPr/>
        </p:nvGrpSpPr>
        <p:grpSpPr>
          <a:xfrm>
            <a:off x="4932040" y="3429000"/>
            <a:ext cx="3126861" cy="575199"/>
            <a:chOff x="4932040" y="3429000"/>
            <a:chExt cx="3636546" cy="575199"/>
          </a:xfrm>
        </p:grpSpPr>
        <p:sp>
          <p:nvSpPr>
            <p:cNvPr id="71" name="Google Shape;71;p2"/>
            <p:cNvSpPr txBox="1"/>
            <p:nvPr/>
          </p:nvSpPr>
          <p:spPr>
            <a:xfrm>
              <a:off x="5615686" y="3429000"/>
              <a:ext cx="2952900" cy="575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a:solidFill>
                    <a:schemeClr val="lt1"/>
                  </a:solidFill>
                  <a:latin typeface="Calibri"/>
                  <a:ea typeface="Calibri"/>
                  <a:cs typeface="Calibri"/>
                  <a:sym typeface="Calibri"/>
                </a:rPr>
                <a:t>Explanation About How our Engine Works</a:t>
              </a:r>
              <a:endParaRPr b="1" sz="1400">
                <a:solidFill>
                  <a:schemeClr val="lt1"/>
                </a:solidFill>
                <a:latin typeface="Calibri"/>
                <a:ea typeface="Calibri"/>
                <a:cs typeface="Calibri"/>
                <a:sym typeface="Calibri"/>
              </a:endParaRPr>
            </a:p>
          </p:txBody>
        </p:sp>
        <p:sp>
          <p:nvSpPr>
            <p:cNvPr id="72" name="Google Shape;72;p2"/>
            <p:cNvSpPr txBox="1"/>
            <p:nvPr/>
          </p:nvSpPr>
          <p:spPr>
            <a:xfrm>
              <a:off x="4932040" y="3436938"/>
              <a:ext cx="508473" cy="4770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500">
                  <a:solidFill>
                    <a:srgbClr val="FFC32C"/>
                  </a:solidFill>
                  <a:latin typeface="Calibri"/>
                  <a:ea typeface="Calibri"/>
                  <a:cs typeface="Calibri"/>
                  <a:sym typeface="Calibri"/>
                </a:rPr>
                <a:t>3</a:t>
              </a:r>
              <a:endParaRPr b="1" sz="2500">
                <a:solidFill>
                  <a:srgbClr val="FFC32C"/>
                </a:solidFill>
                <a:latin typeface="Calibri"/>
                <a:ea typeface="Calibri"/>
                <a:cs typeface="Calibri"/>
                <a:sym typeface="Calibri"/>
              </a:endParaRPr>
            </a:p>
          </p:txBody>
        </p:sp>
        <p:cxnSp>
          <p:nvCxnSpPr>
            <p:cNvPr id="73" name="Google Shape;73;p2"/>
            <p:cNvCxnSpPr/>
            <p:nvPr/>
          </p:nvCxnSpPr>
          <p:spPr>
            <a:xfrm>
              <a:off x="5615682" y="3502340"/>
              <a:ext cx="0" cy="501859"/>
            </a:xfrm>
            <a:prstGeom prst="straightConnector1">
              <a:avLst/>
            </a:prstGeom>
            <a:noFill/>
            <a:ln cap="flat" cmpd="sng" w="38100">
              <a:solidFill>
                <a:srgbClr val="FFC32C"/>
              </a:solidFill>
              <a:prstDash val="dot"/>
              <a:round/>
              <a:headEnd len="sm" w="sm" type="none"/>
              <a:tailEnd len="sm" w="sm" type="none"/>
            </a:ln>
          </p:spPr>
        </p:cxnSp>
      </p:grpSp>
      <p:sp>
        <p:nvSpPr>
          <p:cNvPr id="74" name="Google Shape;74;p2"/>
          <p:cNvSpPr txBox="1"/>
          <p:nvPr/>
        </p:nvSpPr>
        <p:spPr>
          <a:xfrm>
            <a:off x="5519625" y="4504700"/>
            <a:ext cx="2538600" cy="594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b="1" lang="en-US">
                <a:solidFill>
                  <a:schemeClr val="lt1"/>
                </a:solidFill>
                <a:latin typeface="Calibri"/>
                <a:ea typeface="Calibri"/>
                <a:cs typeface="Calibri"/>
                <a:sym typeface="Calibri"/>
              </a:rPr>
              <a:t>Information About Shifting Gears and the Ratio for Each Gear the Bike Drives in</a:t>
            </a:r>
            <a:endParaRPr b="1">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a:solidFill>
                <a:schemeClr val="lt1"/>
              </a:solidFill>
              <a:latin typeface="Calibri"/>
              <a:ea typeface="Calibri"/>
              <a:cs typeface="Calibri"/>
              <a:sym typeface="Calibri"/>
            </a:endParaRPr>
          </a:p>
        </p:txBody>
      </p:sp>
      <p:sp>
        <p:nvSpPr>
          <p:cNvPr id="75" name="Google Shape;75;p2"/>
          <p:cNvSpPr txBox="1"/>
          <p:nvPr/>
        </p:nvSpPr>
        <p:spPr>
          <a:xfrm>
            <a:off x="4932040" y="4373042"/>
            <a:ext cx="437207" cy="4770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500">
                <a:solidFill>
                  <a:srgbClr val="FFC32C"/>
                </a:solidFill>
                <a:latin typeface="Calibri"/>
                <a:ea typeface="Calibri"/>
                <a:cs typeface="Calibri"/>
                <a:sym typeface="Calibri"/>
              </a:rPr>
              <a:t>4</a:t>
            </a:r>
            <a:endParaRPr b="1" sz="2500">
              <a:solidFill>
                <a:srgbClr val="FFC32C"/>
              </a:solidFill>
              <a:latin typeface="Calibri"/>
              <a:ea typeface="Calibri"/>
              <a:cs typeface="Calibri"/>
              <a:sym typeface="Calibri"/>
            </a:endParaRPr>
          </a:p>
        </p:txBody>
      </p:sp>
      <p:cxnSp>
        <p:nvCxnSpPr>
          <p:cNvPr id="76" name="Google Shape;76;p2"/>
          <p:cNvCxnSpPr/>
          <p:nvPr/>
        </p:nvCxnSpPr>
        <p:spPr>
          <a:xfrm>
            <a:off x="5519865" y="4453314"/>
            <a:ext cx="0" cy="501859"/>
          </a:xfrm>
          <a:prstGeom prst="straightConnector1">
            <a:avLst/>
          </a:prstGeom>
          <a:noFill/>
          <a:ln cap="flat" cmpd="sng" w="38100">
            <a:solidFill>
              <a:srgbClr val="FFC32C"/>
            </a:solidFill>
            <a:prstDash val="dot"/>
            <a:round/>
            <a:headEnd len="sm" w="sm" type="none"/>
            <a:tailEnd len="sm" w="sm" type="none"/>
          </a:ln>
        </p:spPr>
      </p:cxnSp>
      <p:grpSp>
        <p:nvGrpSpPr>
          <p:cNvPr id="77" name="Google Shape;77;p2"/>
          <p:cNvGrpSpPr/>
          <p:nvPr/>
        </p:nvGrpSpPr>
        <p:grpSpPr>
          <a:xfrm>
            <a:off x="4932040" y="5301206"/>
            <a:ext cx="3126603" cy="580800"/>
            <a:chOff x="4932040" y="5301206"/>
            <a:chExt cx="3636246" cy="580800"/>
          </a:xfrm>
        </p:grpSpPr>
        <p:sp>
          <p:nvSpPr>
            <p:cNvPr id="78" name="Google Shape;78;p2"/>
            <p:cNvSpPr txBox="1"/>
            <p:nvPr/>
          </p:nvSpPr>
          <p:spPr>
            <a:xfrm>
              <a:off x="5615686" y="5301206"/>
              <a:ext cx="2952600" cy="58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Engine Systems</a:t>
              </a:r>
              <a:endParaRPr b="1">
                <a:solidFill>
                  <a:schemeClr val="lt1"/>
                </a:solidFill>
                <a:latin typeface="Calibri"/>
                <a:ea typeface="Calibri"/>
                <a:cs typeface="Calibri"/>
                <a:sym typeface="Calibri"/>
              </a:endParaRPr>
            </a:p>
            <a:p>
              <a:pPr indent="0" lvl="0" marL="0" rtl="0" algn="ctr">
                <a:spcBef>
                  <a:spcPts val="0"/>
                </a:spcBef>
                <a:spcAft>
                  <a:spcPts val="0"/>
                </a:spcAft>
                <a:buNone/>
              </a:pPr>
              <a:r>
                <a:rPr b="1" lang="en-US">
                  <a:solidFill>
                    <a:schemeClr val="lt1"/>
                  </a:solidFill>
                  <a:latin typeface="Calibri"/>
                  <a:ea typeface="Calibri"/>
                  <a:cs typeface="Calibri"/>
                  <a:sym typeface="Calibri"/>
                </a:rPr>
                <a:t>- Ignition, Lubrication, and Materials</a:t>
              </a:r>
              <a:endParaRPr b="1">
                <a:solidFill>
                  <a:schemeClr val="lt1"/>
                </a:solidFill>
                <a:latin typeface="Calibri"/>
                <a:ea typeface="Calibri"/>
                <a:cs typeface="Calibri"/>
                <a:sym typeface="Calibri"/>
              </a:endParaRPr>
            </a:p>
          </p:txBody>
        </p:sp>
        <p:sp>
          <p:nvSpPr>
            <p:cNvPr id="79" name="Google Shape;79;p2"/>
            <p:cNvSpPr txBox="1"/>
            <p:nvPr/>
          </p:nvSpPr>
          <p:spPr>
            <a:xfrm>
              <a:off x="4932040" y="5309146"/>
              <a:ext cx="508473" cy="4770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500">
                  <a:solidFill>
                    <a:srgbClr val="FFC32C"/>
                  </a:solidFill>
                  <a:latin typeface="Calibri"/>
                  <a:ea typeface="Calibri"/>
                  <a:cs typeface="Calibri"/>
                  <a:sym typeface="Calibri"/>
                </a:rPr>
                <a:t>5</a:t>
              </a:r>
              <a:endParaRPr b="1" sz="2500">
                <a:solidFill>
                  <a:srgbClr val="FFC32C"/>
                </a:solidFill>
                <a:latin typeface="Calibri"/>
                <a:ea typeface="Calibri"/>
                <a:cs typeface="Calibri"/>
                <a:sym typeface="Calibri"/>
              </a:endParaRPr>
            </a:p>
          </p:txBody>
        </p:sp>
        <p:cxnSp>
          <p:nvCxnSpPr>
            <p:cNvPr id="80" name="Google Shape;80;p2"/>
            <p:cNvCxnSpPr/>
            <p:nvPr/>
          </p:nvCxnSpPr>
          <p:spPr>
            <a:xfrm>
              <a:off x="5615682" y="5380012"/>
              <a:ext cx="0" cy="501859"/>
            </a:xfrm>
            <a:prstGeom prst="straightConnector1">
              <a:avLst/>
            </a:prstGeom>
            <a:noFill/>
            <a:ln cap="flat" cmpd="sng" w="38100">
              <a:solidFill>
                <a:srgbClr val="FFC32C"/>
              </a:solidFill>
              <a:prstDash val="dot"/>
              <a:round/>
              <a:headEnd len="sm" w="sm" type="none"/>
              <a:tailEnd len="sm" w="sm" type="none"/>
            </a:ln>
          </p:spPr>
        </p:cxnSp>
      </p:grpSp>
      <p:sp>
        <p:nvSpPr>
          <p:cNvPr id="81" name="Google Shape;81;p2"/>
          <p:cNvSpPr txBox="1"/>
          <p:nvPr/>
        </p:nvSpPr>
        <p:spPr>
          <a:xfrm>
            <a:off x="5868144" y="156724"/>
            <a:ext cx="2808312" cy="52322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800">
                <a:solidFill>
                  <a:srgbClr val="FFC32C"/>
                </a:solidFill>
                <a:latin typeface="Calibri"/>
                <a:ea typeface="Calibri"/>
                <a:cs typeface="Calibri"/>
                <a:sym typeface="Calibri"/>
              </a:rPr>
              <a:t>CONTENTS</a:t>
            </a:r>
            <a:endParaRPr b="1" sz="2800">
              <a:solidFill>
                <a:srgbClr val="FFC32C"/>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4"/>
          <p:cNvSpPr txBox="1"/>
          <p:nvPr>
            <p:ph type="title"/>
          </p:nvPr>
        </p:nvSpPr>
        <p:spPr>
          <a:xfrm>
            <a:off x="522784" y="417160"/>
            <a:ext cx="7789526" cy="79690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500"/>
              <a:buFont typeface="Calibri"/>
              <a:buNone/>
            </a:pPr>
            <a:r>
              <a:rPr lang="en-US"/>
              <a:t>01: </a:t>
            </a:r>
            <a:r>
              <a:rPr lang="en-US"/>
              <a:t>Summary of What Was Done With The Engine - Disassembly</a:t>
            </a:r>
            <a:endParaRPr/>
          </a:p>
        </p:txBody>
      </p:sp>
      <p:sp>
        <p:nvSpPr>
          <p:cNvPr id="87" name="Google Shape;87;p4"/>
          <p:cNvSpPr txBox="1"/>
          <p:nvPr>
            <p:ph idx="1" type="body"/>
          </p:nvPr>
        </p:nvSpPr>
        <p:spPr>
          <a:xfrm>
            <a:off x="522784" y="1469117"/>
            <a:ext cx="8310300" cy="46242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1200"/>
              </a:spcBef>
              <a:spcAft>
                <a:spcPts val="0"/>
              </a:spcAft>
              <a:buClr>
                <a:schemeClr val="dk1"/>
              </a:buClr>
              <a:buSzPts val="1100"/>
              <a:buFont typeface="Arial"/>
              <a:buNone/>
            </a:pPr>
            <a:r>
              <a:rPr b="1" i="0" lang="en-US" sz="1500"/>
              <a:t>To access the internal components of the engine, we began by removing the outer covers, the cylinder head, and the barrel. Due to the age and low mechanical tolerances of the engine, many parts had seized or fused through corrosion or heat expansion. Special tools were required to separate these components. For example, an arbor press was used to apply controlled pressure for removing parts pressed onto shafts, while a gear puller was essential for detaching gears from the mainshaft and layshaft without damaging the splines.</a:t>
            </a:r>
            <a:endParaRPr b="1" i="0" sz="1500"/>
          </a:p>
          <a:p>
            <a:pPr indent="0" lvl="0" marL="0" rtl="0" algn="l">
              <a:lnSpc>
                <a:spcPct val="115000"/>
              </a:lnSpc>
              <a:spcBef>
                <a:spcPts val="1200"/>
              </a:spcBef>
              <a:spcAft>
                <a:spcPts val="0"/>
              </a:spcAft>
              <a:buClr>
                <a:schemeClr val="dk1"/>
              </a:buClr>
              <a:buSzPts val="1100"/>
              <a:buFont typeface="Arial"/>
              <a:buNone/>
            </a:pPr>
            <a:r>
              <a:rPr b="1" i="0" lang="en-US" sz="1500"/>
              <a:t>Once disassembled, each component was carefully assessed for wear, damage, and functionality. Vintage engines like this often suffer from rust, scoring, or mechanical deformation that newer engines might not show, so evaluation required both measurement and visual inspection.</a:t>
            </a:r>
            <a:endParaRPr b="1" i="0" sz="1500"/>
          </a:p>
          <a:p>
            <a:pPr indent="0" lvl="0" marL="0" rtl="0" algn="l">
              <a:spcBef>
                <a:spcPts val="1200"/>
              </a:spcBef>
              <a:spcAft>
                <a:spcPts val="0"/>
              </a:spcAft>
              <a:buNone/>
            </a:pPr>
            <a:r>
              <a:t/>
            </a:r>
            <a:endParaRPr b="1" i="0" sz="1500"/>
          </a:p>
        </p:txBody>
      </p:sp>
      <p:pic>
        <p:nvPicPr>
          <p:cNvPr id="88" name="Google Shape;88;p4" title="IMG_3952.jpg"/>
          <p:cNvPicPr preferRelativeResize="0"/>
          <p:nvPr/>
        </p:nvPicPr>
        <p:blipFill rotWithShape="1">
          <a:blip r:embed="rId3">
            <a:alphaModFix/>
          </a:blip>
          <a:srcRect b="27546" l="0" r="24477" t="0"/>
          <a:stretch/>
        </p:blipFill>
        <p:spPr>
          <a:xfrm>
            <a:off x="989750" y="4141300"/>
            <a:ext cx="1914497" cy="244897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g3552cf1f647_0_6"/>
          <p:cNvSpPr txBox="1"/>
          <p:nvPr>
            <p:ph type="title"/>
          </p:nvPr>
        </p:nvSpPr>
        <p:spPr>
          <a:xfrm>
            <a:off x="522784" y="417160"/>
            <a:ext cx="7789500" cy="796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500"/>
              <a:buFont typeface="Calibri"/>
              <a:buNone/>
            </a:pPr>
            <a:r>
              <a:rPr lang="en-US"/>
              <a:t>01: Summary of What Was Done With The Engine - Cleaning</a:t>
            </a:r>
            <a:endParaRPr/>
          </a:p>
        </p:txBody>
      </p:sp>
      <p:sp>
        <p:nvSpPr>
          <p:cNvPr id="94" name="Google Shape;94;g3552cf1f647_0_6"/>
          <p:cNvSpPr txBox="1"/>
          <p:nvPr>
            <p:ph idx="1" type="body"/>
          </p:nvPr>
        </p:nvSpPr>
        <p:spPr>
          <a:xfrm>
            <a:off x="522784" y="1456267"/>
            <a:ext cx="8310300" cy="46242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1200"/>
              </a:spcBef>
              <a:spcAft>
                <a:spcPts val="0"/>
              </a:spcAft>
              <a:buClr>
                <a:schemeClr val="dk1"/>
              </a:buClr>
              <a:buSzPts val="1100"/>
              <a:buFont typeface="Arial"/>
              <a:buNone/>
            </a:pPr>
            <a:r>
              <a:rPr b="1" i="0" lang="en-US" sz="1500"/>
              <a:t>After disassembly, all salvageable parts were cleaned using a combination of ultrasonic cleaning and hand scrubbing. Small and intricate parts such as valve springs, gear teeth, and bushings were immersed in an ultrasonic parts cleaner. This machine uses high-frequency sound waves in a cleaning solution to dislodge dirt, oil, and rust particles at a microscopic level.</a:t>
            </a:r>
            <a:endParaRPr b="1" i="0" sz="1500"/>
          </a:p>
          <a:p>
            <a:pPr indent="0" lvl="0" marL="0" rtl="0" algn="l">
              <a:lnSpc>
                <a:spcPct val="115000"/>
              </a:lnSpc>
              <a:spcBef>
                <a:spcPts val="1200"/>
              </a:spcBef>
              <a:spcAft>
                <a:spcPts val="0"/>
              </a:spcAft>
              <a:buClr>
                <a:schemeClr val="dk1"/>
              </a:buClr>
              <a:buSzPts val="1100"/>
              <a:buFont typeface="Arial"/>
              <a:buNone/>
            </a:pPr>
            <a:r>
              <a:rPr b="1" i="0" lang="en-US" sz="1500"/>
              <a:t>Larger components like the crankcase, barrel, and head were manually scrubbed at the degreasing parts cleaner, then sandblasted in the MAE workshop. Sandblasting uses compressed air to propel abrasive particles (typically aluminum oxide) at surfaces, removing paint and corrosion and leaving a clean, matte surface ready for reassembly. Post-cleaning, all parts were coated with WD-40 to prevent flash rusting from moisture exposure.</a:t>
            </a:r>
            <a:endParaRPr b="1" i="0" sz="1500"/>
          </a:p>
          <a:p>
            <a:pPr indent="0" lvl="0" marL="0" rtl="0" algn="l">
              <a:spcBef>
                <a:spcPts val="1200"/>
              </a:spcBef>
              <a:spcAft>
                <a:spcPts val="0"/>
              </a:spcAft>
              <a:buNone/>
            </a:pPr>
            <a:r>
              <a:t/>
            </a:r>
            <a:endParaRPr b="1" i="0" sz="1500"/>
          </a:p>
        </p:txBody>
      </p:sp>
      <p:pic>
        <p:nvPicPr>
          <p:cNvPr id="95" name="Google Shape;95;g3552cf1f647_0_6" title="IMG_7869.jpeg"/>
          <p:cNvPicPr preferRelativeResize="0"/>
          <p:nvPr/>
        </p:nvPicPr>
        <p:blipFill rotWithShape="1">
          <a:blip r:embed="rId3">
            <a:alphaModFix/>
          </a:blip>
          <a:srcRect b="31084" l="0" r="0" t="13526"/>
          <a:stretch/>
        </p:blipFill>
        <p:spPr>
          <a:xfrm>
            <a:off x="644700" y="3969075"/>
            <a:ext cx="3570924" cy="2637225"/>
          </a:xfrm>
          <a:prstGeom prst="rect">
            <a:avLst/>
          </a:prstGeom>
          <a:noFill/>
          <a:ln>
            <a:noFill/>
          </a:ln>
        </p:spPr>
      </p:pic>
      <p:pic>
        <p:nvPicPr>
          <p:cNvPr id="96" name="Google Shape;96;g3552cf1f647_0_6" title="IMG_8162.jpeg"/>
          <p:cNvPicPr preferRelativeResize="0"/>
          <p:nvPr/>
        </p:nvPicPr>
        <p:blipFill rotWithShape="1">
          <a:blip r:embed="rId4">
            <a:alphaModFix/>
          </a:blip>
          <a:srcRect b="10213" l="12240" r="3577" t="9490"/>
          <a:stretch/>
        </p:blipFill>
        <p:spPr>
          <a:xfrm rot="-5400000">
            <a:off x="5266525" y="3611724"/>
            <a:ext cx="2635876" cy="33519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3598fcbee2b_1_8"/>
          <p:cNvSpPr txBox="1"/>
          <p:nvPr>
            <p:ph type="title"/>
          </p:nvPr>
        </p:nvSpPr>
        <p:spPr>
          <a:xfrm>
            <a:off x="522784" y="417160"/>
            <a:ext cx="7789500" cy="7968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01: </a:t>
            </a:r>
            <a:r>
              <a:rPr lang="en-US"/>
              <a:t>Custom Gasket Fabrication – Laser Cutting with CorelDRAW</a:t>
            </a:r>
            <a:endParaRPr/>
          </a:p>
        </p:txBody>
      </p:sp>
      <p:sp>
        <p:nvSpPr>
          <p:cNvPr id="103" name="Google Shape;103;g3598fcbee2b_1_8"/>
          <p:cNvSpPr txBox="1"/>
          <p:nvPr>
            <p:ph idx="1" type="body"/>
          </p:nvPr>
        </p:nvSpPr>
        <p:spPr>
          <a:xfrm>
            <a:off x="522784" y="1456267"/>
            <a:ext cx="8310300" cy="4624200"/>
          </a:xfrm>
          <a:prstGeom prst="rect">
            <a:avLst/>
          </a:prstGeom>
        </p:spPr>
        <p:txBody>
          <a:bodyPr anchorCtr="0" anchor="t" bIns="45700" lIns="91425" spcFirstLastPara="1" rIns="91425" wrap="square" tIns="45700">
            <a:normAutofit/>
          </a:bodyPr>
          <a:lstStyle/>
          <a:p>
            <a:pPr indent="0" lvl="0" marL="0" rtl="0" algn="l">
              <a:spcBef>
                <a:spcPts val="320"/>
              </a:spcBef>
              <a:spcAft>
                <a:spcPts val="0"/>
              </a:spcAft>
              <a:buNone/>
            </a:pPr>
            <a:r>
              <a:rPr b="1" i="0" lang="en-US" sz="1500"/>
              <a:t>Original gaskets had deteriorated over time and could not be reused. To replace them, we used CorelDRAW to digitally trace the outlines of the gasket surfaces. These outlines were then used to instruct a laser cutter to precisely cut new gaskets from gasket paper. This method ensured a perfect seal between metal components such as the crankcase halves, preventing oil leakage and maintaining engine compression. Laser cutting offers a much higher level of precision compared to manual cutting, especially for complex gasket geometries around bolt holes and coolant passages.</a:t>
            </a:r>
            <a:endParaRPr b="1" i="0" sz="1500"/>
          </a:p>
          <a:p>
            <a:pPr indent="0" lvl="0" marL="0" rtl="0" algn="l">
              <a:spcBef>
                <a:spcPts val="320"/>
              </a:spcBef>
              <a:spcAft>
                <a:spcPts val="0"/>
              </a:spcAft>
              <a:buNone/>
            </a:pPr>
            <a:r>
              <a:t/>
            </a:r>
            <a:endParaRPr b="1" i="0" sz="1500"/>
          </a:p>
          <a:p>
            <a:pPr indent="0" lvl="0" marL="0" rtl="0" algn="l">
              <a:spcBef>
                <a:spcPts val="0"/>
              </a:spcBef>
              <a:spcAft>
                <a:spcPts val="0"/>
              </a:spcAft>
              <a:buClr>
                <a:schemeClr val="dk1"/>
              </a:buClr>
              <a:buSzPts val="1100"/>
              <a:buFont typeface="Arial"/>
              <a:buNone/>
            </a:pPr>
            <a:r>
              <a:rPr b="1" i="0" lang="en-US" sz="1500"/>
              <a:t>After we had made those we began to look for the parts that we needed to replace and lay everything out so we could begin assembling the engine in the opposite order that we took everything apart. </a:t>
            </a:r>
            <a:endParaRPr i="0"/>
          </a:p>
        </p:txBody>
      </p:sp>
      <p:pic>
        <p:nvPicPr>
          <p:cNvPr id="104" name="Google Shape;104;g3598fcbee2b_1_8" title="IMG_4066.jpg"/>
          <p:cNvPicPr preferRelativeResize="0"/>
          <p:nvPr/>
        </p:nvPicPr>
        <p:blipFill rotWithShape="1">
          <a:blip r:embed="rId3">
            <a:alphaModFix/>
          </a:blip>
          <a:srcRect b="17863" l="25009" r="20527" t="16046"/>
          <a:stretch/>
        </p:blipFill>
        <p:spPr>
          <a:xfrm rot="-5400000">
            <a:off x="1351401" y="3388910"/>
            <a:ext cx="2183251" cy="3532252"/>
          </a:xfrm>
          <a:prstGeom prst="rect">
            <a:avLst/>
          </a:prstGeom>
          <a:noFill/>
          <a:ln>
            <a:noFill/>
          </a:ln>
        </p:spPr>
      </p:pic>
      <p:pic>
        <p:nvPicPr>
          <p:cNvPr id="105" name="Google Shape;105;g3598fcbee2b_1_8" title="IMG_4067.jpg"/>
          <p:cNvPicPr preferRelativeResize="0"/>
          <p:nvPr/>
        </p:nvPicPr>
        <p:blipFill rotWithShape="1">
          <a:blip r:embed="rId4">
            <a:alphaModFix/>
          </a:blip>
          <a:srcRect b="18089" l="27578" r="12494" t="18615"/>
          <a:stretch/>
        </p:blipFill>
        <p:spPr>
          <a:xfrm rot="-5400000">
            <a:off x="5379599" y="3620324"/>
            <a:ext cx="2179476" cy="3069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5"/>
          <p:cNvSpPr txBox="1"/>
          <p:nvPr>
            <p:ph type="title"/>
          </p:nvPr>
        </p:nvSpPr>
        <p:spPr>
          <a:xfrm>
            <a:off x="522784" y="417160"/>
            <a:ext cx="7789500" cy="796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500"/>
              <a:buFont typeface="Calibri"/>
              <a:buNone/>
            </a:pPr>
            <a:r>
              <a:rPr lang="en-US">
                <a:solidFill>
                  <a:schemeClr val="lt1"/>
                </a:solidFill>
              </a:rPr>
              <a:t>02: Challenges Faced – Seized Parts, Heat Damage, and Improvisation</a:t>
            </a:r>
            <a:endParaRPr>
              <a:solidFill>
                <a:schemeClr val="lt1"/>
              </a:solidFill>
            </a:endParaRPr>
          </a:p>
        </p:txBody>
      </p:sp>
      <p:sp>
        <p:nvSpPr>
          <p:cNvPr id="111" name="Google Shape;111;p5"/>
          <p:cNvSpPr txBox="1"/>
          <p:nvPr>
            <p:ph idx="1" type="body"/>
          </p:nvPr>
        </p:nvSpPr>
        <p:spPr>
          <a:xfrm>
            <a:off x="522775" y="1356875"/>
            <a:ext cx="4626300" cy="4624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00000"/>
              </a:buClr>
              <a:buSzPts val="1600"/>
              <a:buNone/>
            </a:pPr>
            <a:r>
              <a:rPr b="1" i="0" lang="en-US" sz="1500"/>
              <a:t>The first obstacles we faced was removing parts as  many of them were rusted solid onto the engine making it hard to remove them originally. We had to make use of time and WD-40 to help remove some of the rust which made it easier to try to clean with a </a:t>
            </a:r>
            <a:r>
              <a:rPr b="1" i="0" lang="en-US" sz="1500"/>
              <a:t>wire brush</a:t>
            </a:r>
            <a:r>
              <a:rPr b="1" i="0" lang="en-US" sz="1500"/>
              <a:t>. </a:t>
            </a:r>
            <a:endParaRPr b="1" i="0" sz="1500"/>
          </a:p>
          <a:p>
            <a:pPr indent="-342900" lvl="0" marL="342900" rtl="0" algn="l">
              <a:spcBef>
                <a:spcPts val="0"/>
              </a:spcBef>
              <a:spcAft>
                <a:spcPts val="0"/>
              </a:spcAft>
              <a:buClr>
                <a:srgbClr val="000000"/>
              </a:buClr>
              <a:buSzPts val="1600"/>
              <a:buNone/>
            </a:pPr>
            <a:r>
              <a:rPr b="1" i="0" lang="en-US" sz="1500"/>
              <a:t>The next obstacle we faced was when we tried to remove the head because it was fused  to the barrel of the bike due to studs rusted into the engine casing. To fix this we ended up sawing through the stud which freed the head off the barrel and allowed us to remove the stud using vice grips to twist the stud free. </a:t>
            </a:r>
            <a:endParaRPr b="1" i="0" sz="1500"/>
          </a:p>
          <a:p>
            <a:pPr indent="-342900" lvl="0" marL="342900" rtl="0" algn="l">
              <a:spcBef>
                <a:spcPts val="0"/>
              </a:spcBef>
              <a:spcAft>
                <a:spcPts val="0"/>
              </a:spcAft>
              <a:buClr>
                <a:srgbClr val="000000"/>
              </a:buClr>
              <a:buSzPts val="1600"/>
              <a:buNone/>
            </a:pPr>
            <a:r>
              <a:rPr b="1" i="0" lang="en-US" sz="1500"/>
              <a:t>Another obstacle was the piston as the bike had obviously overheated at some point. Scorch marks on the cylinder wall and fused piston rings confirmed this, reflecting the consequences of heat mismanagement and poor lubrication. Overheating can cause aluminum components like pistons to melt or warp so we had to source a new piston that matched the original’s tolerances – tight enough to maintain compression, loose enough to allow thermal expansion.</a:t>
            </a:r>
            <a:endParaRPr b="1" i="0" sz="1500"/>
          </a:p>
          <a:p>
            <a:pPr indent="-342900" lvl="0" marL="342900" rtl="0" algn="l">
              <a:spcBef>
                <a:spcPts val="0"/>
              </a:spcBef>
              <a:spcAft>
                <a:spcPts val="0"/>
              </a:spcAft>
              <a:buClr>
                <a:srgbClr val="000000"/>
              </a:buClr>
              <a:buSzPts val="1600"/>
              <a:buFont typeface="Arial"/>
              <a:buNone/>
            </a:pPr>
            <a:r>
              <a:t/>
            </a:r>
            <a:endParaRPr b="1" i="0" sz="1500"/>
          </a:p>
        </p:txBody>
      </p:sp>
      <p:pic>
        <p:nvPicPr>
          <p:cNvPr id="112" name="Google Shape;112;p5" title="IMG_4032.jpg"/>
          <p:cNvPicPr preferRelativeResize="0"/>
          <p:nvPr/>
        </p:nvPicPr>
        <p:blipFill rotWithShape="1">
          <a:blip r:embed="rId3">
            <a:alphaModFix/>
          </a:blip>
          <a:srcRect b="0" l="12831" r="23676" t="26313"/>
          <a:stretch/>
        </p:blipFill>
        <p:spPr>
          <a:xfrm>
            <a:off x="5219613" y="4099249"/>
            <a:ext cx="1638355" cy="2293673"/>
          </a:xfrm>
          <a:prstGeom prst="rect">
            <a:avLst/>
          </a:prstGeom>
          <a:noFill/>
          <a:ln>
            <a:noFill/>
          </a:ln>
        </p:spPr>
      </p:pic>
      <p:pic>
        <p:nvPicPr>
          <p:cNvPr id="113" name="Google Shape;113;p5" title="IMG_4033.jpg"/>
          <p:cNvPicPr preferRelativeResize="0"/>
          <p:nvPr/>
        </p:nvPicPr>
        <p:blipFill rotWithShape="1">
          <a:blip r:embed="rId4">
            <a:alphaModFix/>
          </a:blip>
          <a:srcRect b="20497" l="0" r="14799" t="17352"/>
          <a:stretch/>
        </p:blipFill>
        <p:spPr>
          <a:xfrm>
            <a:off x="6928500" y="4215175"/>
            <a:ext cx="2119899" cy="2061824"/>
          </a:xfrm>
          <a:prstGeom prst="rect">
            <a:avLst/>
          </a:prstGeom>
          <a:noFill/>
          <a:ln>
            <a:noFill/>
          </a:ln>
        </p:spPr>
      </p:pic>
      <p:pic>
        <p:nvPicPr>
          <p:cNvPr id="114" name="Google Shape;114;p5" title="IMG_7848.jpeg"/>
          <p:cNvPicPr preferRelativeResize="0"/>
          <p:nvPr/>
        </p:nvPicPr>
        <p:blipFill>
          <a:blip r:embed="rId5">
            <a:alphaModFix/>
          </a:blip>
          <a:stretch>
            <a:fillRect/>
          </a:stretch>
        </p:blipFill>
        <p:spPr>
          <a:xfrm>
            <a:off x="5447050" y="1456275"/>
            <a:ext cx="1720255" cy="2293673"/>
          </a:xfrm>
          <a:prstGeom prst="rect">
            <a:avLst/>
          </a:prstGeom>
          <a:noFill/>
          <a:ln>
            <a:noFill/>
          </a:ln>
        </p:spPr>
      </p:pic>
      <p:pic>
        <p:nvPicPr>
          <p:cNvPr id="115" name="Google Shape;115;p5" title="IMG_7849.jpeg"/>
          <p:cNvPicPr preferRelativeResize="0"/>
          <p:nvPr/>
        </p:nvPicPr>
        <p:blipFill>
          <a:blip r:embed="rId6">
            <a:alphaModFix/>
          </a:blip>
          <a:stretch>
            <a:fillRect/>
          </a:stretch>
        </p:blipFill>
        <p:spPr>
          <a:xfrm>
            <a:off x="7328150" y="1456274"/>
            <a:ext cx="1720251" cy="229367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3598fcbee2b_1_27"/>
          <p:cNvSpPr txBox="1"/>
          <p:nvPr>
            <p:ph type="title"/>
          </p:nvPr>
        </p:nvSpPr>
        <p:spPr>
          <a:xfrm>
            <a:off x="522784" y="417160"/>
            <a:ext cx="7789500" cy="796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03: </a:t>
            </a:r>
            <a:r>
              <a:rPr lang="en-US"/>
              <a:t>The Four-Stroke Engine Cycle</a:t>
            </a:r>
            <a:endParaRPr/>
          </a:p>
        </p:txBody>
      </p:sp>
      <p:sp>
        <p:nvSpPr>
          <p:cNvPr id="122" name="Google Shape;122;g3598fcbee2b_1_27"/>
          <p:cNvSpPr txBox="1"/>
          <p:nvPr>
            <p:ph idx="1" type="body"/>
          </p:nvPr>
        </p:nvSpPr>
        <p:spPr>
          <a:xfrm>
            <a:off x="522775" y="1456275"/>
            <a:ext cx="8154600" cy="3558600"/>
          </a:xfrm>
          <a:prstGeom prst="rect">
            <a:avLst/>
          </a:prstGeom>
        </p:spPr>
        <p:txBody>
          <a:bodyPr anchorCtr="0" anchor="t" bIns="45700" lIns="91425" spcFirstLastPara="1" rIns="91425" wrap="square" tIns="45700">
            <a:normAutofit fontScale="85000" lnSpcReduction="20000"/>
          </a:bodyPr>
          <a:lstStyle/>
          <a:p>
            <a:pPr indent="0" lvl="0" marL="0" rtl="0" algn="l">
              <a:lnSpc>
                <a:spcPct val="115000"/>
              </a:lnSpc>
              <a:spcBef>
                <a:spcPts val="1200"/>
              </a:spcBef>
              <a:spcAft>
                <a:spcPts val="0"/>
              </a:spcAft>
              <a:buNone/>
            </a:pPr>
            <a:r>
              <a:rPr b="1" i="0" lang="en-US" sz="1500"/>
              <a:t>The Tiger Cub engine operates on the four-stroke Otto cycle. This consists of four piston strokes (one full cycle) across two crankshaft revolutions:</a:t>
            </a:r>
            <a:endParaRPr b="1" i="0" sz="1500"/>
          </a:p>
          <a:p>
            <a:pPr indent="-309562" lvl="0" marL="457200" rtl="0" algn="l">
              <a:lnSpc>
                <a:spcPct val="115000"/>
              </a:lnSpc>
              <a:spcBef>
                <a:spcPts val="1200"/>
              </a:spcBef>
              <a:spcAft>
                <a:spcPts val="0"/>
              </a:spcAft>
              <a:buClr>
                <a:schemeClr val="lt1"/>
              </a:buClr>
              <a:buSzPct val="100000"/>
              <a:buAutoNum type="arabicPeriod"/>
            </a:pPr>
            <a:r>
              <a:rPr b="1" i="0" lang="en-US" sz="1500"/>
              <a:t>Intake Stroke: The intake valve opens while the piston moves down, drawing in a mixture of air and vaporized fuel.</a:t>
            </a:r>
            <a:endParaRPr b="1" i="0" sz="1500"/>
          </a:p>
          <a:p>
            <a:pPr indent="-309562" lvl="0" marL="457200" rtl="0" algn="l">
              <a:lnSpc>
                <a:spcPct val="115000"/>
              </a:lnSpc>
              <a:spcBef>
                <a:spcPts val="0"/>
              </a:spcBef>
              <a:spcAft>
                <a:spcPts val="0"/>
              </a:spcAft>
              <a:buClr>
                <a:schemeClr val="lt1"/>
              </a:buClr>
              <a:buSzPct val="100000"/>
              <a:buAutoNum type="arabicPeriod"/>
            </a:pPr>
            <a:r>
              <a:rPr b="1" i="0" lang="en-US" sz="1500"/>
              <a:t>Compression Stroke: Both valves close as the piston rises, compressing the mixture. </a:t>
            </a:r>
            <a:endParaRPr b="1" i="0" sz="1500"/>
          </a:p>
          <a:p>
            <a:pPr indent="-309562" lvl="0" marL="457200" rtl="0" algn="l">
              <a:lnSpc>
                <a:spcPct val="115000"/>
              </a:lnSpc>
              <a:spcBef>
                <a:spcPts val="0"/>
              </a:spcBef>
              <a:spcAft>
                <a:spcPts val="0"/>
              </a:spcAft>
              <a:buClr>
                <a:schemeClr val="lt1"/>
              </a:buClr>
              <a:buSzPct val="100000"/>
              <a:buFont typeface="Calibri"/>
              <a:buAutoNum type="arabicPeriod"/>
            </a:pPr>
            <a:r>
              <a:rPr b="1" i="0" lang="en-US" sz="1500"/>
              <a:t>Power Stroke: A spark from the ignition system ignites the compressed mixture, rapidly expanding gases that drive the piston down.</a:t>
            </a:r>
            <a:endParaRPr b="1" i="0" sz="1500"/>
          </a:p>
          <a:p>
            <a:pPr indent="-309562" lvl="0" marL="457200" rtl="0" algn="l">
              <a:lnSpc>
                <a:spcPct val="115000"/>
              </a:lnSpc>
              <a:spcBef>
                <a:spcPts val="0"/>
              </a:spcBef>
              <a:spcAft>
                <a:spcPts val="0"/>
              </a:spcAft>
              <a:buClr>
                <a:schemeClr val="lt1"/>
              </a:buClr>
              <a:buSzPct val="100000"/>
              <a:buAutoNum type="arabicPeriod"/>
            </a:pPr>
            <a:r>
              <a:rPr b="1" i="0" lang="en-US" sz="1500"/>
              <a:t>Exhaust Stroke: The exhaust valve opens, and the upward motion of the piston expels the burnt gases.</a:t>
            </a:r>
            <a:endParaRPr b="1" i="0" sz="1500"/>
          </a:p>
          <a:p>
            <a:pPr indent="0" lvl="0" marL="0" rtl="0" algn="l">
              <a:lnSpc>
                <a:spcPct val="115000"/>
              </a:lnSpc>
              <a:spcBef>
                <a:spcPts val="1200"/>
              </a:spcBef>
              <a:spcAft>
                <a:spcPts val="0"/>
              </a:spcAft>
              <a:buNone/>
            </a:pPr>
            <a:r>
              <a:rPr b="1" i="0" lang="en-US" sz="1500"/>
              <a:t>This cycle converts chemical energy of the fuel into thermal energy which then creates an increase in temperature and thus pressure (according to ideal Gas Law: PV = nRT) so this energy becomes the linear mechanical energy of the piston, into the rotational mechanical energy of the crankshaft through controlled combustion.  The flywheel’s stored rotational energy and the force from the previous power stroke provide enough inertia to carry the crankshaft through the other strokes and ultimately turns the transmission, which drives the rear wheel.  Therefore if our engine is running at 6000 rpm we would have 3000 power strokes every minute since there is one power stroke every two crankshaft revolutions. </a:t>
            </a:r>
            <a:endParaRPr b="1" i="0" sz="1500"/>
          </a:p>
          <a:p>
            <a:pPr indent="0" lvl="0" marL="0" rtl="0" algn="l">
              <a:spcBef>
                <a:spcPts val="1200"/>
              </a:spcBef>
              <a:spcAft>
                <a:spcPts val="0"/>
              </a:spcAft>
              <a:buClr>
                <a:schemeClr val="dk1"/>
              </a:buClr>
              <a:buSzPct val="73333"/>
              <a:buFont typeface="Arial"/>
              <a:buNone/>
            </a:pPr>
            <a:r>
              <a:t/>
            </a:r>
            <a:endParaRPr b="1" i="0" sz="1500"/>
          </a:p>
        </p:txBody>
      </p:sp>
      <p:pic>
        <p:nvPicPr>
          <p:cNvPr id="123" name="Google Shape;123;g3598fcbee2b_1_27" title="4strokesengine.gif"/>
          <p:cNvPicPr preferRelativeResize="0"/>
          <p:nvPr/>
        </p:nvPicPr>
        <p:blipFill>
          <a:blip r:embed="rId3">
            <a:alphaModFix/>
          </a:blip>
          <a:stretch>
            <a:fillRect/>
          </a:stretch>
        </p:blipFill>
        <p:spPr>
          <a:xfrm>
            <a:off x="2217587" y="4658550"/>
            <a:ext cx="4708826" cy="2000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3598fcbee2b_1_45"/>
          <p:cNvSpPr txBox="1"/>
          <p:nvPr>
            <p:ph type="title"/>
          </p:nvPr>
        </p:nvSpPr>
        <p:spPr>
          <a:xfrm>
            <a:off x="522784" y="417160"/>
            <a:ext cx="7789500" cy="796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03: Crankshaft + Mechanical Energy Conversion</a:t>
            </a:r>
            <a:endParaRPr/>
          </a:p>
        </p:txBody>
      </p:sp>
      <p:sp>
        <p:nvSpPr>
          <p:cNvPr id="130" name="Google Shape;130;g3598fcbee2b_1_45"/>
          <p:cNvSpPr txBox="1"/>
          <p:nvPr>
            <p:ph idx="1" type="body"/>
          </p:nvPr>
        </p:nvSpPr>
        <p:spPr>
          <a:xfrm>
            <a:off x="312050" y="1456275"/>
            <a:ext cx="5808000" cy="5401800"/>
          </a:xfrm>
          <a:prstGeom prst="rect">
            <a:avLst/>
          </a:pr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fontScale="92500" lnSpcReduction="20000"/>
          </a:bodyPr>
          <a:lstStyle/>
          <a:p>
            <a:pPr indent="0" lvl="0" marL="0" rtl="0" algn="l">
              <a:lnSpc>
                <a:spcPct val="115000"/>
              </a:lnSpc>
              <a:spcBef>
                <a:spcPts val="1200"/>
              </a:spcBef>
              <a:spcAft>
                <a:spcPts val="0"/>
              </a:spcAft>
              <a:buNone/>
            </a:pPr>
            <a:r>
              <a:rPr b="1" i="0" lang="en-US" sz="1500"/>
              <a:t>The crankshaft is central to the engine’s operation, converting the piston’s linear motion into rotary motion. This is achieved through the connecting rod, which links the piston to an offset on the crankshaft called the crank pin. The mechanical principle behind this conversion is torque:</a:t>
            </a:r>
            <a:endParaRPr b="1" i="0" sz="1500"/>
          </a:p>
          <a:p>
            <a:pPr indent="0" lvl="0" marL="0" rtl="0" algn="ctr">
              <a:lnSpc>
                <a:spcPct val="115000"/>
              </a:lnSpc>
              <a:spcBef>
                <a:spcPts val="1200"/>
              </a:spcBef>
              <a:spcAft>
                <a:spcPts val="0"/>
              </a:spcAft>
              <a:buClr>
                <a:schemeClr val="dk1"/>
              </a:buClr>
              <a:buSzPct val="45833"/>
              <a:buFont typeface="Arial"/>
              <a:buNone/>
            </a:pPr>
            <a:r>
              <a:rPr b="1" i="0" lang="en-US" sz="2400"/>
              <a:t>τ = r x F</a:t>
            </a:r>
            <a:endParaRPr b="1" i="0" sz="2400"/>
          </a:p>
          <a:p>
            <a:pPr indent="-293211" lvl="0" marL="457200" rtl="0" algn="l">
              <a:lnSpc>
                <a:spcPct val="115000"/>
              </a:lnSpc>
              <a:spcBef>
                <a:spcPts val="1200"/>
              </a:spcBef>
              <a:spcAft>
                <a:spcPts val="0"/>
              </a:spcAft>
              <a:buClr>
                <a:schemeClr val="lt1"/>
              </a:buClr>
              <a:buSzPct val="100000"/>
              <a:buFont typeface="Calibri"/>
              <a:buChar char="●"/>
            </a:pPr>
            <a:r>
              <a:rPr b="1" i="0" lang="en-US" sz="1100"/>
              <a:t>τ (torque): rotational force applied to the crankshaft</a:t>
            </a:r>
            <a:endParaRPr b="1" i="0" sz="1100"/>
          </a:p>
          <a:p>
            <a:pPr indent="-293211" lvl="0" marL="457200" rtl="0" algn="l">
              <a:lnSpc>
                <a:spcPct val="115000"/>
              </a:lnSpc>
              <a:spcBef>
                <a:spcPts val="0"/>
              </a:spcBef>
              <a:spcAft>
                <a:spcPts val="0"/>
              </a:spcAft>
              <a:buClr>
                <a:schemeClr val="lt1"/>
              </a:buClr>
              <a:buSzPct val="100000"/>
              <a:buFont typeface="Calibri"/>
              <a:buChar char="●"/>
            </a:pPr>
            <a:r>
              <a:rPr b="1" i="0" lang="en-US" sz="1100"/>
              <a:t>r: distance from crank center to crank pin (crank radius)</a:t>
            </a:r>
            <a:endParaRPr b="1" i="0" sz="1100"/>
          </a:p>
          <a:p>
            <a:pPr indent="-293211" lvl="0" marL="457200" rtl="0" algn="l">
              <a:lnSpc>
                <a:spcPct val="115000"/>
              </a:lnSpc>
              <a:spcBef>
                <a:spcPts val="0"/>
              </a:spcBef>
              <a:spcAft>
                <a:spcPts val="0"/>
              </a:spcAft>
              <a:buClr>
                <a:schemeClr val="lt1"/>
              </a:buClr>
              <a:buSzPct val="100000"/>
              <a:buFont typeface="Calibri"/>
              <a:buChar char="●"/>
            </a:pPr>
            <a:r>
              <a:rPr b="1" i="0" lang="en-US" sz="1100"/>
              <a:t>F: force exerted by the piston (from combustion)</a:t>
            </a:r>
            <a:endParaRPr b="1" i="0" sz="1100"/>
          </a:p>
          <a:p>
            <a:pPr indent="0" lvl="0" marL="0" rtl="0" algn="l">
              <a:lnSpc>
                <a:spcPct val="115000"/>
              </a:lnSpc>
              <a:spcBef>
                <a:spcPts val="1200"/>
              </a:spcBef>
              <a:spcAft>
                <a:spcPts val="0"/>
              </a:spcAft>
              <a:buClr>
                <a:schemeClr val="dk1"/>
              </a:buClr>
              <a:buSzPct val="73333"/>
              <a:buFont typeface="Arial"/>
              <a:buNone/>
            </a:pPr>
            <a:r>
              <a:rPr b="1" i="0" lang="en-US" sz="1500"/>
              <a:t>Maximum torque occurs just after combustion, when gas pressure in the cylinder peaks.</a:t>
            </a:r>
            <a:endParaRPr b="1" i="0" sz="1500"/>
          </a:p>
          <a:p>
            <a:pPr indent="0" lvl="0" marL="0" rtl="0" algn="l">
              <a:lnSpc>
                <a:spcPct val="115000"/>
              </a:lnSpc>
              <a:spcBef>
                <a:spcPts val="1200"/>
              </a:spcBef>
              <a:spcAft>
                <a:spcPts val="0"/>
              </a:spcAft>
              <a:buClr>
                <a:schemeClr val="dk1"/>
              </a:buClr>
              <a:buSzPct val="73333"/>
              <a:buFont typeface="Arial"/>
              <a:buNone/>
            </a:pPr>
            <a:r>
              <a:rPr b="1" i="0" lang="en-US" sz="1500"/>
              <a:t>In the Tiger Cub’s single-cylinder engine, the crankshaft also functions as a flywheel. This dual role is crucial for smoothing t</a:t>
            </a:r>
            <a:r>
              <a:rPr b="1" i="0" lang="en-US" sz="1400"/>
              <a:t>he engine’s power delivery, which would otherwise be erratic due to only one power stroke every two revolutions. The crankshaft's inertia stores energy during combustion and releases it between strokes, maintaining steady engine rotation and improving overall ride smoothness.</a:t>
            </a:r>
            <a:endParaRPr b="1" i="0" sz="1400"/>
          </a:p>
          <a:p>
            <a:pPr indent="0" lvl="0" marL="0" rtl="0" algn="l">
              <a:lnSpc>
                <a:spcPct val="115000"/>
              </a:lnSpc>
              <a:spcBef>
                <a:spcPts val="1200"/>
              </a:spcBef>
              <a:spcAft>
                <a:spcPts val="0"/>
              </a:spcAft>
              <a:buNone/>
            </a:pPr>
            <a:r>
              <a:rPr b="1" i="0" lang="en-US" sz="1400"/>
              <a:t>Fl</a:t>
            </a:r>
            <a:r>
              <a:rPr b="1" i="0" lang="en-US" sz="1400">
                <a:highlight>
                  <a:schemeClr val="dk1"/>
                </a:highlight>
              </a:rPr>
              <a:t>ywheel behavior is governed by rotational kinetic energy:</a:t>
            </a:r>
            <a:endParaRPr b="1" i="0" sz="1400">
              <a:highlight>
                <a:schemeClr val="dk1"/>
              </a:highlight>
            </a:endParaRPr>
          </a:p>
          <a:p>
            <a:pPr indent="0" lvl="0" marL="0" rtl="0" algn="ctr">
              <a:lnSpc>
                <a:spcPct val="115000"/>
              </a:lnSpc>
              <a:spcBef>
                <a:spcPts val="1200"/>
              </a:spcBef>
              <a:spcAft>
                <a:spcPts val="0"/>
              </a:spcAft>
              <a:buNone/>
            </a:pPr>
            <a:r>
              <a:rPr b="1" i="0" lang="en-US" sz="2400"/>
              <a:t>KE_rotational ​= 1/2 * I * ω²</a:t>
            </a:r>
            <a:endParaRPr b="1" i="0" sz="2400"/>
          </a:p>
          <a:p>
            <a:pPr indent="0" lvl="0" marL="0" rtl="0" algn="l">
              <a:lnSpc>
                <a:spcPct val="115000"/>
              </a:lnSpc>
              <a:spcBef>
                <a:spcPts val="1200"/>
              </a:spcBef>
              <a:spcAft>
                <a:spcPts val="0"/>
              </a:spcAft>
              <a:buClr>
                <a:schemeClr val="dk1"/>
              </a:buClr>
              <a:buSzPct val="100000"/>
              <a:buFont typeface="Arial"/>
              <a:buNone/>
            </a:pPr>
            <a:r>
              <a:rPr b="1" i="0" lang="en-US" sz="1100"/>
              <a:t>I: moment of inertia of the crankshaft</a:t>
            </a:r>
            <a:endParaRPr b="1" i="0" sz="1100"/>
          </a:p>
          <a:p>
            <a:pPr indent="0" lvl="0" marL="0" rtl="0" algn="l">
              <a:lnSpc>
                <a:spcPct val="115000"/>
              </a:lnSpc>
              <a:spcBef>
                <a:spcPts val="0"/>
              </a:spcBef>
              <a:spcAft>
                <a:spcPts val="0"/>
              </a:spcAft>
              <a:buNone/>
            </a:pPr>
            <a:r>
              <a:rPr b="1" i="0" lang="en-US" sz="1100"/>
              <a:t>ω: angular velocity</a:t>
            </a:r>
            <a:endParaRPr b="1" i="0" sz="1100"/>
          </a:p>
        </p:txBody>
      </p:sp>
      <p:pic>
        <p:nvPicPr>
          <p:cNvPr id="131" name="Google Shape;131;g3598fcbee2b_1_45" title="image.jpeg"/>
          <p:cNvPicPr preferRelativeResize="0"/>
          <p:nvPr/>
        </p:nvPicPr>
        <p:blipFill rotWithShape="1">
          <a:blip r:embed="rId3">
            <a:alphaModFix/>
          </a:blip>
          <a:srcRect b="0" l="5480" r="-5479" t="0"/>
          <a:stretch/>
        </p:blipFill>
        <p:spPr>
          <a:xfrm>
            <a:off x="6120046" y="1896025"/>
            <a:ext cx="3024099" cy="45223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3598fcbee2b_1_35"/>
          <p:cNvSpPr txBox="1"/>
          <p:nvPr>
            <p:ph type="title"/>
          </p:nvPr>
        </p:nvSpPr>
        <p:spPr>
          <a:xfrm>
            <a:off x="522784" y="417160"/>
            <a:ext cx="7789500" cy="796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04: Transmission and Gear Ratios</a:t>
            </a:r>
            <a:endParaRPr/>
          </a:p>
        </p:txBody>
      </p:sp>
      <p:sp>
        <p:nvSpPr>
          <p:cNvPr id="138" name="Google Shape;138;g3598fcbee2b_1_35"/>
          <p:cNvSpPr txBox="1"/>
          <p:nvPr>
            <p:ph idx="1" type="body"/>
          </p:nvPr>
        </p:nvSpPr>
        <p:spPr>
          <a:xfrm>
            <a:off x="522775" y="1456275"/>
            <a:ext cx="8469600" cy="4767900"/>
          </a:xfrm>
          <a:prstGeom prst="rect">
            <a:avLst/>
          </a:prstGeom>
        </p:spPr>
        <p:txBody>
          <a:bodyPr anchorCtr="0" anchor="t" bIns="45700" lIns="91425" spcFirstLastPara="1" rIns="91425" wrap="square" tIns="45700">
            <a:noAutofit/>
          </a:bodyPr>
          <a:lstStyle/>
          <a:p>
            <a:pPr indent="0" lvl="0" marL="0" rtl="0" algn="l">
              <a:lnSpc>
                <a:spcPct val="95000"/>
              </a:lnSpc>
              <a:spcBef>
                <a:spcPts val="1200"/>
              </a:spcBef>
              <a:spcAft>
                <a:spcPts val="0"/>
              </a:spcAft>
              <a:buSzPts val="852"/>
              <a:buNone/>
            </a:pPr>
            <a:r>
              <a:rPr b="1" i="0" lang="en-US" sz="1585"/>
              <a:t>The Tiger Cub transmits power from the engine to the rear wheel through a manual four-speed constant-mesh gearbox, controlled by a quad-plate clutch and a system of sliding dog gears.</a:t>
            </a:r>
            <a:endParaRPr b="1" i="0" sz="1585"/>
          </a:p>
          <a:p>
            <a:pPr indent="0" lvl="0" marL="0" rtl="0" algn="l">
              <a:lnSpc>
                <a:spcPct val="95000"/>
              </a:lnSpc>
              <a:spcBef>
                <a:spcPts val="1200"/>
              </a:spcBef>
              <a:spcAft>
                <a:spcPts val="0"/>
              </a:spcAft>
              <a:buSzPts val="852"/>
              <a:buNone/>
            </a:pPr>
            <a:r>
              <a:rPr b="1" i="0" lang="en-US" sz="1585"/>
              <a:t>When the rider pulls the clutch lever, the quad-plate clutch (made of four alternating friction and steel plates) disengages the crankshaft from the gearbox, allowing smooth gear changes.</a:t>
            </a:r>
            <a:endParaRPr b="1" i="0" sz="1585"/>
          </a:p>
          <a:p>
            <a:pPr indent="0" lvl="0" marL="0" rtl="0" algn="l">
              <a:lnSpc>
                <a:spcPct val="95000"/>
              </a:lnSpc>
              <a:spcBef>
                <a:spcPts val="1200"/>
              </a:spcBef>
              <a:spcAft>
                <a:spcPts val="0"/>
              </a:spcAft>
              <a:buSzPts val="852"/>
              <a:buNone/>
            </a:pPr>
            <a:r>
              <a:rPr b="1" i="0" lang="en-US" sz="1585"/>
              <a:t>Inside the gearbox, all gear pairs are constantly meshed, but only one pair is connected at a time. Selector forks, moved by a rotating gear selector drum, slide dog gears along splines on the shaft. These dog gears engage with the selected gear pair by locking their dog teeth, transmitting power through that ratio.</a:t>
            </a:r>
            <a:endParaRPr b="1" i="0" sz="1585"/>
          </a:p>
          <a:p>
            <a:pPr indent="0" lvl="0" marL="0" rtl="0" algn="l">
              <a:lnSpc>
                <a:spcPct val="95000"/>
              </a:lnSpc>
              <a:spcBef>
                <a:spcPts val="1200"/>
              </a:spcBef>
              <a:spcAft>
                <a:spcPts val="0"/>
              </a:spcAft>
              <a:buSzPts val="852"/>
              <a:buNone/>
            </a:pPr>
            <a:r>
              <a:rPr b="1" i="0" lang="en-US" sz="1585"/>
              <a:t>Gear ratios are calculated as:</a:t>
            </a:r>
            <a:endParaRPr b="1" i="0" sz="1585"/>
          </a:p>
          <a:p>
            <a:pPr indent="0" lvl="0" marL="381000" marR="381000" rtl="0" algn="l">
              <a:lnSpc>
                <a:spcPct val="95000"/>
              </a:lnSpc>
              <a:spcBef>
                <a:spcPts val="1200"/>
              </a:spcBef>
              <a:spcAft>
                <a:spcPts val="0"/>
              </a:spcAft>
              <a:buSzPts val="852"/>
              <a:buNone/>
            </a:pPr>
            <a:r>
              <a:rPr b="1" i="0" lang="en-US" sz="1585"/>
              <a:t>Gear Ratio = Teeth on Driven Gear ÷ Teeth on Drive Gear</a:t>
            </a:r>
            <a:endParaRPr b="1" i="0" sz="1585"/>
          </a:p>
          <a:p>
            <a:pPr indent="-329247" lvl="0" marL="457200" rtl="0" algn="l">
              <a:lnSpc>
                <a:spcPct val="95000"/>
              </a:lnSpc>
              <a:spcBef>
                <a:spcPts val="1200"/>
              </a:spcBef>
              <a:spcAft>
                <a:spcPts val="0"/>
              </a:spcAft>
              <a:buClr>
                <a:schemeClr val="lt1"/>
              </a:buClr>
              <a:buSzPts val="1585"/>
              <a:buFont typeface="Calibri"/>
              <a:buChar char="●"/>
            </a:pPr>
            <a:r>
              <a:rPr b="1" i="0" lang="en-US" sz="1585"/>
              <a:t>Lower gears (e.g., 1st) give higher torque for acceleration.</a:t>
            </a:r>
            <a:endParaRPr b="1" i="0" sz="1585"/>
          </a:p>
          <a:p>
            <a:pPr indent="-329247" lvl="0" marL="457200" rtl="0" algn="l">
              <a:lnSpc>
                <a:spcPct val="95000"/>
              </a:lnSpc>
              <a:spcBef>
                <a:spcPts val="0"/>
              </a:spcBef>
              <a:spcAft>
                <a:spcPts val="0"/>
              </a:spcAft>
              <a:buClr>
                <a:schemeClr val="lt1"/>
              </a:buClr>
              <a:buSzPts val="1585"/>
              <a:buFont typeface="Calibri"/>
              <a:buChar char="●"/>
            </a:pPr>
            <a:r>
              <a:rPr b="1" i="0" lang="en-US" sz="1585"/>
              <a:t>Higher gears (e.g., 4th) provide lower torque but greater speed efficiency.</a:t>
            </a:r>
            <a:endParaRPr b="1" i="0" sz="1585"/>
          </a:p>
          <a:p>
            <a:pPr indent="0" lvl="0" marL="0" rtl="0" algn="l">
              <a:lnSpc>
                <a:spcPct val="95000"/>
              </a:lnSpc>
              <a:spcBef>
                <a:spcPts val="1200"/>
              </a:spcBef>
              <a:spcAft>
                <a:spcPts val="0"/>
              </a:spcAft>
              <a:buSzPts val="852"/>
              <a:buNone/>
            </a:pPr>
            <a:r>
              <a:rPr b="1" i="0" lang="en-US" sz="1585"/>
              <a:t>The final output passes through the output shaft → chain → rear wheel, completing the power transfer.</a:t>
            </a:r>
            <a:endParaRPr i="0" sz="1740"/>
          </a:p>
          <a:p>
            <a:pPr indent="0" lvl="0" marL="0" rtl="0" algn="l">
              <a:lnSpc>
                <a:spcPct val="95000"/>
              </a:lnSpc>
              <a:spcBef>
                <a:spcPts val="1200"/>
              </a:spcBef>
              <a:spcAft>
                <a:spcPts val="1200"/>
              </a:spcAft>
              <a:buClr>
                <a:schemeClr val="dk1"/>
              </a:buClr>
              <a:buSzPts val="852"/>
              <a:buFont typeface="Arial"/>
              <a:buNone/>
            </a:pPr>
            <a:r>
              <a:rPr b="1" i="0" lang="en-US" sz="1662" u="sng">
                <a:hlinkClick r:id="rId3"/>
              </a:rPr>
              <a:t>https://youtu.be/wCu9W9xNwtI?si=DjEZgfK2rtUVTcll</a:t>
            </a:r>
            <a:endParaRPr b="1" i="0" sz="1662"/>
          </a:p>
        </p:txBody>
      </p:sp>
    </p:spTree>
  </p:cSld>
  <p:clrMapOvr>
    <a:masterClrMapping/>
  </p:clrMapOvr>
</p:sld>
</file>

<file path=ppt/theme/theme1.xml><?xml version="1.0" encoding="utf-8"?>
<a:theme xmlns:a="http://schemas.openxmlformats.org/drawingml/2006/main" xmlns:r="http://schemas.openxmlformats.org/officeDocument/2006/relationships" name="Office 테마">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테마">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2010-02-01T08:03:16Z</dcterms:created>
  <dc:creator>Slide Members by HS.SEO</dc:creator>
</cp:coreProperties>
</file>