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Inter Medium" charset="1" panose="02000503000000020004"/>
      <p:regular r:id="rId17"/>
    </p:embeddedFont>
    <p:embeddedFont>
      <p:font typeface="Agrandir Narrow Ultra-Bold" charset="1" panose="00000906000000000000"/>
      <p:regular r:id="rId18"/>
    </p:embeddedFont>
    <p:embeddedFont>
      <p:font typeface="Inter" charset="1" panose="020B0502030000000004"/>
      <p:regular r:id="rId19"/>
    </p:embeddedFont>
    <p:embeddedFont>
      <p:font typeface="Inter Bold" charset="1" panose="020B0802030000000004"/>
      <p:regular r:id="rId20"/>
    </p:embeddedFont>
    <p:embeddedFont>
      <p:font typeface="Open Sans Light Bold" charset="1" panose="020B080603050402020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2.jpeg"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 Id="rId6" Target="../media/image35.png" Type="http://schemas.openxmlformats.org/officeDocument/2006/relationships/image"/><Relationship Id="rId7" Target="../media/image36.jpeg" Type="http://schemas.openxmlformats.org/officeDocument/2006/relationships/image"/><Relationship Id="rId8" Target="../media/image3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8BAED3"/>
        </a:solidFill>
      </p:bgPr>
    </p:bg>
    <p:spTree>
      <p:nvGrpSpPr>
        <p:cNvPr id="1" name=""/>
        <p:cNvGrpSpPr/>
        <p:nvPr/>
      </p:nvGrpSpPr>
      <p:grpSpPr>
        <a:xfrm>
          <a:off x="0" y="0"/>
          <a:ext cx="0" cy="0"/>
          <a:chOff x="0" y="0"/>
          <a:chExt cx="0" cy="0"/>
        </a:xfrm>
      </p:grpSpPr>
      <p:grpSp>
        <p:nvGrpSpPr>
          <p:cNvPr name="Group 2" id="2"/>
          <p:cNvGrpSpPr/>
          <p:nvPr/>
        </p:nvGrpSpPr>
        <p:grpSpPr>
          <a:xfrm rot="0">
            <a:off x="4381500" y="6587915"/>
            <a:ext cx="9525000" cy="1143000"/>
            <a:chOff x="0" y="0"/>
            <a:chExt cx="2508642" cy="301037"/>
          </a:xfrm>
        </p:grpSpPr>
        <p:sp>
          <p:nvSpPr>
            <p:cNvPr name="Freeform 3" id="3"/>
            <p:cNvSpPr/>
            <p:nvPr/>
          </p:nvSpPr>
          <p:spPr>
            <a:xfrm flipH="false" flipV="false" rot="0">
              <a:off x="0" y="0"/>
              <a:ext cx="2508642" cy="301037"/>
            </a:xfrm>
            <a:custGeom>
              <a:avLst/>
              <a:gdLst/>
              <a:ahLst/>
              <a:cxnLst/>
              <a:rect r="r" b="b" t="t" l="l"/>
              <a:pathLst>
                <a:path h="301037" w="2508642">
                  <a:moveTo>
                    <a:pt x="20320" y="0"/>
                  </a:moveTo>
                  <a:lnTo>
                    <a:pt x="2488322" y="0"/>
                  </a:lnTo>
                  <a:cubicBezTo>
                    <a:pt x="2499545" y="0"/>
                    <a:pt x="2508642" y="9098"/>
                    <a:pt x="2508642" y="20320"/>
                  </a:cubicBezTo>
                  <a:lnTo>
                    <a:pt x="2508642" y="280717"/>
                  </a:lnTo>
                  <a:cubicBezTo>
                    <a:pt x="2508642" y="286106"/>
                    <a:pt x="2506501" y="291275"/>
                    <a:pt x="2502690" y="295085"/>
                  </a:cubicBezTo>
                  <a:cubicBezTo>
                    <a:pt x="2498880" y="298896"/>
                    <a:pt x="2493711" y="301037"/>
                    <a:pt x="2488322" y="301037"/>
                  </a:cubicBezTo>
                  <a:lnTo>
                    <a:pt x="20320" y="301037"/>
                  </a:lnTo>
                  <a:cubicBezTo>
                    <a:pt x="9098" y="301037"/>
                    <a:pt x="0" y="291939"/>
                    <a:pt x="0" y="280717"/>
                  </a:cubicBezTo>
                  <a:lnTo>
                    <a:pt x="0" y="20320"/>
                  </a:lnTo>
                  <a:cubicBezTo>
                    <a:pt x="0" y="9098"/>
                    <a:pt x="9098" y="0"/>
                    <a:pt x="20320" y="0"/>
                  </a:cubicBezTo>
                  <a:close/>
                </a:path>
              </a:pathLst>
            </a:custGeom>
            <a:solidFill>
              <a:srgbClr val="F2C748"/>
            </a:solidFill>
            <a:ln cap="rnd">
              <a:noFill/>
              <a:prstDash val="solid"/>
              <a:round/>
            </a:ln>
          </p:spPr>
        </p:sp>
        <p:sp>
          <p:nvSpPr>
            <p:cNvPr name="TextBox 4" id="4"/>
            <p:cNvSpPr txBox="true"/>
            <p:nvPr/>
          </p:nvSpPr>
          <p:spPr>
            <a:xfrm>
              <a:off x="0" y="-9525"/>
              <a:ext cx="2508642" cy="310562"/>
            </a:xfrm>
            <a:prstGeom prst="rect">
              <a:avLst/>
            </a:prstGeom>
          </p:spPr>
          <p:txBody>
            <a:bodyPr anchor="ctr" rtlCol="false" tIns="101600" lIns="101600" bIns="101600" rIns="101600"/>
            <a:lstStyle/>
            <a:p>
              <a:pPr algn="ctr" marL="0" indent="0" lvl="0">
                <a:lnSpc>
                  <a:spcPts val="4080"/>
                </a:lnSpc>
              </a:pPr>
              <a:r>
                <a:rPr lang="en-US" b="true" sz="3400">
                  <a:solidFill>
                    <a:srgbClr val="000001"/>
                  </a:solidFill>
                  <a:latin typeface="Inter Medium"/>
                  <a:ea typeface="Inter Medium"/>
                  <a:cs typeface="Inter Medium"/>
                  <a:sym typeface="Inter Medium"/>
                </a:rPr>
                <a:t>A semester summary and technical review</a:t>
              </a:r>
            </a:p>
          </p:txBody>
        </p:sp>
      </p:grpSp>
      <p:sp>
        <p:nvSpPr>
          <p:cNvPr name="Freeform 5" id="5"/>
          <p:cNvSpPr/>
          <p:nvPr/>
        </p:nvSpPr>
        <p:spPr>
          <a:xfrm flipH="false" flipV="false" rot="-2118277">
            <a:off x="13544999" y="2785138"/>
            <a:ext cx="3325291" cy="4716725"/>
          </a:xfrm>
          <a:custGeom>
            <a:avLst/>
            <a:gdLst/>
            <a:ahLst/>
            <a:cxnLst/>
            <a:rect r="r" b="b" t="t" l="l"/>
            <a:pathLst>
              <a:path h="4716725" w="3325291">
                <a:moveTo>
                  <a:pt x="0" y="0"/>
                </a:moveTo>
                <a:lnTo>
                  <a:pt x="3325291" y="0"/>
                </a:lnTo>
                <a:lnTo>
                  <a:pt x="3325291" y="4716724"/>
                </a:lnTo>
                <a:lnTo>
                  <a:pt x="0" y="4716724"/>
                </a:lnTo>
                <a:lnTo>
                  <a:pt x="0" y="0"/>
                </a:lnTo>
                <a:close/>
              </a:path>
            </a:pathLst>
          </a:custGeom>
          <a:blipFill>
            <a:blip r:embed="rId2"/>
            <a:stretch>
              <a:fillRect l="0" t="0" r="0" b="0"/>
            </a:stretch>
          </a:blipFill>
        </p:spPr>
      </p:sp>
      <p:grpSp>
        <p:nvGrpSpPr>
          <p:cNvPr name="Group 6" id="6"/>
          <p:cNvGrpSpPr/>
          <p:nvPr/>
        </p:nvGrpSpPr>
        <p:grpSpPr>
          <a:xfrm rot="0">
            <a:off x="3775796" y="2780054"/>
            <a:ext cx="10736409" cy="3504659"/>
            <a:chOff x="0" y="0"/>
            <a:chExt cx="2827696" cy="923038"/>
          </a:xfrm>
        </p:grpSpPr>
        <p:sp>
          <p:nvSpPr>
            <p:cNvPr name="Freeform 7" id="7"/>
            <p:cNvSpPr/>
            <p:nvPr/>
          </p:nvSpPr>
          <p:spPr>
            <a:xfrm flipH="false" flipV="false" rot="0">
              <a:off x="0" y="0"/>
              <a:ext cx="2827696" cy="923038"/>
            </a:xfrm>
            <a:custGeom>
              <a:avLst/>
              <a:gdLst/>
              <a:ahLst/>
              <a:cxnLst/>
              <a:rect r="r" b="b" t="t" l="l"/>
              <a:pathLst>
                <a:path h="923038" w="2827696">
                  <a:moveTo>
                    <a:pt x="18027" y="0"/>
                  </a:moveTo>
                  <a:lnTo>
                    <a:pt x="2809669" y="0"/>
                  </a:lnTo>
                  <a:cubicBezTo>
                    <a:pt x="2819625" y="0"/>
                    <a:pt x="2827696" y="8071"/>
                    <a:pt x="2827696" y="18027"/>
                  </a:cubicBezTo>
                  <a:lnTo>
                    <a:pt x="2827696" y="905010"/>
                  </a:lnTo>
                  <a:cubicBezTo>
                    <a:pt x="2827696" y="914967"/>
                    <a:pt x="2819625" y="923038"/>
                    <a:pt x="2809669" y="923038"/>
                  </a:cubicBezTo>
                  <a:lnTo>
                    <a:pt x="18027" y="923038"/>
                  </a:lnTo>
                  <a:cubicBezTo>
                    <a:pt x="8071" y="923038"/>
                    <a:pt x="0" y="914967"/>
                    <a:pt x="0" y="905010"/>
                  </a:cubicBezTo>
                  <a:lnTo>
                    <a:pt x="0" y="18027"/>
                  </a:lnTo>
                  <a:cubicBezTo>
                    <a:pt x="0" y="8071"/>
                    <a:pt x="8071" y="0"/>
                    <a:pt x="18027" y="0"/>
                  </a:cubicBezTo>
                  <a:close/>
                </a:path>
              </a:pathLst>
            </a:custGeom>
            <a:solidFill>
              <a:srgbClr val="FFFFFF"/>
            </a:solidFill>
            <a:ln cap="rnd">
              <a:noFill/>
              <a:prstDash val="solid"/>
              <a:round/>
            </a:ln>
          </p:spPr>
        </p:sp>
        <p:sp>
          <p:nvSpPr>
            <p:cNvPr name="TextBox 8" id="8"/>
            <p:cNvSpPr txBox="true"/>
            <p:nvPr/>
          </p:nvSpPr>
          <p:spPr>
            <a:xfrm>
              <a:off x="0" y="-180975"/>
              <a:ext cx="2827696" cy="1104013"/>
            </a:xfrm>
            <a:prstGeom prst="rect">
              <a:avLst/>
            </a:prstGeom>
          </p:spPr>
          <p:txBody>
            <a:bodyPr anchor="ctr" rtlCol="false" tIns="254000" lIns="254000" bIns="254000" rIns="254000"/>
            <a:lstStyle/>
            <a:p>
              <a:pPr algn="ctr" marL="0" indent="0" lvl="0">
                <a:lnSpc>
                  <a:spcPts val="10340"/>
                </a:lnSpc>
                <a:spcBef>
                  <a:spcPct val="0"/>
                </a:spcBef>
              </a:pPr>
              <a:r>
                <a:rPr lang="en-US" b="true" sz="9400">
                  <a:solidFill>
                    <a:srgbClr val="000001"/>
                  </a:solidFill>
                  <a:latin typeface="Agrandir Narrow Ultra-Bold"/>
                  <a:ea typeface="Agrandir Narrow Ultra-Bold"/>
                  <a:cs typeface="Agrandir Narrow Ultra-Bold"/>
                  <a:sym typeface="Agrandir Narrow Ultra-Bold"/>
                </a:rPr>
                <a:t>Electrical Team</a:t>
              </a:r>
            </a:p>
          </p:txBody>
        </p:sp>
      </p:grpSp>
      <p:sp>
        <p:nvSpPr>
          <p:cNvPr name="Freeform 9" id="9"/>
          <p:cNvSpPr/>
          <p:nvPr/>
        </p:nvSpPr>
        <p:spPr>
          <a:xfrm flipH="false" flipV="false" rot="2699999">
            <a:off x="2864022" y="4287195"/>
            <a:ext cx="1156273" cy="2899744"/>
          </a:xfrm>
          <a:custGeom>
            <a:avLst/>
            <a:gdLst/>
            <a:ahLst/>
            <a:cxnLst/>
            <a:rect r="r" b="b" t="t" l="l"/>
            <a:pathLst>
              <a:path h="2899744" w="1156273">
                <a:moveTo>
                  <a:pt x="0" y="0"/>
                </a:moveTo>
                <a:lnTo>
                  <a:pt x="1156273" y="0"/>
                </a:lnTo>
                <a:lnTo>
                  <a:pt x="1156273" y="2899744"/>
                </a:lnTo>
                <a:lnTo>
                  <a:pt x="0" y="2899744"/>
                </a:lnTo>
                <a:lnTo>
                  <a:pt x="0" y="0"/>
                </a:lnTo>
                <a:close/>
              </a:path>
            </a:pathLst>
          </a:custGeom>
          <a:blipFill>
            <a:blip r:embed="rId3"/>
            <a:stretch>
              <a:fillRect l="0" t="0" r="0" b="0"/>
            </a:stretch>
          </a:blipFill>
        </p:spPr>
      </p:sp>
      <p:sp>
        <p:nvSpPr>
          <p:cNvPr name="Freeform 10" id="10"/>
          <p:cNvSpPr/>
          <p:nvPr/>
        </p:nvSpPr>
        <p:spPr>
          <a:xfrm flipH="false" flipV="false" rot="1855922">
            <a:off x="6710090" y="259835"/>
            <a:ext cx="5629820" cy="992256"/>
          </a:xfrm>
          <a:custGeom>
            <a:avLst/>
            <a:gdLst/>
            <a:ahLst/>
            <a:cxnLst/>
            <a:rect r="r" b="b" t="t" l="l"/>
            <a:pathLst>
              <a:path h="992256" w="5629820">
                <a:moveTo>
                  <a:pt x="0" y="0"/>
                </a:moveTo>
                <a:lnTo>
                  <a:pt x="5629820" y="0"/>
                </a:lnTo>
                <a:lnTo>
                  <a:pt x="5629820" y="992255"/>
                </a:lnTo>
                <a:lnTo>
                  <a:pt x="0" y="992255"/>
                </a:lnTo>
                <a:lnTo>
                  <a:pt x="0" y="0"/>
                </a:lnTo>
                <a:close/>
              </a:path>
            </a:pathLst>
          </a:custGeom>
          <a:blipFill>
            <a:blip r:embed="rId4"/>
            <a:stretch>
              <a:fillRect l="0" t="0" r="0" b="0"/>
            </a:stretch>
          </a:blipFill>
        </p:spPr>
      </p:sp>
      <p:sp>
        <p:nvSpPr>
          <p:cNvPr name="Freeform 11" id="11"/>
          <p:cNvSpPr/>
          <p:nvPr/>
        </p:nvSpPr>
        <p:spPr>
          <a:xfrm flipH="false" flipV="false" rot="8687491">
            <a:off x="13758590" y="9120021"/>
            <a:ext cx="5629820" cy="992256"/>
          </a:xfrm>
          <a:custGeom>
            <a:avLst/>
            <a:gdLst/>
            <a:ahLst/>
            <a:cxnLst/>
            <a:rect r="r" b="b" t="t" l="l"/>
            <a:pathLst>
              <a:path h="992256" w="5629820">
                <a:moveTo>
                  <a:pt x="0" y="0"/>
                </a:moveTo>
                <a:lnTo>
                  <a:pt x="5629820" y="0"/>
                </a:lnTo>
                <a:lnTo>
                  <a:pt x="5629820" y="992256"/>
                </a:lnTo>
                <a:lnTo>
                  <a:pt x="0" y="992256"/>
                </a:lnTo>
                <a:lnTo>
                  <a:pt x="0" y="0"/>
                </a:lnTo>
                <a:close/>
              </a:path>
            </a:pathLst>
          </a:custGeom>
          <a:blipFill>
            <a:blip r:embed="rId4"/>
            <a:stretch>
              <a:fillRect l="0" t="0" r="0" b="0"/>
            </a:stretch>
          </a:blipFill>
        </p:spPr>
      </p:sp>
      <p:sp>
        <p:nvSpPr>
          <p:cNvPr name="Freeform 12" id="12"/>
          <p:cNvSpPr/>
          <p:nvPr/>
        </p:nvSpPr>
        <p:spPr>
          <a:xfrm flipH="false" flipV="false" rot="-10800000">
            <a:off x="16420275" y="1181547"/>
            <a:ext cx="3014386" cy="1446905"/>
          </a:xfrm>
          <a:custGeom>
            <a:avLst/>
            <a:gdLst/>
            <a:ahLst/>
            <a:cxnLst/>
            <a:rect r="r" b="b" t="t" l="l"/>
            <a:pathLst>
              <a:path h="1446905" w="3014386">
                <a:moveTo>
                  <a:pt x="0" y="0"/>
                </a:moveTo>
                <a:lnTo>
                  <a:pt x="3014386" y="0"/>
                </a:lnTo>
                <a:lnTo>
                  <a:pt x="3014386" y="1446906"/>
                </a:lnTo>
                <a:lnTo>
                  <a:pt x="0" y="1446906"/>
                </a:lnTo>
                <a:lnTo>
                  <a:pt x="0" y="0"/>
                </a:lnTo>
                <a:close/>
              </a:path>
            </a:pathLst>
          </a:custGeom>
          <a:blipFill>
            <a:blip r:embed="rId5"/>
            <a:stretch>
              <a:fillRect l="0" t="0" r="0" b="0"/>
            </a:stretch>
          </a:blipFill>
        </p:spPr>
      </p:sp>
      <p:sp>
        <p:nvSpPr>
          <p:cNvPr name="Freeform 13" id="13"/>
          <p:cNvSpPr/>
          <p:nvPr/>
        </p:nvSpPr>
        <p:spPr>
          <a:xfrm flipH="false" flipV="false" rot="-2267321">
            <a:off x="1852039" y="10087371"/>
            <a:ext cx="7671380" cy="1387241"/>
          </a:xfrm>
          <a:custGeom>
            <a:avLst/>
            <a:gdLst/>
            <a:ahLst/>
            <a:cxnLst/>
            <a:rect r="r" b="b" t="t" l="l"/>
            <a:pathLst>
              <a:path h="1387241" w="7671380">
                <a:moveTo>
                  <a:pt x="0" y="0"/>
                </a:moveTo>
                <a:lnTo>
                  <a:pt x="7671381" y="0"/>
                </a:lnTo>
                <a:lnTo>
                  <a:pt x="7671381" y="1387241"/>
                </a:lnTo>
                <a:lnTo>
                  <a:pt x="0" y="1387241"/>
                </a:lnTo>
                <a:lnTo>
                  <a:pt x="0" y="0"/>
                </a:lnTo>
                <a:close/>
              </a:path>
            </a:pathLst>
          </a:custGeom>
          <a:blipFill>
            <a:blip r:embed="rId6"/>
            <a:stretch>
              <a:fillRect l="0" t="0" r="0" b="0"/>
            </a:stretch>
          </a:blipFill>
        </p:spPr>
      </p:sp>
      <p:sp>
        <p:nvSpPr>
          <p:cNvPr name="Freeform 14" id="14"/>
          <p:cNvSpPr/>
          <p:nvPr/>
        </p:nvSpPr>
        <p:spPr>
          <a:xfrm flipH="false" flipV="false" rot="-10800000">
            <a:off x="1451755" y="-424951"/>
            <a:ext cx="1559409" cy="4172331"/>
          </a:xfrm>
          <a:custGeom>
            <a:avLst/>
            <a:gdLst/>
            <a:ahLst/>
            <a:cxnLst/>
            <a:rect r="r" b="b" t="t" l="l"/>
            <a:pathLst>
              <a:path h="4172331" w="1559409">
                <a:moveTo>
                  <a:pt x="0" y="0"/>
                </a:moveTo>
                <a:lnTo>
                  <a:pt x="1559408" y="0"/>
                </a:lnTo>
                <a:lnTo>
                  <a:pt x="1559408" y="4172331"/>
                </a:lnTo>
                <a:lnTo>
                  <a:pt x="0" y="4172331"/>
                </a:lnTo>
                <a:lnTo>
                  <a:pt x="0" y="0"/>
                </a:lnTo>
                <a:close/>
              </a:path>
            </a:pathLst>
          </a:custGeom>
          <a:blipFill>
            <a:blip r:embed="rId7"/>
            <a:stretch>
              <a:fillRect l="0" t="0" r="0" b="0"/>
            </a:stretch>
          </a:blipFill>
        </p:spPr>
      </p:sp>
      <p:sp>
        <p:nvSpPr>
          <p:cNvPr name="Freeform 15" id="15"/>
          <p:cNvSpPr/>
          <p:nvPr/>
        </p:nvSpPr>
        <p:spPr>
          <a:xfrm flipH="false" flipV="false" rot="-9483364">
            <a:off x="-2171089" y="6135558"/>
            <a:ext cx="5851051" cy="2793877"/>
          </a:xfrm>
          <a:custGeom>
            <a:avLst/>
            <a:gdLst/>
            <a:ahLst/>
            <a:cxnLst/>
            <a:rect r="r" b="b" t="t" l="l"/>
            <a:pathLst>
              <a:path h="2793877" w="5851051">
                <a:moveTo>
                  <a:pt x="0" y="0"/>
                </a:moveTo>
                <a:lnTo>
                  <a:pt x="5851051" y="0"/>
                </a:lnTo>
                <a:lnTo>
                  <a:pt x="5851051" y="2793877"/>
                </a:lnTo>
                <a:lnTo>
                  <a:pt x="0" y="2793877"/>
                </a:lnTo>
                <a:lnTo>
                  <a:pt x="0" y="0"/>
                </a:lnTo>
                <a:close/>
              </a:path>
            </a:pathLst>
          </a:custGeom>
          <a:blipFill>
            <a:blip r:embed="rId8"/>
            <a:stretch>
              <a:fillRect l="0" t="0" r="0" b="0"/>
            </a:stretch>
          </a:blipFill>
        </p:spPr>
      </p:sp>
      <p:sp>
        <p:nvSpPr>
          <p:cNvPr name="TextBox 16" id="16"/>
          <p:cNvSpPr txBox="true"/>
          <p:nvPr/>
        </p:nvSpPr>
        <p:spPr>
          <a:xfrm rot="0">
            <a:off x="6841852" y="5356067"/>
            <a:ext cx="4604296" cy="447675"/>
          </a:xfrm>
          <a:prstGeom prst="rect">
            <a:avLst/>
          </a:prstGeom>
        </p:spPr>
        <p:txBody>
          <a:bodyPr anchor="t" rtlCol="false" tIns="0" lIns="0" bIns="0" rIns="0">
            <a:spAutoFit/>
          </a:bodyPr>
          <a:lstStyle/>
          <a:p>
            <a:pPr algn="ctr">
              <a:lnSpc>
                <a:spcPts val="3599"/>
              </a:lnSpc>
              <a:spcBef>
                <a:spcPct val="0"/>
              </a:spcBef>
            </a:pPr>
            <a:r>
              <a:rPr lang="en-US" b="true" sz="2999">
                <a:solidFill>
                  <a:srgbClr val="000000"/>
                </a:solidFill>
                <a:latin typeface="Inter Medium"/>
                <a:ea typeface="Inter Medium"/>
                <a:cs typeface="Inter Medium"/>
                <a:sym typeface="Inter Medium"/>
              </a:rPr>
              <a:t>David, Pierce, and Amelia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2C74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925304" y="1942570"/>
            <a:ext cx="5675391" cy="7864558"/>
            <a:chOff x="0" y="0"/>
            <a:chExt cx="4734560" cy="6560820"/>
          </a:xfrm>
        </p:grpSpPr>
        <p:sp>
          <p:nvSpPr>
            <p:cNvPr name="Freeform 3" id="3"/>
            <p:cNvSpPr/>
            <p:nvPr/>
          </p:nvSpPr>
          <p:spPr>
            <a:xfrm flipH="false" flipV="false" rot="0">
              <a:off x="36830" y="50800"/>
              <a:ext cx="4645660" cy="6473190"/>
            </a:xfrm>
            <a:custGeom>
              <a:avLst/>
              <a:gdLst/>
              <a:ahLst/>
              <a:cxnLst/>
              <a:rect r="r" b="b" t="t" l="l"/>
              <a:pathLst>
                <a:path h="6473190" w="464566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name="Freeform 4" id="4"/>
            <p:cNvSpPr/>
            <p:nvPr/>
          </p:nvSpPr>
          <p:spPr>
            <a:xfrm flipH="false" flipV="false" rot="0">
              <a:off x="0" y="16511"/>
              <a:ext cx="4716780" cy="6544310"/>
            </a:xfrm>
            <a:custGeom>
              <a:avLst/>
              <a:gdLst/>
              <a:ahLst/>
              <a:cxnLst/>
              <a:rect r="r" b="b" t="t" l="l"/>
              <a:pathLst>
                <a:path h="6544310" w="471678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sp>
        <p:sp>
          <p:nvSpPr>
            <p:cNvPr name="Freeform 5" id="5"/>
            <p:cNvSpPr/>
            <p:nvPr/>
          </p:nvSpPr>
          <p:spPr>
            <a:xfrm flipH="false" flipV="false" rot="0">
              <a:off x="256540" y="265430"/>
              <a:ext cx="4207510" cy="6043930"/>
            </a:xfrm>
            <a:custGeom>
              <a:avLst/>
              <a:gdLst/>
              <a:ahLst/>
              <a:cxnLst/>
              <a:rect r="r" b="b" t="t" l="l"/>
              <a:pathLst>
                <a:path h="6043930" w="420751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2"/>
              <a:stretch>
                <a:fillRect l="0" t="-11880" r="0" b="-11880"/>
              </a:stretch>
            </a:blipFill>
          </p:spPr>
        </p:sp>
        <p:sp>
          <p:nvSpPr>
            <p:cNvPr name="Freeform 6" id="6"/>
            <p:cNvSpPr/>
            <p:nvPr/>
          </p:nvSpPr>
          <p:spPr>
            <a:xfrm flipH="false" flipV="false" rot="0">
              <a:off x="1951378" y="120589"/>
              <a:ext cx="79963" cy="76322"/>
            </a:xfrm>
            <a:custGeom>
              <a:avLst/>
              <a:gdLst/>
              <a:ahLst/>
              <a:cxnLst/>
              <a:rect r="r" b="b" t="t" l="l"/>
              <a:pathLst>
                <a:path h="76322" w="79963">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name="Freeform 7" id="7"/>
            <p:cNvSpPr/>
            <p:nvPr/>
          </p:nvSpPr>
          <p:spPr>
            <a:xfrm flipH="false" flipV="false" rot="0">
              <a:off x="2119473" y="104052"/>
              <a:ext cx="114614" cy="109395"/>
            </a:xfrm>
            <a:custGeom>
              <a:avLst/>
              <a:gdLst/>
              <a:ahLst/>
              <a:cxnLst/>
              <a:rect r="r" b="b" t="t" l="l"/>
              <a:pathLst>
                <a:path h="109395" w="114614">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name="Freeform 8" id="8"/>
            <p:cNvSpPr/>
            <p:nvPr/>
          </p:nvSpPr>
          <p:spPr>
            <a:xfrm flipH="false" flipV="false" rot="0">
              <a:off x="2328944" y="128221"/>
              <a:ext cx="63971" cy="61058"/>
            </a:xfrm>
            <a:custGeom>
              <a:avLst/>
              <a:gdLst/>
              <a:ahLst/>
              <a:cxnLst/>
              <a:rect r="r" b="b" t="t" l="l"/>
              <a:pathLst>
                <a:path h="61058" w="63971">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name="Freeform 9" id="9"/>
            <p:cNvSpPr/>
            <p:nvPr/>
          </p:nvSpPr>
          <p:spPr>
            <a:xfrm flipH="false" flipV="false" rot="0">
              <a:off x="2346270" y="144758"/>
              <a:ext cx="29320" cy="27985"/>
            </a:xfrm>
            <a:custGeom>
              <a:avLst/>
              <a:gdLst/>
              <a:ahLst/>
              <a:cxnLst/>
              <a:rect r="r" b="b" t="t" l="l"/>
              <a:pathLst>
                <a:path h="27985" w="29320">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name="Freeform 10" id="10"/>
            <p:cNvSpPr/>
            <p:nvPr/>
          </p:nvSpPr>
          <p:spPr>
            <a:xfrm flipH="false" flipV="false" rot="0">
              <a:off x="2344044" y="144768"/>
              <a:ext cx="15993" cy="15264"/>
            </a:xfrm>
            <a:custGeom>
              <a:avLst/>
              <a:gdLst/>
              <a:ahLst/>
              <a:cxnLst/>
              <a:rect r="r" b="b" t="t" l="l"/>
              <a:pathLst>
                <a:path h="15264" w="15993">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name="Freeform 11" id="11"/>
            <p:cNvSpPr/>
            <p:nvPr/>
          </p:nvSpPr>
          <p:spPr>
            <a:xfrm flipH="false" flipV="false" rot="0">
              <a:off x="4716780" y="53467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name="Freeform 12" id="12"/>
            <p:cNvSpPr/>
            <p:nvPr/>
          </p:nvSpPr>
          <p:spPr>
            <a:xfrm flipH="false" flipV="false" rot="0">
              <a:off x="4716780" y="86106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name="Freeform 13" id="13"/>
            <p:cNvSpPr/>
            <p:nvPr/>
          </p:nvSpPr>
          <p:spPr>
            <a:xfrm flipH="false" flipV="false" rot="0">
              <a:off x="4064000" y="-2540"/>
              <a:ext cx="320040" cy="19050"/>
            </a:xfrm>
            <a:custGeom>
              <a:avLst/>
              <a:gdLst/>
              <a:ahLst/>
              <a:cxnLst/>
              <a:rect r="r" b="b" t="t" l="l"/>
              <a:pathLst>
                <a:path h="19050" w="32004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sp>
      </p:grpSp>
      <p:sp>
        <p:nvSpPr>
          <p:cNvPr name="TextBox 14" id="14"/>
          <p:cNvSpPr txBox="true"/>
          <p:nvPr/>
        </p:nvSpPr>
        <p:spPr>
          <a:xfrm rot="0">
            <a:off x="3619500" y="374650"/>
            <a:ext cx="10287000" cy="1184275"/>
          </a:xfrm>
          <a:prstGeom prst="rect">
            <a:avLst/>
          </a:prstGeom>
        </p:spPr>
        <p:txBody>
          <a:bodyPr anchor="t" rtlCol="false" tIns="0" lIns="0" bIns="0" rIns="0">
            <a:spAutoFit/>
          </a:bodyPr>
          <a:lstStyle/>
          <a:p>
            <a:pPr algn="ctr">
              <a:lnSpc>
                <a:spcPts val="7699"/>
              </a:lnSpc>
            </a:pPr>
            <a:r>
              <a:rPr lang="en-US" b="true" sz="6999">
                <a:solidFill>
                  <a:srgbClr val="000001"/>
                </a:solidFill>
                <a:latin typeface="Agrandir Narrow Ultra-Bold"/>
                <a:ea typeface="Agrandir Narrow Ultra-Bold"/>
                <a:cs typeface="Agrandir Narrow Ultra-Bold"/>
                <a:sym typeface="Agrandir Narrow Ultra-Bold"/>
              </a:rPr>
              <a:t>It Runs!</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7CCC6"/>
        </a:solidFill>
      </p:bgPr>
    </p:bg>
    <p:spTree>
      <p:nvGrpSpPr>
        <p:cNvPr id="1" name=""/>
        <p:cNvGrpSpPr/>
        <p:nvPr/>
      </p:nvGrpSpPr>
      <p:grpSpPr>
        <a:xfrm>
          <a:off x="0" y="0"/>
          <a:ext cx="0" cy="0"/>
          <a:chOff x="0" y="0"/>
          <a:chExt cx="0" cy="0"/>
        </a:xfrm>
      </p:grpSpPr>
      <p:sp>
        <p:nvSpPr>
          <p:cNvPr name="Freeform 2" id="2"/>
          <p:cNvSpPr/>
          <p:nvPr/>
        </p:nvSpPr>
        <p:spPr>
          <a:xfrm flipH="false" flipV="false" rot="-194408">
            <a:off x="4085032" y="8986781"/>
            <a:ext cx="6907420" cy="1111872"/>
          </a:xfrm>
          <a:custGeom>
            <a:avLst/>
            <a:gdLst/>
            <a:ahLst/>
            <a:cxnLst/>
            <a:rect r="r" b="b" t="t" l="l"/>
            <a:pathLst>
              <a:path h="1111872" w="6907420">
                <a:moveTo>
                  <a:pt x="0" y="0"/>
                </a:moveTo>
                <a:lnTo>
                  <a:pt x="6907420" y="0"/>
                </a:lnTo>
                <a:lnTo>
                  <a:pt x="6907420" y="1111872"/>
                </a:lnTo>
                <a:lnTo>
                  <a:pt x="0" y="1111872"/>
                </a:lnTo>
                <a:lnTo>
                  <a:pt x="0" y="0"/>
                </a:lnTo>
                <a:close/>
              </a:path>
            </a:pathLst>
          </a:custGeom>
          <a:blipFill>
            <a:blip r:embed="rId2"/>
            <a:stretch>
              <a:fillRect l="0" t="-15734" r="-17027" b="-15734"/>
            </a:stretch>
          </a:blipFill>
        </p:spPr>
      </p:sp>
      <p:sp>
        <p:nvSpPr>
          <p:cNvPr name="Freeform 3" id="3"/>
          <p:cNvSpPr/>
          <p:nvPr/>
        </p:nvSpPr>
        <p:spPr>
          <a:xfrm flipH="true" flipV="false" rot="-950541">
            <a:off x="12517122" y="67821"/>
            <a:ext cx="6148601" cy="1111872"/>
          </a:xfrm>
          <a:custGeom>
            <a:avLst/>
            <a:gdLst/>
            <a:ahLst/>
            <a:cxnLst/>
            <a:rect r="r" b="b" t="t" l="l"/>
            <a:pathLst>
              <a:path h="1111872" w="6148601">
                <a:moveTo>
                  <a:pt x="6148601" y="0"/>
                </a:moveTo>
                <a:lnTo>
                  <a:pt x="0" y="0"/>
                </a:lnTo>
                <a:lnTo>
                  <a:pt x="0" y="1111872"/>
                </a:lnTo>
                <a:lnTo>
                  <a:pt x="6148601" y="1111872"/>
                </a:lnTo>
                <a:lnTo>
                  <a:pt x="6148601" y="0"/>
                </a:lnTo>
                <a:close/>
              </a:path>
            </a:pathLst>
          </a:custGeom>
          <a:blipFill>
            <a:blip r:embed="rId2"/>
            <a:stretch>
              <a:fillRect l="0" t="0" r="0" b="0"/>
            </a:stretch>
          </a:blipFill>
        </p:spPr>
      </p:sp>
      <p:grpSp>
        <p:nvGrpSpPr>
          <p:cNvPr name="Group 4" id="4"/>
          <p:cNvGrpSpPr>
            <a:grpSpLocks noChangeAspect="true"/>
          </p:cNvGrpSpPr>
          <p:nvPr/>
        </p:nvGrpSpPr>
        <p:grpSpPr>
          <a:xfrm rot="0">
            <a:off x="248679" y="346200"/>
            <a:ext cx="4149125" cy="3957499"/>
            <a:chOff x="0" y="0"/>
            <a:chExt cx="6324600" cy="6032500"/>
          </a:xfrm>
        </p:grpSpPr>
        <p:sp>
          <p:nvSpPr>
            <p:cNvPr name="Freeform 5" id="5"/>
            <p:cNvSpPr/>
            <p:nvPr/>
          </p:nvSpPr>
          <p:spPr>
            <a:xfrm flipH="false" flipV="false" rot="0">
              <a:off x="127000" y="127000"/>
              <a:ext cx="6070600" cy="5778500"/>
            </a:xfrm>
            <a:custGeom>
              <a:avLst/>
              <a:gdLst/>
              <a:ahLst/>
              <a:cxnLst/>
              <a:rect r="r" b="b" t="t" l="l"/>
              <a:pathLst>
                <a:path h="5778500" w="6070600">
                  <a:moveTo>
                    <a:pt x="0" y="0"/>
                  </a:moveTo>
                  <a:lnTo>
                    <a:pt x="6070600" y="0"/>
                  </a:lnTo>
                  <a:lnTo>
                    <a:pt x="6070600" y="5778500"/>
                  </a:lnTo>
                  <a:lnTo>
                    <a:pt x="0" y="5778500"/>
                  </a:lnTo>
                  <a:close/>
                </a:path>
              </a:pathLst>
            </a:custGeom>
            <a:blipFill>
              <a:blip r:embed="rId3"/>
              <a:stretch>
                <a:fillRect l="0" t="-610" r="0" b="-39632"/>
              </a:stretch>
            </a:blipFill>
          </p:spPr>
        </p:sp>
        <p:sp>
          <p:nvSpPr>
            <p:cNvPr name="Freeform 6" id="6"/>
            <p:cNvSpPr/>
            <p:nvPr/>
          </p:nvSpPr>
          <p:spPr>
            <a:xfrm flipH="false" flipV="false" rot="0">
              <a:off x="0" y="0"/>
              <a:ext cx="6324600" cy="6032500"/>
            </a:xfrm>
            <a:custGeom>
              <a:avLst/>
              <a:gdLst/>
              <a:ahLst/>
              <a:cxnLst/>
              <a:rect r="r" b="b" t="t" l="l"/>
              <a:pathLst>
                <a:path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43A849"/>
            </a:solidFill>
          </p:spPr>
        </p:sp>
      </p:grpSp>
      <p:sp>
        <p:nvSpPr>
          <p:cNvPr name="TextBox 7" id="7"/>
          <p:cNvSpPr txBox="true"/>
          <p:nvPr/>
        </p:nvSpPr>
        <p:spPr>
          <a:xfrm rot="0">
            <a:off x="5334000" y="1140585"/>
            <a:ext cx="7620000" cy="1543050"/>
          </a:xfrm>
          <a:prstGeom prst="rect">
            <a:avLst/>
          </a:prstGeom>
        </p:spPr>
        <p:txBody>
          <a:bodyPr anchor="t" rtlCol="false" tIns="0" lIns="0" bIns="0" rIns="0">
            <a:spAutoFit/>
          </a:bodyPr>
          <a:lstStyle/>
          <a:p>
            <a:pPr algn="ctr">
              <a:lnSpc>
                <a:spcPts val="9900"/>
              </a:lnSpc>
            </a:pPr>
            <a:r>
              <a:rPr lang="en-US" b="true" sz="9000">
                <a:solidFill>
                  <a:srgbClr val="000001"/>
                </a:solidFill>
                <a:latin typeface="Agrandir Narrow Ultra-Bold"/>
                <a:ea typeface="Agrandir Narrow Ultra-Bold"/>
                <a:cs typeface="Agrandir Narrow Ultra-Bold"/>
                <a:sym typeface="Agrandir Narrow Ultra-Bold"/>
              </a:rPr>
              <a:t>Thank you!</a:t>
            </a:r>
          </a:p>
        </p:txBody>
      </p:sp>
      <p:sp>
        <p:nvSpPr>
          <p:cNvPr name="TextBox 8" id="8"/>
          <p:cNvSpPr txBox="true"/>
          <p:nvPr/>
        </p:nvSpPr>
        <p:spPr>
          <a:xfrm rot="0">
            <a:off x="5334000" y="2674110"/>
            <a:ext cx="7620000" cy="581025"/>
          </a:xfrm>
          <a:prstGeom prst="rect">
            <a:avLst/>
          </a:prstGeom>
        </p:spPr>
        <p:txBody>
          <a:bodyPr anchor="t" rtlCol="false" tIns="0" lIns="0" bIns="0" rIns="0">
            <a:spAutoFit/>
          </a:bodyPr>
          <a:lstStyle/>
          <a:p>
            <a:pPr algn="ctr">
              <a:lnSpc>
                <a:spcPts val="4559"/>
              </a:lnSpc>
            </a:pPr>
            <a:r>
              <a:rPr lang="en-US" sz="3799">
                <a:solidFill>
                  <a:srgbClr val="000001"/>
                </a:solidFill>
                <a:latin typeface="Inter"/>
                <a:ea typeface="Inter"/>
                <a:cs typeface="Inter"/>
                <a:sym typeface="Inter"/>
              </a:rPr>
              <a:t>Electrical team out...</a:t>
            </a:r>
          </a:p>
        </p:txBody>
      </p:sp>
      <p:grpSp>
        <p:nvGrpSpPr>
          <p:cNvPr name="Group 9" id="9"/>
          <p:cNvGrpSpPr>
            <a:grpSpLocks noChangeAspect="true"/>
          </p:cNvGrpSpPr>
          <p:nvPr/>
        </p:nvGrpSpPr>
        <p:grpSpPr>
          <a:xfrm rot="0">
            <a:off x="1028700" y="5143500"/>
            <a:ext cx="3831965" cy="3654987"/>
            <a:chOff x="0" y="0"/>
            <a:chExt cx="6324600" cy="6032500"/>
          </a:xfrm>
        </p:grpSpPr>
        <p:sp>
          <p:nvSpPr>
            <p:cNvPr name="Freeform 10" id="10"/>
            <p:cNvSpPr/>
            <p:nvPr/>
          </p:nvSpPr>
          <p:spPr>
            <a:xfrm flipH="false" flipV="false" rot="0">
              <a:off x="127000" y="127000"/>
              <a:ext cx="6070600" cy="5778500"/>
            </a:xfrm>
            <a:custGeom>
              <a:avLst/>
              <a:gdLst/>
              <a:ahLst/>
              <a:cxnLst/>
              <a:rect r="r" b="b" t="t" l="l"/>
              <a:pathLst>
                <a:path h="5778500" w="6070600">
                  <a:moveTo>
                    <a:pt x="0" y="0"/>
                  </a:moveTo>
                  <a:lnTo>
                    <a:pt x="6070600" y="0"/>
                  </a:lnTo>
                  <a:lnTo>
                    <a:pt x="6070600" y="5778500"/>
                  </a:lnTo>
                  <a:lnTo>
                    <a:pt x="0" y="5778500"/>
                  </a:lnTo>
                  <a:close/>
                </a:path>
              </a:pathLst>
            </a:custGeom>
            <a:blipFill>
              <a:blip r:embed="rId4"/>
              <a:stretch>
                <a:fillRect l="0" t="-20121" r="0" b="-20121"/>
              </a:stretch>
            </a:blipFill>
          </p:spPr>
        </p:sp>
        <p:sp>
          <p:nvSpPr>
            <p:cNvPr name="Freeform 11" id="11"/>
            <p:cNvSpPr/>
            <p:nvPr/>
          </p:nvSpPr>
          <p:spPr>
            <a:xfrm flipH="false" flipV="false" rot="0">
              <a:off x="0" y="0"/>
              <a:ext cx="6324600" cy="6032500"/>
            </a:xfrm>
            <a:custGeom>
              <a:avLst/>
              <a:gdLst/>
              <a:ahLst/>
              <a:cxnLst/>
              <a:rect r="r" b="b" t="t" l="l"/>
              <a:pathLst>
                <a:path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0676A"/>
            </a:solidFill>
          </p:spPr>
        </p:sp>
      </p:grpSp>
      <p:grpSp>
        <p:nvGrpSpPr>
          <p:cNvPr name="Group 12" id="12"/>
          <p:cNvGrpSpPr>
            <a:grpSpLocks noChangeAspect="true"/>
          </p:cNvGrpSpPr>
          <p:nvPr/>
        </p:nvGrpSpPr>
        <p:grpSpPr>
          <a:xfrm rot="0">
            <a:off x="5316703" y="4303699"/>
            <a:ext cx="3970744" cy="3787357"/>
            <a:chOff x="0" y="0"/>
            <a:chExt cx="6324600" cy="6032500"/>
          </a:xfrm>
        </p:grpSpPr>
        <p:sp>
          <p:nvSpPr>
            <p:cNvPr name="Freeform 13" id="13"/>
            <p:cNvSpPr/>
            <p:nvPr/>
          </p:nvSpPr>
          <p:spPr>
            <a:xfrm flipH="false" flipV="false" rot="0">
              <a:off x="127000" y="127000"/>
              <a:ext cx="6070600" cy="5778500"/>
            </a:xfrm>
            <a:custGeom>
              <a:avLst/>
              <a:gdLst/>
              <a:ahLst/>
              <a:cxnLst/>
              <a:rect r="r" b="b" t="t" l="l"/>
              <a:pathLst>
                <a:path h="5778500" w="6070600">
                  <a:moveTo>
                    <a:pt x="0" y="0"/>
                  </a:moveTo>
                  <a:lnTo>
                    <a:pt x="6070600" y="0"/>
                  </a:lnTo>
                  <a:lnTo>
                    <a:pt x="6070600" y="5778500"/>
                  </a:lnTo>
                  <a:lnTo>
                    <a:pt x="0" y="5778500"/>
                  </a:lnTo>
                  <a:close/>
                </a:path>
              </a:pathLst>
            </a:custGeom>
            <a:blipFill>
              <a:blip r:embed="rId5"/>
              <a:stretch>
                <a:fillRect l="0" t="-20121" r="0" b="-20121"/>
              </a:stretch>
            </a:blipFill>
          </p:spPr>
        </p:sp>
        <p:sp>
          <p:nvSpPr>
            <p:cNvPr name="Freeform 14" id="14"/>
            <p:cNvSpPr/>
            <p:nvPr/>
          </p:nvSpPr>
          <p:spPr>
            <a:xfrm flipH="false" flipV="false" rot="0">
              <a:off x="0" y="0"/>
              <a:ext cx="6324600" cy="6032500"/>
            </a:xfrm>
            <a:custGeom>
              <a:avLst/>
              <a:gdLst/>
              <a:ahLst/>
              <a:cxnLst/>
              <a:rect r="r" b="b" t="t" l="l"/>
              <a:pathLst>
                <a:path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1C446"/>
            </a:solidFill>
          </p:spPr>
        </p:sp>
      </p:grpSp>
      <p:grpSp>
        <p:nvGrpSpPr>
          <p:cNvPr name="Group 15" id="15"/>
          <p:cNvGrpSpPr>
            <a:grpSpLocks noChangeAspect="true"/>
          </p:cNvGrpSpPr>
          <p:nvPr/>
        </p:nvGrpSpPr>
        <p:grpSpPr>
          <a:xfrm rot="0">
            <a:off x="9743485" y="3579018"/>
            <a:ext cx="3851947" cy="3674046"/>
            <a:chOff x="0" y="0"/>
            <a:chExt cx="6324600" cy="6032500"/>
          </a:xfrm>
        </p:grpSpPr>
        <p:sp>
          <p:nvSpPr>
            <p:cNvPr name="Freeform 16" id="16"/>
            <p:cNvSpPr/>
            <p:nvPr/>
          </p:nvSpPr>
          <p:spPr>
            <a:xfrm flipH="false" flipV="false" rot="0">
              <a:off x="127000" y="127000"/>
              <a:ext cx="6070600" cy="5778500"/>
            </a:xfrm>
            <a:custGeom>
              <a:avLst/>
              <a:gdLst/>
              <a:ahLst/>
              <a:cxnLst/>
              <a:rect r="r" b="b" t="t" l="l"/>
              <a:pathLst>
                <a:path h="5778500" w="6070600">
                  <a:moveTo>
                    <a:pt x="0" y="0"/>
                  </a:moveTo>
                  <a:lnTo>
                    <a:pt x="6070600" y="0"/>
                  </a:lnTo>
                  <a:lnTo>
                    <a:pt x="6070600" y="5778500"/>
                  </a:lnTo>
                  <a:lnTo>
                    <a:pt x="0" y="5778500"/>
                  </a:lnTo>
                  <a:close/>
                </a:path>
              </a:pathLst>
            </a:custGeom>
            <a:blipFill>
              <a:blip r:embed="rId6"/>
              <a:stretch>
                <a:fillRect l="0" t="-60267" r="0" b="-60267"/>
              </a:stretch>
            </a:blipFill>
          </p:spPr>
        </p:sp>
        <p:sp>
          <p:nvSpPr>
            <p:cNvPr name="Freeform 17" id="17"/>
            <p:cNvSpPr/>
            <p:nvPr/>
          </p:nvSpPr>
          <p:spPr>
            <a:xfrm flipH="false" flipV="false" rot="0">
              <a:off x="0" y="0"/>
              <a:ext cx="6324600" cy="6032500"/>
            </a:xfrm>
            <a:custGeom>
              <a:avLst/>
              <a:gdLst/>
              <a:ahLst/>
              <a:cxnLst/>
              <a:rect r="r" b="b" t="t" l="l"/>
              <a:pathLst>
                <a:path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B8765A"/>
            </a:solidFill>
          </p:spPr>
        </p:sp>
      </p:grpSp>
      <p:grpSp>
        <p:nvGrpSpPr>
          <p:cNvPr name="Group 18" id="18"/>
          <p:cNvGrpSpPr>
            <a:grpSpLocks noChangeAspect="true"/>
          </p:cNvGrpSpPr>
          <p:nvPr/>
        </p:nvGrpSpPr>
        <p:grpSpPr>
          <a:xfrm rot="0">
            <a:off x="13998614" y="6130812"/>
            <a:ext cx="3970744" cy="3787357"/>
            <a:chOff x="0" y="0"/>
            <a:chExt cx="6324600" cy="6032500"/>
          </a:xfrm>
        </p:grpSpPr>
        <p:sp>
          <p:nvSpPr>
            <p:cNvPr name="Freeform 19" id="19"/>
            <p:cNvSpPr/>
            <p:nvPr/>
          </p:nvSpPr>
          <p:spPr>
            <a:xfrm flipH="false" flipV="false" rot="0">
              <a:off x="127000" y="127000"/>
              <a:ext cx="6070600" cy="5778500"/>
            </a:xfrm>
            <a:custGeom>
              <a:avLst/>
              <a:gdLst/>
              <a:ahLst/>
              <a:cxnLst/>
              <a:rect r="r" b="b" t="t" l="l"/>
              <a:pathLst>
                <a:path h="5778500" w="6070600">
                  <a:moveTo>
                    <a:pt x="0" y="0"/>
                  </a:moveTo>
                  <a:lnTo>
                    <a:pt x="6070600" y="0"/>
                  </a:lnTo>
                  <a:lnTo>
                    <a:pt x="6070600" y="5778500"/>
                  </a:lnTo>
                  <a:lnTo>
                    <a:pt x="0" y="5778500"/>
                  </a:lnTo>
                  <a:close/>
                </a:path>
              </a:pathLst>
            </a:custGeom>
            <a:blipFill>
              <a:blip r:embed="rId7"/>
              <a:stretch>
                <a:fillRect l="0" t="-20121" r="0" b="-20121"/>
              </a:stretch>
            </a:blipFill>
          </p:spPr>
        </p:sp>
        <p:sp>
          <p:nvSpPr>
            <p:cNvPr name="Freeform 20" id="20"/>
            <p:cNvSpPr/>
            <p:nvPr/>
          </p:nvSpPr>
          <p:spPr>
            <a:xfrm flipH="false" flipV="false" rot="0">
              <a:off x="0" y="0"/>
              <a:ext cx="6324600" cy="6032500"/>
            </a:xfrm>
            <a:custGeom>
              <a:avLst/>
              <a:gdLst/>
              <a:ahLst/>
              <a:cxnLst/>
              <a:rect r="r" b="b" t="t" l="l"/>
              <a:pathLst>
                <a:path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51A7DA"/>
            </a:solidFill>
          </p:spPr>
        </p:sp>
      </p:grpSp>
      <p:grpSp>
        <p:nvGrpSpPr>
          <p:cNvPr name="Group 21" id="21"/>
          <p:cNvGrpSpPr>
            <a:grpSpLocks noChangeAspect="true"/>
          </p:cNvGrpSpPr>
          <p:nvPr/>
        </p:nvGrpSpPr>
        <p:grpSpPr>
          <a:xfrm rot="0">
            <a:off x="13998614" y="1997835"/>
            <a:ext cx="3970744" cy="3787357"/>
            <a:chOff x="0" y="0"/>
            <a:chExt cx="6324600" cy="6032500"/>
          </a:xfrm>
        </p:grpSpPr>
        <p:sp>
          <p:nvSpPr>
            <p:cNvPr name="Freeform 22" id="22"/>
            <p:cNvSpPr/>
            <p:nvPr/>
          </p:nvSpPr>
          <p:spPr>
            <a:xfrm flipH="false" flipV="false" rot="0">
              <a:off x="127000" y="127000"/>
              <a:ext cx="6070600" cy="5778500"/>
            </a:xfrm>
            <a:custGeom>
              <a:avLst/>
              <a:gdLst/>
              <a:ahLst/>
              <a:cxnLst/>
              <a:rect r="r" b="b" t="t" l="l"/>
              <a:pathLst>
                <a:path h="5778500" w="6070600">
                  <a:moveTo>
                    <a:pt x="0" y="0"/>
                  </a:moveTo>
                  <a:lnTo>
                    <a:pt x="6070600" y="0"/>
                  </a:lnTo>
                  <a:lnTo>
                    <a:pt x="6070600" y="5778500"/>
                  </a:lnTo>
                  <a:lnTo>
                    <a:pt x="0" y="5778500"/>
                  </a:lnTo>
                  <a:close/>
                </a:path>
              </a:pathLst>
            </a:custGeom>
            <a:blipFill>
              <a:blip r:embed="rId8"/>
              <a:stretch>
                <a:fillRect l="-13535" t="0" r="-13535" b="0"/>
              </a:stretch>
            </a:blipFill>
          </p:spPr>
        </p:sp>
        <p:sp>
          <p:nvSpPr>
            <p:cNvPr name="Freeform 23" id="23"/>
            <p:cNvSpPr/>
            <p:nvPr/>
          </p:nvSpPr>
          <p:spPr>
            <a:xfrm flipH="false" flipV="false" rot="0">
              <a:off x="0" y="0"/>
              <a:ext cx="6324600" cy="6032500"/>
            </a:xfrm>
            <a:custGeom>
              <a:avLst/>
              <a:gdLst/>
              <a:ahLst/>
              <a:cxnLst/>
              <a:rect r="r" b="b" t="t" l="l"/>
              <a:pathLst>
                <a:path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91617"/>
            </a:solidFill>
          </p:spPr>
        </p:sp>
      </p:gr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7CCC6"/>
        </a:solidFill>
      </p:bgPr>
    </p:bg>
    <p:spTree>
      <p:nvGrpSpPr>
        <p:cNvPr id="1" name=""/>
        <p:cNvGrpSpPr/>
        <p:nvPr/>
      </p:nvGrpSpPr>
      <p:grpSpPr>
        <a:xfrm>
          <a:off x="0" y="0"/>
          <a:ext cx="0" cy="0"/>
          <a:chOff x="0" y="0"/>
          <a:chExt cx="0" cy="0"/>
        </a:xfrm>
      </p:grpSpPr>
      <p:sp>
        <p:nvSpPr>
          <p:cNvPr name="Freeform 2" id="2"/>
          <p:cNvSpPr/>
          <p:nvPr/>
        </p:nvSpPr>
        <p:spPr>
          <a:xfrm flipH="false" flipV="false" rot="-194408">
            <a:off x="4085032" y="8986781"/>
            <a:ext cx="6907420" cy="1111872"/>
          </a:xfrm>
          <a:custGeom>
            <a:avLst/>
            <a:gdLst/>
            <a:ahLst/>
            <a:cxnLst/>
            <a:rect r="r" b="b" t="t" l="l"/>
            <a:pathLst>
              <a:path h="1111872" w="6907420">
                <a:moveTo>
                  <a:pt x="0" y="0"/>
                </a:moveTo>
                <a:lnTo>
                  <a:pt x="6907420" y="0"/>
                </a:lnTo>
                <a:lnTo>
                  <a:pt x="6907420" y="1111872"/>
                </a:lnTo>
                <a:lnTo>
                  <a:pt x="0" y="1111872"/>
                </a:lnTo>
                <a:lnTo>
                  <a:pt x="0" y="0"/>
                </a:lnTo>
                <a:close/>
              </a:path>
            </a:pathLst>
          </a:custGeom>
          <a:blipFill>
            <a:blip r:embed="rId2"/>
            <a:stretch>
              <a:fillRect l="0" t="-15734" r="-17027" b="-15734"/>
            </a:stretch>
          </a:blipFill>
        </p:spPr>
      </p:sp>
      <p:sp>
        <p:nvSpPr>
          <p:cNvPr name="Freeform 3" id="3"/>
          <p:cNvSpPr/>
          <p:nvPr/>
        </p:nvSpPr>
        <p:spPr>
          <a:xfrm flipH="true" flipV="false" rot="-2123153">
            <a:off x="13356550" y="206064"/>
            <a:ext cx="6148601" cy="1111872"/>
          </a:xfrm>
          <a:custGeom>
            <a:avLst/>
            <a:gdLst/>
            <a:ahLst/>
            <a:cxnLst/>
            <a:rect r="r" b="b" t="t" l="l"/>
            <a:pathLst>
              <a:path h="1111872" w="6148601">
                <a:moveTo>
                  <a:pt x="6148601" y="0"/>
                </a:moveTo>
                <a:lnTo>
                  <a:pt x="0" y="0"/>
                </a:lnTo>
                <a:lnTo>
                  <a:pt x="0" y="1111872"/>
                </a:lnTo>
                <a:lnTo>
                  <a:pt x="6148601" y="1111872"/>
                </a:lnTo>
                <a:lnTo>
                  <a:pt x="6148601" y="0"/>
                </a:lnTo>
                <a:close/>
              </a:path>
            </a:pathLst>
          </a:custGeom>
          <a:blipFill>
            <a:blip r:embed="rId2"/>
            <a:stretch>
              <a:fillRect l="0" t="0" r="0" b="0"/>
            </a:stretch>
          </a:blipFill>
        </p:spPr>
      </p:sp>
      <p:sp>
        <p:nvSpPr>
          <p:cNvPr name="TextBox 4" id="4"/>
          <p:cNvSpPr txBox="true"/>
          <p:nvPr/>
        </p:nvSpPr>
        <p:spPr>
          <a:xfrm rot="0">
            <a:off x="446313" y="2232913"/>
            <a:ext cx="11814314" cy="6559550"/>
          </a:xfrm>
          <a:prstGeom prst="rect">
            <a:avLst/>
          </a:prstGeom>
        </p:spPr>
        <p:txBody>
          <a:bodyPr anchor="t" rtlCol="false" tIns="0" lIns="0" bIns="0" rIns="0">
            <a:spAutoFit/>
          </a:bodyPr>
          <a:lstStyle/>
          <a:p>
            <a:pPr algn="l">
              <a:lnSpc>
                <a:spcPts val="5199"/>
              </a:lnSpc>
            </a:pPr>
            <a:r>
              <a:rPr lang="en-US" sz="3999">
                <a:solidFill>
                  <a:srgbClr val="000001"/>
                </a:solidFill>
                <a:latin typeface="Inter"/>
                <a:ea typeface="Inter"/>
                <a:cs typeface="Inter"/>
                <a:sym typeface="Inter"/>
              </a:rPr>
              <a:t>-Completing the wiring harness according to the    Tiger Cub manual</a:t>
            </a:r>
          </a:p>
          <a:p>
            <a:pPr algn="l">
              <a:lnSpc>
                <a:spcPts val="5199"/>
              </a:lnSpc>
            </a:pPr>
            <a:r>
              <a:rPr lang="en-US" sz="3999">
                <a:solidFill>
                  <a:srgbClr val="000001"/>
                </a:solidFill>
                <a:latin typeface="Inter"/>
                <a:ea typeface="Inter"/>
                <a:cs typeface="Inter"/>
                <a:sym typeface="Inter"/>
              </a:rPr>
              <a:t>-Wiring brake lights and fixing brake cables </a:t>
            </a:r>
          </a:p>
          <a:p>
            <a:pPr algn="l">
              <a:lnSpc>
                <a:spcPts val="5199"/>
              </a:lnSpc>
            </a:pPr>
            <a:r>
              <a:rPr lang="en-US" sz="3999">
                <a:solidFill>
                  <a:srgbClr val="000001"/>
                </a:solidFill>
                <a:latin typeface="Inter"/>
                <a:ea typeface="Inter"/>
                <a:cs typeface="Inter"/>
                <a:sym typeface="Inter"/>
              </a:rPr>
              <a:t>-Wiring/attaching the dipper switch</a:t>
            </a:r>
          </a:p>
          <a:p>
            <a:pPr algn="just">
              <a:lnSpc>
                <a:spcPts val="5199"/>
              </a:lnSpc>
            </a:pPr>
            <a:r>
              <a:rPr lang="en-US" sz="3999">
                <a:solidFill>
                  <a:srgbClr val="000001"/>
                </a:solidFill>
                <a:latin typeface="Inter"/>
                <a:ea typeface="Inter"/>
                <a:cs typeface="Inter"/>
                <a:sym typeface="Inter"/>
              </a:rPr>
              <a:t>Attempting to adjust and fix the carburetor </a:t>
            </a:r>
          </a:p>
          <a:p>
            <a:pPr algn="l">
              <a:lnSpc>
                <a:spcPts val="5199"/>
              </a:lnSpc>
            </a:pPr>
            <a:r>
              <a:rPr lang="en-US" sz="3999">
                <a:solidFill>
                  <a:srgbClr val="000001"/>
                </a:solidFill>
                <a:latin typeface="Inter"/>
                <a:ea typeface="Inter"/>
                <a:cs typeface="Inter"/>
                <a:sym typeface="Inter"/>
              </a:rPr>
              <a:t>-Replacing the carburetor more than once </a:t>
            </a:r>
          </a:p>
          <a:p>
            <a:pPr algn="l">
              <a:lnSpc>
                <a:spcPts val="5199"/>
              </a:lnSpc>
            </a:pPr>
            <a:r>
              <a:rPr lang="en-US" sz="3999">
                <a:solidFill>
                  <a:srgbClr val="000001"/>
                </a:solidFill>
                <a:latin typeface="Inter"/>
                <a:ea typeface="Inter"/>
                <a:cs typeface="Inter"/>
                <a:sym typeface="Inter"/>
              </a:rPr>
              <a:t>-Cleaning the pilot jets and other airways in the carburetor</a:t>
            </a:r>
          </a:p>
          <a:p>
            <a:pPr algn="l">
              <a:lnSpc>
                <a:spcPts val="5199"/>
              </a:lnSpc>
            </a:pPr>
            <a:r>
              <a:rPr lang="en-US" sz="3999">
                <a:solidFill>
                  <a:srgbClr val="000001"/>
                </a:solidFill>
                <a:latin typeface="Inter"/>
                <a:ea typeface="Inter"/>
                <a:cs typeface="Inter"/>
                <a:sym typeface="Inter"/>
              </a:rPr>
              <a:t>-Checking/adjusting engine timing </a:t>
            </a:r>
          </a:p>
          <a:p>
            <a:pPr algn="l">
              <a:lnSpc>
                <a:spcPts val="5199"/>
              </a:lnSpc>
              <a:spcBef>
                <a:spcPct val="0"/>
              </a:spcBef>
            </a:pPr>
            <a:r>
              <a:rPr lang="en-US" sz="3999">
                <a:solidFill>
                  <a:srgbClr val="000001"/>
                </a:solidFill>
                <a:latin typeface="Inter"/>
                <a:ea typeface="Inter"/>
                <a:cs typeface="Inter"/>
                <a:sym typeface="Inter"/>
              </a:rPr>
              <a:t>-Checking battery power</a:t>
            </a:r>
          </a:p>
        </p:txBody>
      </p:sp>
      <p:grpSp>
        <p:nvGrpSpPr>
          <p:cNvPr name="Group 5" id="5"/>
          <p:cNvGrpSpPr/>
          <p:nvPr/>
        </p:nvGrpSpPr>
        <p:grpSpPr>
          <a:xfrm rot="0">
            <a:off x="11795846" y="3044215"/>
            <a:ext cx="3176118" cy="317611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16747" r="0" b="-16747"/>
              </a:stretch>
            </a:blipFill>
          </p:spPr>
        </p:sp>
      </p:grpSp>
      <p:grpSp>
        <p:nvGrpSpPr>
          <p:cNvPr name="Group 7" id="7"/>
          <p:cNvGrpSpPr/>
          <p:nvPr/>
        </p:nvGrpSpPr>
        <p:grpSpPr>
          <a:xfrm rot="0">
            <a:off x="14971964" y="1714500"/>
            <a:ext cx="2917774" cy="291777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17567" r="0" b="-17567"/>
              </a:stretch>
            </a:blipFill>
          </p:spPr>
        </p:sp>
      </p:grpSp>
      <p:grpSp>
        <p:nvGrpSpPr>
          <p:cNvPr name="Group 9" id="9"/>
          <p:cNvGrpSpPr/>
          <p:nvPr/>
        </p:nvGrpSpPr>
        <p:grpSpPr>
          <a:xfrm rot="0">
            <a:off x="13602533" y="5829300"/>
            <a:ext cx="4046452" cy="4046452"/>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16747" r="0" b="-16747"/>
              </a:stretch>
            </a:blipFill>
          </p:spPr>
        </p:sp>
      </p:grpSp>
      <p:sp>
        <p:nvSpPr>
          <p:cNvPr name="TextBox 11" id="11"/>
          <p:cNvSpPr txBox="true"/>
          <p:nvPr/>
        </p:nvSpPr>
        <p:spPr>
          <a:xfrm rot="0">
            <a:off x="-756361" y="590550"/>
            <a:ext cx="15355564" cy="1543050"/>
          </a:xfrm>
          <a:prstGeom prst="rect">
            <a:avLst/>
          </a:prstGeom>
        </p:spPr>
        <p:txBody>
          <a:bodyPr anchor="t" rtlCol="false" tIns="0" lIns="0" bIns="0" rIns="0">
            <a:spAutoFit/>
          </a:bodyPr>
          <a:lstStyle/>
          <a:p>
            <a:pPr algn="ctr">
              <a:lnSpc>
                <a:spcPts val="9900"/>
              </a:lnSpc>
            </a:pPr>
            <a:r>
              <a:rPr lang="en-US" b="true" sz="9000">
                <a:solidFill>
                  <a:srgbClr val="000001"/>
                </a:solidFill>
                <a:latin typeface="Agrandir Narrow Ultra-Bold"/>
                <a:ea typeface="Agrandir Narrow Ultra-Bold"/>
                <a:cs typeface="Agrandir Narrow Ultra-Bold"/>
                <a:sym typeface="Agrandir Narrow Ultra-Bold"/>
              </a:rPr>
              <a:t>Our work this semester</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2C74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28700" y="1825625"/>
            <a:ext cx="7454856" cy="7699375"/>
            <a:chOff x="0" y="0"/>
            <a:chExt cx="6350000" cy="6558280"/>
          </a:xfrm>
        </p:grpSpPr>
        <p:sp>
          <p:nvSpPr>
            <p:cNvPr name="Freeform 3" id="3"/>
            <p:cNvSpPr/>
            <p:nvPr/>
          </p:nvSpPr>
          <p:spPr>
            <a:xfrm flipH="false" flipV="false" rot="5400000">
              <a:off x="-29210" y="179070"/>
              <a:ext cx="6408420" cy="6200140"/>
            </a:xfrm>
            <a:custGeom>
              <a:avLst/>
              <a:gdLst/>
              <a:ahLst/>
              <a:cxnLst/>
              <a:rect r="r" b="b" t="t" l="l"/>
              <a:pathLst>
                <a:path h="6200140" w="6408420">
                  <a:moveTo>
                    <a:pt x="5351780" y="0"/>
                  </a:moveTo>
                  <a:cubicBezTo>
                    <a:pt x="5935980" y="0"/>
                    <a:pt x="6408420" y="473710"/>
                    <a:pt x="6408420" y="1056640"/>
                  </a:cubicBezTo>
                  <a:lnTo>
                    <a:pt x="6408420" y="5143500"/>
                  </a:lnTo>
                  <a:cubicBezTo>
                    <a:pt x="6408420" y="5727700"/>
                    <a:pt x="5934710" y="6200140"/>
                    <a:pt x="5351780" y="6200140"/>
                  </a:cubicBezTo>
                  <a:lnTo>
                    <a:pt x="1056640" y="6200140"/>
                  </a:lnTo>
                  <a:cubicBezTo>
                    <a:pt x="472440" y="6200140"/>
                    <a:pt x="0" y="5726430"/>
                    <a:pt x="0" y="5143500"/>
                  </a:cubicBezTo>
                  <a:lnTo>
                    <a:pt x="0" y="1056640"/>
                  </a:lnTo>
                  <a:cubicBezTo>
                    <a:pt x="0" y="472440"/>
                    <a:pt x="473710" y="0"/>
                    <a:pt x="1056640" y="0"/>
                  </a:cubicBezTo>
                  <a:lnTo>
                    <a:pt x="5351780" y="0"/>
                  </a:lnTo>
                  <a:close/>
                </a:path>
              </a:pathLst>
            </a:custGeom>
            <a:blipFill>
              <a:blip r:embed="rId2"/>
              <a:stretch>
                <a:fillRect l="-4529" t="-50854" r="-2678" b="0"/>
              </a:stretch>
            </a:blipFill>
          </p:spPr>
        </p:sp>
        <p:sp>
          <p:nvSpPr>
            <p:cNvPr name="Freeform 4" id="4"/>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C40909"/>
            </a:solidFill>
          </p:spPr>
        </p:sp>
      </p:grpSp>
      <p:sp>
        <p:nvSpPr>
          <p:cNvPr name="TextBox 5" id="5"/>
          <p:cNvSpPr txBox="true"/>
          <p:nvPr/>
        </p:nvSpPr>
        <p:spPr>
          <a:xfrm rot="0">
            <a:off x="4000500" y="374650"/>
            <a:ext cx="10287000" cy="1184275"/>
          </a:xfrm>
          <a:prstGeom prst="rect">
            <a:avLst/>
          </a:prstGeom>
        </p:spPr>
        <p:txBody>
          <a:bodyPr anchor="t" rtlCol="false" tIns="0" lIns="0" bIns="0" rIns="0">
            <a:spAutoFit/>
          </a:bodyPr>
          <a:lstStyle/>
          <a:p>
            <a:pPr algn="ctr">
              <a:lnSpc>
                <a:spcPts val="7699"/>
              </a:lnSpc>
            </a:pPr>
            <a:r>
              <a:rPr lang="en-US" b="true" sz="6999">
                <a:solidFill>
                  <a:srgbClr val="000001"/>
                </a:solidFill>
                <a:latin typeface="Agrandir Narrow Ultra-Bold"/>
                <a:ea typeface="Agrandir Narrow Ultra-Bold"/>
                <a:cs typeface="Agrandir Narrow Ultra-Bold"/>
                <a:sym typeface="Agrandir Narrow Ultra-Bold"/>
              </a:rPr>
              <a:t>Some visuals...</a:t>
            </a:r>
          </a:p>
        </p:txBody>
      </p:sp>
      <p:grpSp>
        <p:nvGrpSpPr>
          <p:cNvPr name="Group 6" id="6"/>
          <p:cNvGrpSpPr>
            <a:grpSpLocks noChangeAspect="true"/>
          </p:cNvGrpSpPr>
          <p:nvPr/>
        </p:nvGrpSpPr>
        <p:grpSpPr>
          <a:xfrm rot="0">
            <a:off x="9525000" y="1825625"/>
            <a:ext cx="7454856" cy="7699375"/>
            <a:chOff x="0" y="0"/>
            <a:chExt cx="6350000" cy="6558280"/>
          </a:xfrm>
        </p:grpSpPr>
        <p:sp>
          <p:nvSpPr>
            <p:cNvPr name="Freeform 7" id="7"/>
            <p:cNvSpPr/>
            <p:nvPr/>
          </p:nvSpPr>
          <p:spPr>
            <a:xfrm flipH="false" flipV="false" rot="5400000">
              <a:off x="-29210" y="179070"/>
              <a:ext cx="6408420" cy="6200140"/>
            </a:xfrm>
            <a:custGeom>
              <a:avLst/>
              <a:gdLst/>
              <a:ahLst/>
              <a:cxnLst/>
              <a:rect r="r" b="b" t="t" l="l"/>
              <a:pathLst>
                <a:path h="6200140" w="6408420">
                  <a:moveTo>
                    <a:pt x="5351780" y="0"/>
                  </a:moveTo>
                  <a:cubicBezTo>
                    <a:pt x="5935980" y="0"/>
                    <a:pt x="6408420" y="473710"/>
                    <a:pt x="6408420" y="1056640"/>
                  </a:cubicBezTo>
                  <a:lnTo>
                    <a:pt x="6408420" y="5143500"/>
                  </a:lnTo>
                  <a:cubicBezTo>
                    <a:pt x="6408420" y="5727700"/>
                    <a:pt x="5934710" y="6200140"/>
                    <a:pt x="5351780" y="6200140"/>
                  </a:cubicBezTo>
                  <a:lnTo>
                    <a:pt x="1056640" y="6200140"/>
                  </a:lnTo>
                  <a:cubicBezTo>
                    <a:pt x="472440" y="6200140"/>
                    <a:pt x="0" y="5726430"/>
                    <a:pt x="0" y="5143500"/>
                  </a:cubicBezTo>
                  <a:lnTo>
                    <a:pt x="0" y="1056640"/>
                  </a:lnTo>
                  <a:cubicBezTo>
                    <a:pt x="0" y="472440"/>
                    <a:pt x="473710" y="0"/>
                    <a:pt x="1056640" y="0"/>
                  </a:cubicBezTo>
                  <a:lnTo>
                    <a:pt x="5351780" y="0"/>
                  </a:lnTo>
                  <a:close/>
                </a:path>
              </a:pathLst>
            </a:custGeom>
            <a:blipFill>
              <a:blip r:embed="rId2"/>
              <a:stretch>
                <a:fillRect l="-5535" t="0" r="-6121" b="-57115"/>
              </a:stretch>
            </a:blipFill>
          </p:spPr>
        </p:sp>
        <p:sp>
          <p:nvSpPr>
            <p:cNvPr name="Freeform 8" id="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43A849"/>
            </a:solidFill>
          </p:spPr>
        </p:sp>
      </p:gr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2C74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0" y="1714500"/>
            <a:ext cx="6004511" cy="8069147"/>
            <a:chOff x="0" y="0"/>
            <a:chExt cx="3663950" cy="4923790"/>
          </a:xfrm>
        </p:grpSpPr>
        <p:sp>
          <p:nvSpPr>
            <p:cNvPr name="Freeform 3" id="3"/>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547" t="0" r="-547" b="0"/>
              </a:stretch>
            </a:blipFill>
          </p:spPr>
        </p:sp>
        <p:sp>
          <p:nvSpPr>
            <p:cNvPr name="Freeform 4" id="4"/>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C40909"/>
            </a:solidFill>
          </p:spPr>
        </p:sp>
      </p:grpSp>
      <p:sp>
        <p:nvSpPr>
          <p:cNvPr name="TextBox 5" id="5"/>
          <p:cNvSpPr txBox="true"/>
          <p:nvPr/>
        </p:nvSpPr>
        <p:spPr>
          <a:xfrm rot="0">
            <a:off x="4000500" y="374650"/>
            <a:ext cx="10287000" cy="1184275"/>
          </a:xfrm>
          <a:prstGeom prst="rect">
            <a:avLst/>
          </a:prstGeom>
        </p:spPr>
        <p:txBody>
          <a:bodyPr anchor="t" rtlCol="false" tIns="0" lIns="0" bIns="0" rIns="0">
            <a:spAutoFit/>
          </a:bodyPr>
          <a:lstStyle/>
          <a:p>
            <a:pPr algn="ctr">
              <a:lnSpc>
                <a:spcPts val="7699"/>
              </a:lnSpc>
            </a:pPr>
            <a:r>
              <a:rPr lang="en-US" b="true" sz="6999">
                <a:solidFill>
                  <a:srgbClr val="000001"/>
                </a:solidFill>
                <a:latin typeface="Agrandir Narrow Ultra-Bold"/>
                <a:ea typeface="Agrandir Narrow Ultra-Bold"/>
                <a:cs typeface="Agrandir Narrow Ultra-Bold"/>
                <a:sym typeface="Agrandir Narrow Ultra-Bold"/>
              </a:rPr>
              <a:t>More visuals...</a:t>
            </a:r>
          </a:p>
        </p:txBody>
      </p:sp>
      <p:grpSp>
        <p:nvGrpSpPr>
          <p:cNvPr name="Group 6" id="6"/>
          <p:cNvGrpSpPr>
            <a:grpSpLocks noChangeAspect="true"/>
          </p:cNvGrpSpPr>
          <p:nvPr/>
        </p:nvGrpSpPr>
        <p:grpSpPr>
          <a:xfrm rot="0">
            <a:off x="6141745" y="1714500"/>
            <a:ext cx="6004511" cy="8069147"/>
            <a:chOff x="0" y="0"/>
            <a:chExt cx="3663950" cy="4923790"/>
          </a:xfrm>
        </p:grpSpPr>
        <p:sp>
          <p:nvSpPr>
            <p:cNvPr name="Freeform 7" id="7"/>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547" t="0" r="-547" b="0"/>
              </a:stretch>
            </a:blipFill>
          </p:spPr>
        </p:sp>
        <p:sp>
          <p:nvSpPr>
            <p:cNvPr name="Freeform 8" id="8"/>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43A849"/>
            </a:solidFill>
          </p:spPr>
        </p:sp>
      </p:grpSp>
      <p:grpSp>
        <p:nvGrpSpPr>
          <p:cNvPr name="Group 9" id="9"/>
          <p:cNvGrpSpPr>
            <a:grpSpLocks noChangeAspect="true"/>
          </p:cNvGrpSpPr>
          <p:nvPr/>
        </p:nvGrpSpPr>
        <p:grpSpPr>
          <a:xfrm rot="0">
            <a:off x="12283489" y="1714500"/>
            <a:ext cx="6004511" cy="8069147"/>
            <a:chOff x="0" y="0"/>
            <a:chExt cx="3663950" cy="4923790"/>
          </a:xfrm>
        </p:grpSpPr>
        <p:sp>
          <p:nvSpPr>
            <p:cNvPr name="Freeform 10" id="10"/>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65798" t="-64003" r="0" b="0"/>
              </a:stretch>
            </a:blipFill>
          </p:spPr>
        </p:sp>
        <p:sp>
          <p:nvSpPr>
            <p:cNvPr name="Freeform 11" id="11"/>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C40909"/>
            </a:solidFill>
          </p:spPr>
        </p:sp>
      </p:gr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2C748"/>
        </a:solidFill>
      </p:bgPr>
    </p:bg>
    <p:spTree>
      <p:nvGrpSpPr>
        <p:cNvPr id="1" name=""/>
        <p:cNvGrpSpPr/>
        <p:nvPr/>
      </p:nvGrpSpPr>
      <p:grpSpPr>
        <a:xfrm>
          <a:off x="0" y="0"/>
          <a:ext cx="0" cy="0"/>
          <a:chOff x="0" y="0"/>
          <a:chExt cx="0" cy="0"/>
        </a:xfrm>
      </p:grpSpPr>
      <p:grpSp>
        <p:nvGrpSpPr>
          <p:cNvPr name="Group 2" id="2"/>
          <p:cNvGrpSpPr/>
          <p:nvPr/>
        </p:nvGrpSpPr>
        <p:grpSpPr>
          <a:xfrm rot="0">
            <a:off x="-273678" y="-225382"/>
            <a:ext cx="9685988" cy="10893384"/>
            <a:chOff x="0" y="0"/>
            <a:chExt cx="2551042" cy="2869039"/>
          </a:xfrm>
        </p:grpSpPr>
        <p:sp>
          <p:nvSpPr>
            <p:cNvPr name="Freeform 3" id="3"/>
            <p:cNvSpPr/>
            <p:nvPr/>
          </p:nvSpPr>
          <p:spPr>
            <a:xfrm flipH="false" flipV="false" rot="0">
              <a:off x="0" y="0"/>
              <a:ext cx="2551042" cy="2869039"/>
            </a:xfrm>
            <a:custGeom>
              <a:avLst/>
              <a:gdLst/>
              <a:ahLst/>
              <a:cxnLst/>
              <a:rect r="r" b="b" t="t" l="l"/>
              <a:pathLst>
                <a:path h="2869039" w="2551042">
                  <a:moveTo>
                    <a:pt x="19982" y="0"/>
                  </a:moveTo>
                  <a:lnTo>
                    <a:pt x="2531060" y="0"/>
                  </a:lnTo>
                  <a:cubicBezTo>
                    <a:pt x="2536360" y="0"/>
                    <a:pt x="2541442" y="2105"/>
                    <a:pt x="2545189" y="5853"/>
                  </a:cubicBezTo>
                  <a:cubicBezTo>
                    <a:pt x="2548937" y="9600"/>
                    <a:pt x="2551042" y="14683"/>
                    <a:pt x="2551042" y="19982"/>
                  </a:cubicBezTo>
                  <a:lnTo>
                    <a:pt x="2551042" y="2849057"/>
                  </a:lnTo>
                  <a:cubicBezTo>
                    <a:pt x="2551042" y="2854357"/>
                    <a:pt x="2548937" y="2859439"/>
                    <a:pt x="2545189" y="2863187"/>
                  </a:cubicBezTo>
                  <a:cubicBezTo>
                    <a:pt x="2541442" y="2866934"/>
                    <a:pt x="2536360" y="2869039"/>
                    <a:pt x="2531060" y="2869039"/>
                  </a:cubicBezTo>
                  <a:lnTo>
                    <a:pt x="19982" y="2869039"/>
                  </a:lnTo>
                  <a:cubicBezTo>
                    <a:pt x="14683" y="2869039"/>
                    <a:pt x="9600" y="2866934"/>
                    <a:pt x="5853" y="2863187"/>
                  </a:cubicBezTo>
                  <a:cubicBezTo>
                    <a:pt x="2105" y="2859439"/>
                    <a:pt x="0" y="2854357"/>
                    <a:pt x="0" y="2849057"/>
                  </a:cubicBezTo>
                  <a:lnTo>
                    <a:pt x="0" y="19982"/>
                  </a:lnTo>
                  <a:cubicBezTo>
                    <a:pt x="0" y="14683"/>
                    <a:pt x="2105" y="9600"/>
                    <a:pt x="5853" y="5853"/>
                  </a:cubicBezTo>
                  <a:cubicBezTo>
                    <a:pt x="9600" y="2105"/>
                    <a:pt x="14683" y="0"/>
                    <a:pt x="19982" y="0"/>
                  </a:cubicBezTo>
                  <a:close/>
                </a:path>
              </a:pathLst>
            </a:custGeom>
            <a:solidFill>
              <a:srgbClr val="FFFFFF"/>
            </a:solidFill>
            <a:ln cap="rnd">
              <a:noFill/>
              <a:prstDash val="solid"/>
              <a:round/>
            </a:ln>
          </p:spPr>
        </p:sp>
        <p:sp>
          <p:nvSpPr>
            <p:cNvPr name="TextBox 4" id="4"/>
            <p:cNvSpPr txBox="true"/>
            <p:nvPr/>
          </p:nvSpPr>
          <p:spPr>
            <a:xfrm>
              <a:off x="0" y="-38100"/>
              <a:ext cx="2551042" cy="2907139"/>
            </a:xfrm>
            <a:prstGeom prst="rect">
              <a:avLst/>
            </a:prstGeom>
          </p:spPr>
          <p:txBody>
            <a:bodyPr anchor="ctr" rtlCol="false" tIns="101600" lIns="101600" bIns="101600" rIns="101600"/>
            <a:lstStyle/>
            <a:p>
              <a:pPr algn="ctr" marL="0" indent="0" lvl="0">
                <a:lnSpc>
                  <a:spcPts val="5199"/>
                </a:lnSpc>
                <a:spcBef>
                  <a:spcPct val="0"/>
                </a:spcBef>
              </a:pPr>
            </a:p>
          </p:txBody>
        </p:sp>
      </p:grpSp>
      <p:grpSp>
        <p:nvGrpSpPr>
          <p:cNvPr name="Group 5" id="5"/>
          <p:cNvGrpSpPr/>
          <p:nvPr/>
        </p:nvGrpSpPr>
        <p:grpSpPr>
          <a:xfrm rot="0">
            <a:off x="1561294" y="4006705"/>
            <a:ext cx="6667500" cy="4746770"/>
            <a:chOff x="0" y="0"/>
            <a:chExt cx="8890000" cy="6329027"/>
          </a:xfrm>
        </p:grpSpPr>
        <p:sp>
          <p:nvSpPr>
            <p:cNvPr name="Freeform 6" id="6"/>
            <p:cNvSpPr/>
            <p:nvPr/>
          </p:nvSpPr>
          <p:spPr>
            <a:xfrm flipH="false" flipV="false" rot="0">
              <a:off x="562611" y="0"/>
              <a:ext cx="7849956" cy="6329027"/>
            </a:xfrm>
            <a:custGeom>
              <a:avLst/>
              <a:gdLst/>
              <a:ahLst/>
              <a:cxnLst/>
              <a:rect r="r" b="b" t="t" l="l"/>
              <a:pathLst>
                <a:path h="6329027" w="7849956">
                  <a:moveTo>
                    <a:pt x="0" y="0"/>
                  </a:moveTo>
                  <a:lnTo>
                    <a:pt x="7849956" y="0"/>
                  </a:lnTo>
                  <a:lnTo>
                    <a:pt x="7849956" y="6329027"/>
                  </a:lnTo>
                  <a:lnTo>
                    <a:pt x="0" y="6329027"/>
                  </a:lnTo>
                  <a:lnTo>
                    <a:pt x="0" y="0"/>
                  </a:lnTo>
                  <a:close/>
                </a:path>
              </a:pathLst>
            </a:custGeom>
            <a:blipFill>
              <a:blip r:embed="rId2"/>
              <a:stretch>
                <a:fillRect l="0" t="0" r="0" b="0"/>
              </a:stretch>
            </a:blipFill>
          </p:spPr>
        </p:sp>
        <p:grpSp>
          <p:nvGrpSpPr>
            <p:cNvPr name="Group 7" id="7"/>
            <p:cNvGrpSpPr/>
            <p:nvPr/>
          </p:nvGrpSpPr>
          <p:grpSpPr>
            <a:xfrm rot="0">
              <a:off x="1726235" y="1707647"/>
              <a:ext cx="2032482" cy="3330258"/>
              <a:chOff x="0" y="0"/>
              <a:chExt cx="480651" cy="787555"/>
            </a:xfrm>
          </p:grpSpPr>
          <p:sp>
            <p:nvSpPr>
              <p:cNvPr name="Freeform 8" id="8"/>
              <p:cNvSpPr/>
              <p:nvPr/>
            </p:nvSpPr>
            <p:spPr>
              <a:xfrm flipH="false" flipV="false" rot="0">
                <a:off x="0" y="0"/>
                <a:ext cx="480651" cy="787555"/>
              </a:xfrm>
              <a:custGeom>
                <a:avLst/>
                <a:gdLst/>
                <a:ahLst/>
                <a:cxnLst/>
                <a:rect r="r" b="b" t="t" l="l"/>
                <a:pathLst>
                  <a:path h="787555" w="480651">
                    <a:moveTo>
                      <a:pt x="0" y="0"/>
                    </a:moveTo>
                    <a:lnTo>
                      <a:pt x="480651" y="0"/>
                    </a:lnTo>
                    <a:lnTo>
                      <a:pt x="480651" y="787555"/>
                    </a:lnTo>
                    <a:lnTo>
                      <a:pt x="0" y="787555"/>
                    </a:lnTo>
                    <a:close/>
                  </a:path>
                </a:pathLst>
              </a:custGeom>
              <a:solidFill>
                <a:srgbClr val="FFFFFF"/>
              </a:solidFill>
              <a:ln cap="sq">
                <a:noFill/>
                <a:prstDash val="solid"/>
                <a:miter/>
              </a:ln>
            </p:spPr>
          </p:sp>
          <p:sp>
            <p:nvSpPr>
              <p:cNvPr name="TextBox 9" id="9"/>
              <p:cNvSpPr txBox="true"/>
              <p:nvPr/>
            </p:nvSpPr>
            <p:spPr>
              <a:xfrm>
                <a:off x="0" y="-38100"/>
                <a:ext cx="480651" cy="825655"/>
              </a:xfrm>
              <a:prstGeom prst="rect">
                <a:avLst/>
              </a:prstGeom>
            </p:spPr>
            <p:txBody>
              <a:bodyPr anchor="ctr" rtlCol="false" tIns="42432" lIns="42432" bIns="42432" rIns="42432"/>
              <a:lstStyle/>
              <a:p>
                <a:pPr algn="ctr" marL="0" indent="0" lvl="0">
                  <a:lnSpc>
                    <a:spcPts val="5199"/>
                  </a:lnSpc>
                  <a:spcBef>
                    <a:spcPct val="0"/>
                  </a:spcBef>
                </a:pPr>
              </a:p>
            </p:txBody>
          </p:sp>
        </p:grpSp>
        <p:sp>
          <p:nvSpPr>
            <p:cNvPr name="Freeform 10" id="10"/>
            <p:cNvSpPr/>
            <p:nvPr/>
          </p:nvSpPr>
          <p:spPr>
            <a:xfrm flipH="true" flipV="false" rot="1270823">
              <a:off x="1136650" y="1601720"/>
              <a:ext cx="2661630" cy="1288033"/>
            </a:xfrm>
            <a:custGeom>
              <a:avLst/>
              <a:gdLst/>
              <a:ahLst/>
              <a:cxnLst/>
              <a:rect r="r" b="b" t="t" l="l"/>
              <a:pathLst>
                <a:path h="1288033" w="2661630">
                  <a:moveTo>
                    <a:pt x="2661630" y="0"/>
                  </a:moveTo>
                  <a:lnTo>
                    <a:pt x="0" y="0"/>
                  </a:lnTo>
                  <a:lnTo>
                    <a:pt x="0" y="1288033"/>
                  </a:lnTo>
                  <a:lnTo>
                    <a:pt x="2661630" y="1288033"/>
                  </a:lnTo>
                  <a:lnTo>
                    <a:pt x="2661630" y="0"/>
                  </a:lnTo>
                  <a:close/>
                </a:path>
              </a:pathLst>
            </a:custGeom>
            <a:blipFill>
              <a:blip r:embed="rId2"/>
              <a:stretch>
                <a:fillRect l="-194930" t="-182753" r="0" b="-208618"/>
              </a:stretch>
            </a:blipFill>
          </p:spPr>
        </p:sp>
        <p:grpSp>
          <p:nvGrpSpPr>
            <p:cNvPr name="Group 11" id="11"/>
            <p:cNvGrpSpPr/>
            <p:nvPr/>
          </p:nvGrpSpPr>
          <p:grpSpPr>
            <a:xfrm rot="0">
              <a:off x="3758717" y="2391664"/>
              <a:ext cx="118702" cy="236320"/>
              <a:chOff x="0" y="0"/>
              <a:chExt cx="28071" cy="55886"/>
            </a:xfrm>
          </p:grpSpPr>
          <p:sp>
            <p:nvSpPr>
              <p:cNvPr name="Freeform 12" id="12"/>
              <p:cNvSpPr/>
              <p:nvPr/>
            </p:nvSpPr>
            <p:spPr>
              <a:xfrm flipH="false" flipV="false" rot="0">
                <a:off x="0" y="0"/>
                <a:ext cx="28071" cy="55886"/>
              </a:xfrm>
              <a:custGeom>
                <a:avLst/>
                <a:gdLst/>
                <a:ahLst/>
                <a:cxnLst/>
                <a:rect r="r" b="b" t="t" l="l"/>
                <a:pathLst>
                  <a:path h="55886" w="28071">
                    <a:moveTo>
                      <a:pt x="0" y="0"/>
                    </a:moveTo>
                    <a:lnTo>
                      <a:pt x="28071" y="0"/>
                    </a:lnTo>
                    <a:lnTo>
                      <a:pt x="28071" y="55886"/>
                    </a:lnTo>
                    <a:lnTo>
                      <a:pt x="0" y="55886"/>
                    </a:lnTo>
                    <a:close/>
                  </a:path>
                </a:pathLst>
              </a:custGeom>
              <a:solidFill>
                <a:srgbClr val="F9525C"/>
              </a:solidFill>
              <a:ln cap="sq">
                <a:noFill/>
                <a:prstDash val="solid"/>
                <a:miter/>
              </a:ln>
            </p:spPr>
          </p:sp>
          <p:sp>
            <p:nvSpPr>
              <p:cNvPr name="TextBox 13" id="13"/>
              <p:cNvSpPr txBox="true"/>
              <p:nvPr/>
            </p:nvSpPr>
            <p:spPr>
              <a:xfrm>
                <a:off x="0" y="-38100"/>
                <a:ext cx="28071" cy="93986"/>
              </a:xfrm>
              <a:prstGeom prst="rect">
                <a:avLst/>
              </a:prstGeom>
            </p:spPr>
            <p:txBody>
              <a:bodyPr anchor="ctr" rtlCol="false" tIns="42432" lIns="42432" bIns="42432" rIns="42432"/>
              <a:lstStyle/>
              <a:p>
                <a:pPr algn="ctr" marL="0" indent="0" lvl="0">
                  <a:lnSpc>
                    <a:spcPts val="5199"/>
                  </a:lnSpc>
                  <a:spcBef>
                    <a:spcPct val="0"/>
                  </a:spcBef>
                </a:pPr>
              </a:p>
            </p:txBody>
          </p:sp>
        </p:grpSp>
        <p:sp>
          <p:nvSpPr>
            <p:cNvPr name="Freeform 14" id="14"/>
            <p:cNvSpPr/>
            <p:nvPr/>
          </p:nvSpPr>
          <p:spPr>
            <a:xfrm flipH="true" flipV="false" rot="0">
              <a:off x="7000999" y="2202793"/>
              <a:ext cx="1889001" cy="1042904"/>
            </a:xfrm>
            <a:custGeom>
              <a:avLst/>
              <a:gdLst/>
              <a:ahLst/>
              <a:cxnLst/>
              <a:rect r="r" b="b" t="t" l="l"/>
              <a:pathLst>
                <a:path h="1042904" w="1889001">
                  <a:moveTo>
                    <a:pt x="1889001" y="0"/>
                  </a:moveTo>
                  <a:lnTo>
                    <a:pt x="0" y="0"/>
                  </a:lnTo>
                  <a:lnTo>
                    <a:pt x="0" y="1042904"/>
                  </a:lnTo>
                  <a:lnTo>
                    <a:pt x="1889001" y="1042904"/>
                  </a:lnTo>
                  <a:lnTo>
                    <a:pt x="188900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true" flipV="false" rot="-10800000">
              <a:off x="0" y="5286123"/>
              <a:ext cx="1889001" cy="1042904"/>
            </a:xfrm>
            <a:custGeom>
              <a:avLst/>
              <a:gdLst/>
              <a:ahLst/>
              <a:cxnLst/>
              <a:rect r="r" b="b" t="t" l="l"/>
              <a:pathLst>
                <a:path h="1042904" w="1889001">
                  <a:moveTo>
                    <a:pt x="1889001" y="0"/>
                  </a:moveTo>
                  <a:lnTo>
                    <a:pt x="0" y="0"/>
                  </a:lnTo>
                  <a:lnTo>
                    <a:pt x="0" y="1042904"/>
                  </a:lnTo>
                  <a:lnTo>
                    <a:pt x="1889001" y="1042904"/>
                  </a:lnTo>
                  <a:lnTo>
                    <a:pt x="188900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true" flipV="false" rot="-5400000">
              <a:off x="-90241" y="1461429"/>
              <a:ext cx="1223386" cy="1042904"/>
            </a:xfrm>
            <a:custGeom>
              <a:avLst/>
              <a:gdLst/>
              <a:ahLst/>
              <a:cxnLst/>
              <a:rect r="r" b="b" t="t" l="l"/>
              <a:pathLst>
                <a:path h="1042904" w="1223386">
                  <a:moveTo>
                    <a:pt x="1223386" y="0"/>
                  </a:moveTo>
                  <a:lnTo>
                    <a:pt x="0" y="0"/>
                  </a:lnTo>
                  <a:lnTo>
                    <a:pt x="0" y="1042904"/>
                  </a:lnTo>
                  <a:lnTo>
                    <a:pt x="1223386" y="1042904"/>
                  </a:lnTo>
                  <a:lnTo>
                    <a:pt x="1223386" y="0"/>
                  </a:lnTo>
                  <a:close/>
                </a:path>
              </a:pathLst>
            </a:custGeom>
            <a:blipFill>
              <a:blip r:embed="rId3">
                <a:extLst>
                  <a:ext uri="{96DAC541-7B7A-43D3-8B79-37D633B846F1}">
                    <asvg:svgBlip xmlns:asvg="http://schemas.microsoft.com/office/drawing/2016/SVG/main" r:embed="rId4"/>
                  </a:ext>
                </a:extLst>
              </a:blip>
              <a:stretch>
                <a:fillRect l="0" t="0" r="-54407" b="0"/>
              </a:stretch>
            </a:blipFill>
          </p:spPr>
        </p:sp>
      </p:grpSp>
      <p:sp>
        <p:nvSpPr>
          <p:cNvPr name="TextBox 17" id="17"/>
          <p:cNvSpPr txBox="true"/>
          <p:nvPr/>
        </p:nvSpPr>
        <p:spPr>
          <a:xfrm rot="0">
            <a:off x="607476" y="923925"/>
            <a:ext cx="8155524" cy="1712579"/>
          </a:xfrm>
          <a:prstGeom prst="rect">
            <a:avLst/>
          </a:prstGeom>
        </p:spPr>
        <p:txBody>
          <a:bodyPr anchor="t" rtlCol="false" tIns="0" lIns="0" bIns="0" rIns="0">
            <a:spAutoFit/>
          </a:bodyPr>
          <a:lstStyle/>
          <a:p>
            <a:pPr algn="ctr">
              <a:lnSpc>
                <a:spcPts val="6054"/>
              </a:lnSpc>
            </a:pPr>
            <a:r>
              <a:rPr lang="en-US" b="true" sz="5504">
                <a:solidFill>
                  <a:srgbClr val="000001"/>
                </a:solidFill>
                <a:latin typeface="Agrandir Narrow Ultra-Bold"/>
                <a:ea typeface="Agrandir Narrow Ultra-Bold"/>
                <a:cs typeface="Agrandir Narrow Ultra-Bold"/>
                <a:sym typeface="Agrandir Narrow Ultra-Bold"/>
              </a:rPr>
              <a:t>Key Background Information on Circuits</a:t>
            </a:r>
          </a:p>
        </p:txBody>
      </p:sp>
      <p:sp>
        <p:nvSpPr>
          <p:cNvPr name="TextBox 18" id="18"/>
          <p:cNvSpPr txBox="true"/>
          <p:nvPr/>
        </p:nvSpPr>
        <p:spPr>
          <a:xfrm rot="0">
            <a:off x="10147478" y="608787"/>
            <a:ext cx="7433228" cy="9177421"/>
          </a:xfrm>
          <a:prstGeom prst="rect">
            <a:avLst/>
          </a:prstGeom>
        </p:spPr>
        <p:txBody>
          <a:bodyPr anchor="t" rtlCol="false" tIns="0" lIns="0" bIns="0" rIns="0">
            <a:spAutoFit/>
          </a:bodyPr>
          <a:lstStyle/>
          <a:p>
            <a:pPr algn="l">
              <a:lnSpc>
                <a:spcPts val="4300"/>
              </a:lnSpc>
            </a:pPr>
            <a:r>
              <a:rPr lang="en-US" sz="3307" b="true">
                <a:solidFill>
                  <a:srgbClr val="000001"/>
                </a:solidFill>
                <a:latin typeface="Inter Bold"/>
                <a:ea typeface="Inter Bold"/>
                <a:cs typeface="Inter Bold"/>
                <a:sym typeface="Inter Bold"/>
              </a:rPr>
              <a:t>You already know Ohm’s Law, V=IR</a:t>
            </a:r>
          </a:p>
          <a:p>
            <a:pPr algn="l">
              <a:lnSpc>
                <a:spcPts val="4300"/>
              </a:lnSpc>
            </a:pPr>
          </a:p>
          <a:p>
            <a:pPr algn="l">
              <a:lnSpc>
                <a:spcPts val="4151"/>
              </a:lnSpc>
            </a:pPr>
            <a:r>
              <a:rPr lang="en-US" sz="3193" b="true">
                <a:solidFill>
                  <a:srgbClr val="000001"/>
                </a:solidFill>
                <a:latin typeface="Inter Bold"/>
                <a:ea typeface="Inter Bold"/>
                <a:cs typeface="Inter Bold"/>
                <a:sym typeface="Inter Bold"/>
              </a:rPr>
              <a:t>The other crucial circuit rules are Kirchhoff's Laws.</a:t>
            </a:r>
          </a:p>
          <a:p>
            <a:pPr algn="l">
              <a:lnSpc>
                <a:spcPts val="4151"/>
              </a:lnSpc>
            </a:pPr>
          </a:p>
          <a:p>
            <a:pPr algn="l" marL="714173" indent="-357087" lvl="1">
              <a:lnSpc>
                <a:spcPts val="4300"/>
              </a:lnSpc>
              <a:buAutoNum type="arabicPeriod" startAt="1"/>
            </a:pPr>
            <a:r>
              <a:rPr lang="en-US" sz="3307">
                <a:solidFill>
                  <a:srgbClr val="000001"/>
                </a:solidFill>
                <a:latin typeface="Inter"/>
                <a:ea typeface="Inter"/>
                <a:cs typeface="Inter"/>
                <a:sym typeface="Inter"/>
              </a:rPr>
              <a:t>The sum of currents passing to/from a circuit junction must be 0. In other words, the current going through a junction must equal the current coming out. </a:t>
            </a:r>
          </a:p>
          <a:p>
            <a:pPr algn="l" marL="714173" indent="-357087" lvl="1">
              <a:lnSpc>
                <a:spcPts val="4300"/>
              </a:lnSpc>
              <a:buAutoNum type="arabicPeriod" startAt="1"/>
            </a:pPr>
            <a:r>
              <a:rPr lang="en-US" sz="3307">
                <a:solidFill>
                  <a:srgbClr val="000001"/>
                </a:solidFill>
                <a:latin typeface="Inter"/>
                <a:ea typeface="Inter"/>
                <a:cs typeface="Inter"/>
                <a:sym typeface="Inter"/>
              </a:rPr>
              <a:t>The sum of voltage differences across some circuit “loop” must be 0. The voltage supplied by the battery must be equal the sum of the voltages lost over resistors in a loop. </a:t>
            </a:r>
          </a:p>
          <a:p>
            <a:pPr algn="l">
              <a:lnSpc>
                <a:spcPts val="4151"/>
              </a:lnSpc>
            </a:pP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8BAED3"/>
        </a:solidFill>
      </p:bgPr>
    </p:bg>
    <p:spTree>
      <p:nvGrpSpPr>
        <p:cNvPr id="1" name=""/>
        <p:cNvGrpSpPr/>
        <p:nvPr/>
      </p:nvGrpSpPr>
      <p:grpSpPr>
        <a:xfrm>
          <a:off x="0" y="0"/>
          <a:ext cx="0" cy="0"/>
          <a:chOff x="0" y="0"/>
          <a:chExt cx="0" cy="0"/>
        </a:xfrm>
      </p:grpSpPr>
      <p:grpSp>
        <p:nvGrpSpPr>
          <p:cNvPr name="Group 2" id="2"/>
          <p:cNvGrpSpPr/>
          <p:nvPr/>
        </p:nvGrpSpPr>
        <p:grpSpPr>
          <a:xfrm rot="0">
            <a:off x="-190500" y="7230265"/>
            <a:ext cx="18669000" cy="3247235"/>
            <a:chOff x="0" y="0"/>
            <a:chExt cx="4741333" cy="824695"/>
          </a:xfrm>
        </p:grpSpPr>
        <p:sp>
          <p:nvSpPr>
            <p:cNvPr name="Freeform 3" id="3"/>
            <p:cNvSpPr/>
            <p:nvPr/>
          </p:nvSpPr>
          <p:spPr>
            <a:xfrm flipH="false" flipV="false" rot="0">
              <a:off x="0" y="0"/>
              <a:ext cx="4741333" cy="824695"/>
            </a:xfrm>
            <a:custGeom>
              <a:avLst/>
              <a:gdLst/>
              <a:ahLst/>
              <a:cxnLst/>
              <a:rect r="r" b="b" t="t" l="l"/>
              <a:pathLst>
                <a:path h="824695" w="4741333">
                  <a:moveTo>
                    <a:pt x="0" y="0"/>
                  </a:moveTo>
                  <a:lnTo>
                    <a:pt x="4741333" y="0"/>
                  </a:lnTo>
                  <a:lnTo>
                    <a:pt x="4741333" y="824695"/>
                  </a:lnTo>
                  <a:lnTo>
                    <a:pt x="0" y="824695"/>
                  </a:lnTo>
                  <a:close/>
                </a:path>
              </a:pathLst>
            </a:custGeom>
            <a:solidFill>
              <a:srgbClr val="384766"/>
            </a:solidFill>
            <a:ln cap="sq">
              <a:noFill/>
              <a:prstDash val="solid"/>
              <a:miter/>
            </a:ln>
          </p:spPr>
        </p:sp>
        <p:sp>
          <p:nvSpPr>
            <p:cNvPr name="TextBox 4" id="4"/>
            <p:cNvSpPr txBox="true"/>
            <p:nvPr/>
          </p:nvSpPr>
          <p:spPr>
            <a:xfrm>
              <a:off x="0" y="38100"/>
              <a:ext cx="4741333" cy="786595"/>
            </a:xfrm>
            <a:prstGeom prst="rect">
              <a:avLst/>
            </a:prstGeom>
          </p:spPr>
          <p:txBody>
            <a:bodyPr anchor="ctr" rtlCol="false" tIns="50800" lIns="50800" bIns="50800" rIns="50800"/>
            <a:lstStyle/>
            <a:p>
              <a:pPr algn="ctr" marL="0" indent="0" lvl="0">
                <a:lnSpc>
                  <a:spcPts val="2694"/>
                </a:lnSpc>
                <a:spcBef>
                  <a:spcPct val="0"/>
                </a:spcBef>
              </a:pPr>
            </a:p>
          </p:txBody>
        </p:sp>
      </p:grpSp>
      <p:sp>
        <p:nvSpPr>
          <p:cNvPr name="Freeform 5" id="5"/>
          <p:cNvSpPr/>
          <p:nvPr/>
        </p:nvSpPr>
        <p:spPr>
          <a:xfrm flipH="false" flipV="false" rot="0">
            <a:off x="6667500" y="2586692"/>
            <a:ext cx="10477500" cy="4378882"/>
          </a:xfrm>
          <a:custGeom>
            <a:avLst/>
            <a:gdLst/>
            <a:ahLst/>
            <a:cxnLst/>
            <a:rect r="r" b="b" t="t" l="l"/>
            <a:pathLst>
              <a:path h="4378882" w="10477500">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b="0"/>
            </a:stretch>
          </a:blipFill>
          <a:ln cap="rnd">
            <a:noFill/>
            <a:prstDash val="solid"/>
            <a:round/>
          </a:ln>
        </p:spPr>
      </p:sp>
      <p:grpSp>
        <p:nvGrpSpPr>
          <p:cNvPr name="Group 6" id="6"/>
          <p:cNvGrpSpPr/>
          <p:nvPr/>
        </p:nvGrpSpPr>
        <p:grpSpPr>
          <a:xfrm rot="0">
            <a:off x="6667500" y="237392"/>
            <a:ext cx="10477500" cy="2095500"/>
            <a:chOff x="0" y="0"/>
            <a:chExt cx="1897160" cy="379432"/>
          </a:xfrm>
        </p:grpSpPr>
        <p:sp>
          <p:nvSpPr>
            <p:cNvPr name="Freeform 7" id="7"/>
            <p:cNvSpPr/>
            <p:nvPr/>
          </p:nvSpPr>
          <p:spPr>
            <a:xfrm flipH="false" flipV="false" rot="0">
              <a:off x="0" y="0"/>
              <a:ext cx="1897161" cy="379432"/>
            </a:xfrm>
            <a:custGeom>
              <a:avLst/>
              <a:gdLst/>
              <a:ahLst/>
              <a:cxnLst/>
              <a:rect r="r" b="b" t="t" l="l"/>
              <a:pathLst>
                <a:path h="379432" w="1897161">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name="TextBox 8" id="8"/>
            <p:cNvSpPr txBox="true"/>
            <p:nvPr/>
          </p:nvSpPr>
          <p:spPr>
            <a:xfrm>
              <a:off x="0" y="-104775"/>
              <a:ext cx="1897160" cy="484207"/>
            </a:xfrm>
            <a:prstGeom prst="rect">
              <a:avLst/>
            </a:prstGeom>
          </p:spPr>
          <p:txBody>
            <a:bodyPr anchor="ctr" rtlCol="false" tIns="50800" lIns="50800" bIns="50800" rIns="50800"/>
            <a:lstStyle/>
            <a:p>
              <a:pPr algn="ctr" marL="0" indent="0" lvl="0">
                <a:lnSpc>
                  <a:spcPts val="6049"/>
                </a:lnSpc>
              </a:pPr>
              <a:r>
                <a:rPr lang="en-US" b="true" sz="5499">
                  <a:solidFill>
                    <a:srgbClr val="000001"/>
                  </a:solidFill>
                  <a:latin typeface="Agrandir Narrow Ultra-Bold"/>
                  <a:ea typeface="Agrandir Narrow Ultra-Bold"/>
                  <a:cs typeface="Agrandir Narrow Ultra-Bold"/>
                  <a:sym typeface="Agrandir Narrow Ultra-Bold"/>
                </a:rPr>
                <a:t>Key Background Information on Circuits</a:t>
              </a:r>
            </a:p>
          </p:txBody>
        </p:sp>
      </p:grpSp>
      <p:sp>
        <p:nvSpPr>
          <p:cNvPr name="Freeform 9" id="9"/>
          <p:cNvSpPr/>
          <p:nvPr/>
        </p:nvSpPr>
        <p:spPr>
          <a:xfrm flipH="true" flipV="false" rot="0">
            <a:off x="1143000" y="952500"/>
            <a:ext cx="6134100" cy="9768348"/>
          </a:xfrm>
          <a:custGeom>
            <a:avLst/>
            <a:gdLst/>
            <a:ahLst/>
            <a:cxnLst/>
            <a:rect r="r" b="b" t="t" l="l"/>
            <a:pathLst>
              <a:path h="9768348" w="6134100">
                <a:moveTo>
                  <a:pt x="6134100" y="0"/>
                </a:moveTo>
                <a:lnTo>
                  <a:pt x="0" y="0"/>
                </a:lnTo>
                <a:lnTo>
                  <a:pt x="0" y="9768348"/>
                </a:lnTo>
                <a:lnTo>
                  <a:pt x="6134100" y="9768348"/>
                </a:lnTo>
                <a:lnTo>
                  <a:pt x="6134100" y="0"/>
                </a:lnTo>
                <a:close/>
              </a:path>
            </a:pathLst>
          </a:custGeom>
          <a:blipFill>
            <a:blip r:embed="rId4"/>
            <a:stretch>
              <a:fillRect l="0" t="0" r="0" b="-67455"/>
            </a:stretch>
          </a:blipFill>
        </p:spPr>
      </p:sp>
      <p:sp>
        <p:nvSpPr>
          <p:cNvPr name="Freeform 10" id="10"/>
          <p:cNvSpPr/>
          <p:nvPr/>
        </p:nvSpPr>
        <p:spPr>
          <a:xfrm flipH="false" flipV="false" rot="0">
            <a:off x="6667500" y="6098618"/>
            <a:ext cx="10477500" cy="4378882"/>
          </a:xfrm>
          <a:custGeom>
            <a:avLst/>
            <a:gdLst/>
            <a:ahLst/>
            <a:cxnLst/>
            <a:rect r="r" b="b" t="t" l="l"/>
            <a:pathLst>
              <a:path h="4378882" w="10477500">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b="0"/>
            </a:stretch>
          </a:blipFill>
          <a:ln cap="rnd">
            <a:noFill/>
            <a:prstDash val="solid"/>
            <a:round/>
          </a:ln>
        </p:spPr>
      </p:sp>
      <p:grpSp>
        <p:nvGrpSpPr>
          <p:cNvPr name="Group 11" id="11"/>
          <p:cNvGrpSpPr/>
          <p:nvPr/>
        </p:nvGrpSpPr>
        <p:grpSpPr>
          <a:xfrm rot="0">
            <a:off x="8572500" y="7479801"/>
            <a:ext cx="6667500" cy="2476500"/>
            <a:chOff x="0" y="0"/>
            <a:chExt cx="1756049" cy="652247"/>
          </a:xfrm>
        </p:grpSpPr>
        <p:sp>
          <p:nvSpPr>
            <p:cNvPr name="Freeform 12" id="12"/>
            <p:cNvSpPr/>
            <p:nvPr/>
          </p:nvSpPr>
          <p:spPr>
            <a:xfrm flipH="false" flipV="false" rot="0">
              <a:off x="0" y="0"/>
              <a:ext cx="1756049" cy="652247"/>
            </a:xfrm>
            <a:custGeom>
              <a:avLst/>
              <a:gdLst/>
              <a:ahLst/>
              <a:cxnLst/>
              <a:rect r="r" b="b" t="t" l="l"/>
              <a:pathLst>
                <a:path h="652247" w="1756049">
                  <a:moveTo>
                    <a:pt x="29029" y="0"/>
                  </a:moveTo>
                  <a:lnTo>
                    <a:pt x="1727021" y="0"/>
                  </a:lnTo>
                  <a:cubicBezTo>
                    <a:pt x="1734720" y="0"/>
                    <a:pt x="1742103" y="3058"/>
                    <a:pt x="1747547" y="8502"/>
                  </a:cubicBezTo>
                  <a:cubicBezTo>
                    <a:pt x="1752991" y="13946"/>
                    <a:pt x="1756049" y="21330"/>
                    <a:pt x="1756049" y="29029"/>
                  </a:cubicBezTo>
                  <a:lnTo>
                    <a:pt x="1756049" y="623218"/>
                  </a:lnTo>
                  <a:cubicBezTo>
                    <a:pt x="1756049" y="639250"/>
                    <a:pt x="1743053" y="652247"/>
                    <a:pt x="1727021" y="652247"/>
                  </a:cubicBezTo>
                  <a:lnTo>
                    <a:pt x="29029" y="652247"/>
                  </a:lnTo>
                  <a:cubicBezTo>
                    <a:pt x="12997" y="652247"/>
                    <a:pt x="0" y="639250"/>
                    <a:pt x="0" y="623218"/>
                  </a:cubicBezTo>
                  <a:lnTo>
                    <a:pt x="0" y="29029"/>
                  </a:lnTo>
                  <a:cubicBezTo>
                    <a:pt x="0" y="12997"/>
                    <a:pt x="12997" y="0"/>
                    <a:pt x="29029" y="0"/>
                  </a:cubicBezTo>
                  <a:close/>
                </a:path>
              </a:pathLst>
            </a:custGeom>
            <a:solidFill>
              <a:srgbClr val="FFFFFF"/>
            </a:solidFill>
            <a:ln cap="rnd">
              <a:noFill/>
              <a:prstDash val="solid"/>
              <a:round/>
            </a:ln>
          </p:spPr>
        </p:sp>
        <p:sp>
          <p:nvSpPr>
            <p:cNvPr name="TextBox 13" id="13"/>
            <p:cNvSpPr txBox="true"/>
            <p:nvPr/>
          </p:nvSpPr>
          <p:spPr>
            <a:xfrm>
              <a:off x="0" y="-19050"/>
              <a:ext cx="1756049" cy="671297"/>
            </a:xfrm>
            <a:prstGeom prst="rect">
              <a:avLst/>
            </a:prstGeom>
          </p:spPr>
          <p:txBody>
            <a:bodyPr anchor="ctr" rtlCol="false" tIns="254000" lIns="254000" bIns="254000" rIns="254000"/>
            <a:lstStyle/>
            <a:p>
              <a:pPr algn="l" marL="496579" indent="-248289" lvl="1">
                <a:lnSpc>
                  <a:spcPts val="2990"/>
                </a:lnSpc>
                <a:buFont typeface="Arial"/>
                <a:buChar char="•"/>
              </a:pPr>
              <a:r>
                <a:rPr lang="en-US" b="true" sz="2300">
                  <a:solidFill>
                    <a:srgbClr val="000001"/>
                  </a:solidFill>
                  <a:latin typeface="Inter Medium"/>
                  <a:ea typeface="Inter Medium"/>
                  <a:cs typeface="Inter Medium"/>
                  <a:sym typeface="Inter Medium"/>
                </a:rPr>
                <a:t>The Right-Hand Rule</a:t>
              </a:r>
            </a:p>
            <a:p>
              <a:pPr algn="l" marL="496579" indent="-248289" lvl="1">
                <a:lnSpc>
                  <a:spcPts val="2990"/>
                </a:lnSpc>
                <a:buFont typeface="Arial"/>
                <a:buChar char="•"/>
              </a:pPr>
              <a:r>
                <a:rPr lang="en-US" b="true" sz="2300">
                  <a:solidFill>
                    <a:srgbClr val="000001"/>
                  </a:solidFill>
                  <a:latin typeface="Inter Medium"/>
                  <a:ea typeface="Inter Medium"/>
                  <a:cs typeface="Inter Medium"/>
                  <a:sym typeface="Inter Medium"/>
                </a:rPr>
                <a:t>Biot-Savart Law, strength of the magnetic field depends on the strength of the current and distance to the wire. </a:t>
              </a:r>
            </a:p>
            <a:p>
              <a:pPr algn="l" marL="496579" indent="-248289" lvl="1">
                <a:lnSpc>
                  <a:spcPts val="2990"/>
                </a:lnSpc>
                <a:buFont typeface="Arial"/>
                <a:buChar char="•"/>
              </a:pPr>
              <a:r>
                <a:rPr lang="en-US" b="true" sz="2300">
                  <a:solidFill>
                    <a:srgbClr val="000001"/>
                  </a:solidFill>
                  <a:latin typeface="Inter Medium"/>
                  <a:ea typeface="Inter Medium"/>
                  <a:cs typeface="Inter Medium"/>
                  <a:sym typeface="Inter Medium"/>
                </a:rPr>
                <a:t>Coils of wire create electromagnets</a:t>
              </a:r>
            </a:p>
          </p:txBody>
        </p:sp>
      </p:grpSp>
      <p:grpSp>
        <p:nvGrpSpPr>
          <p:cNvPr name="Group 14" id="14"/>
          <p:cNvGrpSpPr/>
          <p:nvPr/>
        </p:nvGrpSpPr>
        <p:grpSpPr>
          <a:xfrm rot="0">
            <a:off x="8286750" y="2586692"/>
            <a:ext cx="6667500" cy="1714500"/>
            <a:chOff x="0" y="0"/>
            <a:chExt cx="1756049" cy="451556"/>
          </a:xfrm>
        </p:grpSpPr>
        <p:sp>
          <p:nvSpPr>
            <p:cNvPr name="Freeform 15" id="15"/>
            <p:cNvSpPr/>
            <p:nvPr/>
          </p:nvSpPr>
          <p:spPr>
            <a:xfrm flipH="false" flipV="false" rot="0">
              <a:off x="0" y="0"/>
              <a:ext cx="1756049" cy="451556"/>
            </a:xfrm>
            <a:custGeom>
              <a:avLst/>
              <a:gdLst/>
              <a:ahLst/>
              <a:cxnLst/>
              <a:rect r="r" b="b" t="t" l="l"/>
              <a:pathLst>
                <a:path h="451556" w="1756049">
                  <a:moveTo>
                    <a:pt x="29029" y="0"/>
                  </a:moveTo>
                  <a:lnTo>
                    <a:pt x="1727021" y="0"/>
                  </a:lnTo>
                  <a:cubicBezTo>
                    <a:pt x="1734720" y="0"/>
                    <a:pt x="1742103" y="3058"/>
                    <a:pt x="1747547" y="8502"/>
                  </a:cubicBezTo>
                  <a:cubicBezTo>
                    <a:pt x="1752991" y="13946"/>
                    <a:pt x="1756049" y="21330"/>
                    <a:pt x="1756049" y="29029"/>
                  </a:cubicBezTo>
                  <a:lnTo>
                    <a:pt x="1756049" y="422527"/>
                  </a:lnTo>
                  <a:cubicBezTo>
                    <a:pt x="1756049" y="438559"/>
                    <a:pt x="1743053" y="451556"/>
                    <a:pt x="1727021" y="451556"/>
                  </a:cubicBezTo>
                  <a:lnTo>
                    <a:pt x="29029" y="451556"/>
                  </a:lnTo>
                  <a:cubicBezTo>
                    <a:pt x="12997" y="451556"/>
                    <a:pt x="0" y="438559"/>
                    <a:pt x="0" y="422527"/>
                  </a:cubicBezTo>
                  <a:lnTo>
                    <a:pt x="0" y="29029"/>
                  </a:lnTo>
                  <a:cubicBezTo>
                    <a:pt x="0" y="12997"/>
                    <a:pt x="12997" y="0"/>
                    <a:pt x="29029" y="0"/>
                  </a:cubicBezTo>
                  <a:close/>
                </a:path>
              </a:pathLst>
            </a:custGeom>
            <a:solidFill>
              <a:srgbClr val="FFFFFF"/>
            </a:solidFill>
            <a:ln cap="rnd">
              <a:noFill/>
              <a:prstDash val="solid"/>
              <a:round/>
            </a:ln>
          </p:spPr>
        </p:sp>
        <p:sp>
          <p:nvSpPr>
            <p:cNvPr name="TextBox 16" id="16"/>
            <p:cNvSpPr txBox="true"/>
            <p:nvPr/>
          </p:nvSpPr>
          <p:spPr>
            <a:xfrm>
              <a:off x="0" y="-47625"/>
              <a:ext cx="1756049" cy="499181"/>
            </a:xfrm>
            <a:prstGeom prst="rect">
              <a:avLst/>
            </a:prstGeom>
          </p:spPr>
          <p:txBody>
            <a:bodyPr anchor="ctr" rtlCol="false" tIns="254000" lIns="254000" bIns="254000" rIns="254000"/>
            <a:lstStyle/>
            <a:p>
              <a:pPr algn="ctr" marL="0" indent="0" lvl="0">
                <a:lnSpc>
                  <a:spcPts val="6109"/>
                </a:lnSpc>
              </a:pPr>
              <a:r>
                <a:rPr lang="en-US" b="true" sz="4699">
                  <a:solidFill>
                    <a:srgbClr val="000001"/>
                  </a:solidFill>
                  <a:latin typeface="Inter Medium"/>
                  <a:ea typeface="Inter Medium"/>
                  <a:cs typeface="Inter Medium"/>
                  <a:sym typeface="Inter Medium"/>
                </a:rPr>
                <a:t>Electromagnets</a:t>
              </a:r>
            </a:p>
          </p:txBody>
        </p:sp>
      </p:grpSp>
      <p:grpSp>
        <p:nvGrpSpPr>
          <p:cNvPr name="Group 17" id="17"/>
          <p:cNvGrpSpPr/>
          <p:nvPr/>
        </p:nvGrpSpPr>
        <p:grpSpPr>
          <a:xfrm rot="0">
            <a:off x="7277100" y="4554992"/>
            <a:ext cx="9380602" cy="2667634"/>
            <a:chOff x="0" y="0"/>
            <a:chExt cx="2470611" cy="702587"/>
          </a:xfrm>
        </p:grpSpPr>
        <p:sp>
          <p:nvSpPr>
            <p:cNvPr name="Freeform 18" id="18"/>
            <p:cNvSpPr/>
            <p:nvPr/>
          </p:nvSpPr>
          <p:spPr>
            <a:xfrm flipH="false" flipV="false" rot="0">
              <a:off x="0" y="0"/>
              <a:ext cx="2470611" cy="702587"/>
            </a:xfrm>
            <a:custGeom>
              <a:avLst/>
              <a:gdLst/>
              <a:ahLst/>
              <a:cxnLst/>
              <a:rect r="r" b="b" t="t" l="l"/>
              <a:pathLst>
                <a:path h="702587" w="2470611">
                  <a:moveTo>
                    <a:pt x="20633" y="0"/>
                  </a:moveTo>
                  <a:lnTo>
                    <a:pt x="2449978" y="0"/>
                  </a:lnTo>
                  <a:cubicBezTo>
                    <a:pt x="2461374" y="0"/>
                    <a:pt x="2470611" y="9238"/>
                    <a:pt x="2470611" y="20633"/>
                  </a:cubicBezTo>
                  <a:lnTo>
                    <a:pt x="2470611" y="681954"/>
                  </a:lnTo>
                  <a:cubicBezTo>
                    <a:pt x="2470611" y="693349"/>
                    <a:pt x="2461374" y="702587"/>
                    <a:pt x="2449978" y="702587"/>
                  </a:cubicBezTo>
                  <a:lnTo>
                    <a:pt x="20633" y="702587"/>
                  </a:lnTo>
                  <a:cubicBezTo>
                    <a:pt x="9238" y="702587"/>
                    <a:pt x="0" y="693349"/>
                    <a:pt x="0" y="681954"/>
                  </a:cubicBezTo>
                  <a:lnTo>
                    <a:pt x="0" y="20633"/>
                  </a:lnTo>
                  <a:cubicBezTo>
                    <a:pt x="0" y="9238"/>
                    <a:pt x="9238" y="0"/>
                    <a:pt x="20633" y="0"/>
                  </a:cubicBezTo>
                  <a:close/>
                </a:path>
              </a:pathLst>
            </a:custGeom>
            <a:solidFill>
              <a:srgbClr val="FFFFFF"/>
            </a:solidFill>
            <a:ln cap="rnd">
              <a:noFill/>
              <a:prstDash val="solid"/>
              <a:round/>
            </a:ln>
          </p:spPr>
        </p:sp>
        <p:sp>
          <p:nvSpPr>
            <p:cNvPr name="TextBox 19" id="19"/>
            <p:cNvSpPr txBox="true"/>
            <p:nvPr/>
          </p:nvSpPr>
          <p:spPr>
            <a:xfrm>
              <a:off x="0" y="-19050"/>
              <a:ext cx="2470611" cy="721637"/>
            </a:xfrm>
            <a:prstGeom prst="rect">
              <a:avLst/>
            </a:prstGeom>
          </p:spPr>
          <p:txBody>
            <a:bodyPr anchor="ctr" rtlCol="false" tIns="254000" lIns="254000" bIns="254000" rIns="254000"/>
            <a:lstStyle/>
            <a:p>
              <a:pPr algn="ctr" marL="0" indent="0" lvl="0">
                <a:lnSpc>
                  <a:spcPts val="2859"/>
                </a:lnSpc>
              </a:pPr>
              <a:r>
                <a:rPr lang="en-US" b="true" sz="2199">
                  <a:solidFill>
                    <a:srgbClr val="000001"/>
                  </a:solidFill>
                  <a:latin typeface="Inter Medium"/>
                  <a:ea typeface="Inter Medium"/>
                  <a:cs typeface="Inter Medium"/>
                  <a:sym typeface="Inter Medium"/>
                </a:rPr>
                <a:t>Turns out that current flowing through a wire generates a magnetic field. This is an intrinsic property in electromagnetism. Changing electric fields create magnetic fields. Changing magnetic fields create electric fields. A charged wire produces an electric field. When that charge moves (i.e. has a current), that electric field changes producing a magnetic field. </a:t>
              </a:r>
            </a:p>
          </p:txBody>
        </p:sp>
      </p:grpSp>
      <p:grpSp>
        <p:nvGrpSpPr>
          <p:cNvPr name="Group 20" id="20"/>
          <p:cNvGrpSpPr/>
          <p:nvPr/>
        </p:nvGrpSpPr>
        <p:grpSpPr>
          <a:xfrm rot="0">
            <a:off x="11286539" y="3967231"/>
            <a:ext cx="667922" cy="667922"/>
            <a:chOff x="0" y="0"/>
            <a:chExt cx="890562" cy="890562"/>
          </a:xfrm>
        </p:grpSpPr>
        <p:grpSp>
          <p:nvGrpSpPr>
            <p:cNvPr name="Group 21" id="21"/>
            <p:cNvGrpSpPr/>
            <p:nvPr/>
          </p:nvGrpSpPr>
          <p:grpSpPr>
            <a:xfrm rot="0">
              <a:off x="0" y="0"/>
              <a:ext cx="890562" cy="890562"/>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1"/>
              </a:solidFill>
              <a:ln cap="rnd">
                <a:noFill/>
                <a:prstDash val="solid"/>
                <a:round/>
              </a:ln>
            </p:spPr>
          </p:sp>
          <p:sp>
            <p:nvSpPr>
              <p:cNvPr name="TextBox 23" id="23"/>
              <p:cNvSpPr txBox="true"/>
              <p:nvPr/>
            </p:nvSpPr>
            <p:spPr>
              <a:xfrm>
                <a:off x="76200" y="76200"/>
                <a:ext cx="660400" cy="660400"/>
              </a:xfrm>
              <a:prstGeom prst="rect">
                <a:avLst/>
              </a:prstGeom>
            </p:spPr>
            <p:txBody>
              <a:bodyPr anchor="ctr" rtlCol="false" tIns="50800" lIns="50800" bIns="50800" rIns="50800"/>
              <a:lstStyle/>
              <a:p>
                <a:pPr algn="ctr" marL="0" indent="0" lvl="0">
                  <a:lnSpc>
                    <a:spcPts val="2999"/>
                  </a:lnSpc>
                  <a:spcBef>
                    <a:spcPct val="0"/>
                  </a:spcBef>
                </a:pPr>
              </a:p>
            </p:txBody>
          </p:sp>
        </p:grpSp>
        <p:sp>
          <p:nvSpPr>
            <p:cNvPr name="Freeform 24" id="24"/>
            <p:cNvSpPr/>
            <p:nvPr/>
          </p:nvSpPr>
          <p:spPr>
            <a:xfrm flipH="false" flipV="false" rot="5400000">
              <a:off x="244662" y="200134"/>
              <a:ext cx="401239" cy="534337"/>
            </a:xfrm>
            <a:custGeom>
              <a:avLst/>
              <a:gdLst/>
              <a:ahLst/>
              <a:cxnLst/>
              <a:rect r="r" b="b" t="t" l="l"/>
              <a:pathLst>
                <a:path h="534337" w="401239">
                  <a:moveTo>
                    <a:pt x="0" y="0"/>
                  </a:moveTo>
                  <a:lnTo>
                    <a:pt x="401239" y="0"/>
                  </a:lnTo>
                  <a:lnTo>
                    <a:pt x="401239" y="534337"/>
                  </a:lnTo>
                  <a:lnTo>
                    <a:pt x="0" y="5343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grpSp>
      <p:grpSp>
        <p:nvGrpSpPr>
          <p:cNvPr name="Group 25" id="25"/>
          <p:cNvGrpSpPr/>
          <p:nvPr/>
        </p:nvGrpSpPr>
        <p:grpSpPr>
          <a:xfrm rot="0">
            <a:off x="11334750" y="7048500"/>
            <a:ext cx="571500" cy="571500"/>
            <a:chOff x="0" y="0"/>
            <a:chExt cx="762000" cy="762000"/>
          </a:xfrm>
        </p:grpSpPr>
        <p:grpSp>
          <p:nvGrpSpPr>
            <p:cNvPr name="Group 26" id="26"/>
            <p:cNvGrpSpPr/>
            <p:nvPr/>
          </p:nvGrpSpPr>
          <p:grpSpPr>
            <a:xfrm rot="0">
              <a:off x="0" y="0"/>
              <a:ext cx="762000" cy="762000"/>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1"/>
              </a:solidFill>
              <a:ln cap="rnd">
                <a:noFill/>
                <a:prstDash val="solid"/>
                <a:round/>
              </a:ln>
            </p:spPr>
          </p:sp>
          <p:sp>
            <p:nvSpPr>
              <p:cNvPr name="TextBox 28" id="28"/>
              <p:cNvSpPr txBox="true"/>
              <p:nvPr/>
            </p:nvSpPr>
            <p:spPr>
              <a:xfrm>
                <a:off x="76200" y="66675"/>
                <a:ext cx="660400" cy="669925"/>
              </a:xfrm>
              <a:prstGeom prst="rect">
                <a:avLst/>
              </a:prstGeom>
            </p:spPr>
            <p:txBody>
              <a:bodyPr anchor="ctr" rtlCol="false" tIns="50800" lIns="50800" bIns="50800" rIns="50800"/>
              <a:lstStyle/>
              <a:p>
                <a:pPr algn="ctr" marL="0" indent="0" lvl="0">
                  <a:lnSpc>
                    <a:spcPts val="3000"/>
                  </a:lnSpc>
                  <a:spcBef>
                    <a:spcPct val="0"/>
                  </a:spcBef>
                </a:pPr>
              </a:p>
            </p:txBody>
          </p:sp>
        </p:grpSp>
        <p:sp>
          <p:nvSpPr>
            <p:cNvPr name="Freeform 29" id="29"/>
            <p:cNvSpPr/>
            <p:nvPr/>
          </p:nvSpPr>
          <p:spPr>
            <a:xfrm flipH="false" flipV="false" rot="5400000">
              <a:off x="209342" y="171242"/>
              <a:ext cx="343316" cy="457200"/>
            </a:xfrm>
            <a:custGeom>
              <a:avLst/>
              <a:gdLst/>
              <a:ahLst/>
              <a:cxnLst/>
              <a:rect r="r" b="b" t="t" l="l"/>
              <a:pathLst>
                <a:path h="457200" w="343316">
                  <a:moveTo>
                    <a:pt x="0" y="0"/>
                  </a:moveTo>
                  <a:lnTo>
                    <a:pt x="343316" y="0"/>
                  </a:lnTo>
                  <a:lnTo>
                    <a:pt x="343316" y="457200"/>
                  </a:lnTo>
                  <a:lnTo>
                    <a:pt x="0" y="4572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8BAED3"/>
        </a:solidFill>
      </p:bgPr>
    </p:bg>
    <p:spTree>
      <p:nvGrpSpPr>
        <p:cNvPr id="1" name=""/>
        <p:cNvGrpSpPr/>
        <p:nvPr/>
      </p:nvGrpSpPr>
      <p:grpSpPr>
        <a:xfrm>
          <a:off x="0" y="0"/>
          <a:ext cx="0" cy="0"/>
          <a:chOff x="0" y="0"/>
          <a:chExt cx="0" cy="0"/>
        </a:xfrm>
      </p:grpSpPr>
      <p:grpSp>
        <p:nvGrpSpPr>
          <p:cNvPr name="Group 2" id="2"/>
          <p:cNvGrpSpPr/>
          <p:nvPr/>
        </p:nvGrpSpPr>
        <p:grpSpPr>
          <a:xfrm rot="0">
            <a:off x="3429000" y="762000"/>
            <a:ext cx="11430000" cy="1905000"/>
            <a:chOff x="0" y="0"/>
            <a:chExt cx="3010370" cy="501728"/>
          </a:xfrm>
        </p:grpSpPr>
        <p:sp>
          <p:nvSpPr>
            <p:cNvPr name="Freeform 3" id="3"/>
            <p:cNvSpPr/>
            <p:nvPr/>
          </p:nvSpPr>
          <p:spPr>
            <a:xfrm flipH="false" flipV="false" rot="0">
              <a:off x="0" y="0"/>
              <a:ext cx="3010370" cy="501728"/>
            </a:xfrm>
            <a:custGeom>
              <a:avLst/>
              <a:gdLst/>
              <a:ahLst/>
              <a:cxnLst/>
              <a:rect r="r" b="b" t="t" l="l"/>
              <a:pathLst>
                <a:path h="501728" w="3010370">
                  <a:moveTo>
                    <a:pt x="16933" y="0"/>
                  </a:moveTo>
                  <a:lnTo>
                    <a:pt x="2993437" y="0"/>
                  </a:lnTo>
                  <a:cubicBezTo>
                    <a:pt x="2997928" y="0"/>
                    <a:pt x="3002235" y="1784"/>
                    <a:pt x="3005411" y="4960"/>
                  </a:cubicBezTo>
                  <a:cubicBezTo>
                    <a:pt x="3008586" y="8135"/>
                    <a:pt x="3010370" y="12442"/>
                    <a:pt x="3010370" y="16933"/>
                  </a:cubicBezTo>
                  <a:lnTo>
                    <a:pt x="3010370" y="484795"/>
                  </a:lnTo>
                  <a:cubicBezTo>
                    <a:pt x="3010370" y="489286"/>
                    <a:pt x="3008586" y="493593"/>
                    <a:pt x="3005411" y="496769"/>
                  </a:cubicBezTo>
                  <a:cubicBezTo>
                    <a:pt x="3002235" y="499944"/>
                    <a:pt x="2997928" y="501728"/>
                    <a:pt x="2993437" y="501728"/>
                  </a:cubicBezTo>
                  <a:lnTo>
                    <a:pt x="16933" y="501728"/>
                  </a:lnTo>
                  <a:cubicBezTo>
                    <a:pt x="12442" y="501728"/>
                    <a:pt x="8135" y="499944"/>
                    <a:pt x="4960" y="496769"/>
                  </a:cubicBezTo>
                  <a:cubicBezTo>
                    <a:pt x="1784" y="493593"/>
                    <a:pt x="0" y="489286"/>
                    <a:pt x="0" y="484795"/>
                  </a:cubicBezTo>
                  <a:lnTo>
                    <a:pt x="0" y="16933"/>
                  </a:lnTo>
                  <a:cubicBezTo>
                    <a:pt x="0" y="12442"/>
                    <a:pt x="1784" y="8135"/>
                    <a:pt x="4960" y="4960"/>
                  </a:cubicBezTo>
                  <a:cubicBezTo>
                    <a:pt x="8135" y="1784"/>
                    <a:pt x="12442" y="0"/>
                    <a:pt x="16933" y="0"/>
                  </a:cubicBezTo>
                  <a:close/>
                </a:path>
              </a:pathLst>
            </a:custGeom>
            <a:solidFill>
              <a:srgbClr val="F2C748"/>
            </a:solidFill>
            <a:ln cap="rnd">
              <a:noFill/>
              <a:prstDash val="solid"/>
              <a:round/>
            </a:ln>
          </p:spPr>
        </p:sp>
        <p:sp>
          <p:nvSpPr>
            <p:cNvPr name="TextBox 4" id="4"/>
            <p:cNvSpPr txBox="true"/>
            <p:nvPr/>
          </p:nvSpPr>
          <p:spPr>
            <a:xfrm>
              <a:off x="0" y="-123825"/>
              <a:ext cx="3010370" cy="625553"/>
            </a:xfrm>
            <a:prstGeom prst="rect">
              <a:avLst/>
            </a:prstGeom>
          </p:spPr>
          <p:txBody>
            <a:bodyPr anchor="ctr" rtlCol="false" tIns="254000" lIns="254000" bIns="254000" rIns="254000"/>
            <a:lstStyle/>
            <a:p>
              <a:pPr algn="ctr" marL="0" indent="0" lvl="0">
                <a:lnSpc>
                  <a:spcPts val="7699"/>
                </a:lnSpc>
              </a:pPr>
              <a:r>
                <a:rPr lang="en-US" b="true" sz="6999">
                  <a:solidFill>
                    <a:srgbClr val="000001"/>
                  </a:solidFill>
                  <a:latin typeface="Agrandir Narrow Ultra-Bold"/>
                  <a:ea typeface="Agrandir Narrow Ultra-Bold"/>
                  <a:cs typeface="Agrandir Narrow Ultra-Bold"/>
                  <a:sym typeface="Agrandir Narrow Ultra-Bold"/>
                </a:rPr>
                <a:t>The Alternator</a:t>
              </a:r>
            </a:p>
          </p:txBody>
        </p:sp>
      </p:grpSp>
      <p:grpSp>
        <p:nvGrpSpPr>
          <p:cNvPr name="Group 5" id="5"/>
          <p:cNvGrpSpPr/>
          <p:nvPr/>
        </p:nvGrpSpPr>
        <p:grpSpPr>
          <a:xfrm rot="0">
            <a:off x="3429000" y="3048005"/>
            <a:ext cx="11430000" cy="6936738"/>
            <a:chOff x="0" y="0"/>
            <a:chExt cx="3010370" cy="1826960"/>
          </a:xfrm>
        </p:grpSpPr>
        <p:sp>
          <p:nvSpPr>
            <p:cNvPr name="Freeform 6" id="6"/>
            <p:cNvSpPr/>
            <p:nvPr/>
          </p:nvSpPr>
          <p:spPr>
            <a:xfrm flipH="false" flipV="false" rot="0">
              <a:off x="0" y="0"/>
              <a:ext cx="3010370" cy="1826960"/>
            </a:xfrm>
            <a:custGeom>
              <a:avLst/>
              <a:gdLst/>
              <a:ahLst/>
              <a:cxnLst/>
              <a:rect r="r" b="b" t="t" l="l"/>
              <a:pathLst>
                <a:path h="1826960" w="3010370">
                  <a:moveTo>
                    <a:pt x="16933" y="0"/>
                  </a:moveTo>
                  <a:lnTo>
                    <a:pt x="2993437" y="0"/>
                  </a:lnTo>
                  <a:cubicBezTo>
                    <a:pt x="2997928" y="0"/>
                    <a:pt x="3002235" y="1784"/>
                    <a:pt x="3005411" y="4960"/>
                  </a:cubicBezTo>
                  <a:cubicBezTo>
                    <a:pt x="3008586" y="8135"/>
                    <a:pt x="3010370" y="12442"/>
                    <a:pt x="3010370" y="16933"/>
                  </a:cubicBezTo>
                  <a:lnTo>
                    <a:pt x="3010370" y="1810027"/>
                  </a:lnTo>
                  <a:cubicBezTo>
                    <a:pt x="3010370" y="1814518"/>
                    <a:pt x="3008586" y="1818824"/>
                    <a:pt x="3005411" y="1822000"/>
                  </a:cubicBezTo>
                  <a:cubicBezTo>
                    <a:pt x="3002235" y="1825176"/>
                    <a:pt x="2997928" y="1826960"/>
                    <a:pt x="2993437" y="1826960"/>
                  </a:cubicBezTo>
                  <a:lnTo>
                    <a:pt x="16933" y="1826960"/>
                  </a:lnTo>
                  <a:cubicBezTo>
                    <a:pt x="12442" y="1826960"/>
                    <a:pt x="8135" y="1825176"/>
                    <a:pt x="4960" y="1822000"/>
                  </a:cubicBezTo>
                  <a:cubicBezTo>
                    <a:pt x="1784" y="1818824"/>
                    <a:pt x="0" y="1814518"/>
                    <a:pt x="0" y="1810027"/>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name="TextBox 7" id="7"/>
            <p:cNvSpPr txBox="true"/>
            <p:nvPr/>
          </p:nvSpPr>
          <p:spPr>
            <a:xfrm>
              <a:off x="0" y="-38100"/>
              <a:ext cx="3010370" cy="1865060"/>
            </a:xfrm>
            <a:prstGeom prst="rect">
              <a:avLst/>
            </a:prstGeom>
          </p:spPr>
          <p:txBody>
            <a:bodyPr anchor="ctr" rtlCol="false" tIns="101600" lIns="101600" bIns="101600" rIns="101600"/>
            <a:lstStyle/>
            <a:p>
              <a:pPr algn="ctr" marL="0" indent="0" lvl="0">
                <a:lnSpc>
                  <a:spcPts val="5199"/>
                </a:lnSpc>
                <a:spcBef>
                  <a:spcPct val="0"/>
                </a:spcBef>
              </a:pPr>
            </a:p>
          </p:txBody>
        </p:sp>
      </p:grpSp>
      <p:sp>
        <p:nvSpPr>
          <p:cNvPr name="Freeform 8" id="8"/>
          <p:cNvSpPr/>
          <p:nvPr/>
        </p:nvSpPr>
        <p:spPr>
          <a:xfrm flipH="false" flipV="false" rot="3104825">
            <a:off x="1826958" y="6855424"/>
            <a:ext cx="1139428" cy="2857500"/>
          </a:xfrm>
          <a:custGeom>
            <a:avLst/>
            <a:gdLst/>
            <a:ahLst/>
            <a:cxnLst/>
            <a:rect r="r" b="b" t="t" l="l"/>
            <a:pathLst>
              <a:path h="2857500" w="1139428">
                <a:moveTo>
                  <a:pt x="0" y="0"/>
                </a:moveTo>
                <a:lnTo>
                  <a:pt x="1139428" y="0"/>
                </a:lnTo>
                <a:lnTo>
                  <a:pt x="1139428" y="2857500"/>
                </a:lnTo>
                <a:lnTo>
                  <a:pt x="0" y="2857500"/>
                </a:lnTo>
                <a:lnTo>
                  <a:pt x="0" y="0"/>
                </a:lnTo>
                <a:close/>
              </a:path>
            </a:pathLst>
          </a:custGeom>
          <a:blipFill>
            <a:blip r:embed="rId2"/>
            <a:stretch>
              <a:fillRect l="0" t="0" r="0" b="0"/>
            </a:stretch>
          </a:blipFill>
        </p:spPr>
      </p:sp>
      <p:sp>
        <p:nvSpPr>
          <p:cNvPr name="Freeform 9" id="9"/>
          <p:cNvSpPr/>
          <p:nvPr/>
        </p:nvSpPr>
        <p:spPr>
          <a:xfrm flipH="false" flipV="false" rot="-2118277">
            <a:off x="14172152" y="3563344"/>
            <a:ext cx="3250743" cy="4610982"/>
          </a:xfrm>
          <a:custGeom>
            <a:avLst/>
            <a:gdLst/>
            <a:ahLst/>
            <a:cxnLst/>
            <a:rect r="r" b="b" t="t" l="l"/>
            <a:pathLst>
              <a:path h="4610982" w="3250743">
                <a:moveTo>
                  <a:pt x="0" y="0"/>
                </a:moveTo>
                <a:lnTo>
                  <a:pt x="3250742" y="0"/>
                </a:lnTo>
                <a:lnTo>
                  <a:pt x="3250742" y="4610983"/>
                </a:lnTo>
                <a:lnTo>
                  <a:pt x="0" y="4610983"/>
                </a:lnTo>
                <a:lnTo>
                  <a:pt x="0" y="0"/>
                </a:lnTo>
                <a:close/>
              </a:path>
            </a:pathLst>
          </a:custGeom>
          <a:blipFill>
            <a:blip r:embed="rId3"/>
            <a:stretch>
              <a:fillRect l="0" t="0" r="0" b="0"/>
            </a:stretch>
          </a:blipFill>
        </p:spPr>
      </p:sp>
      <p:sp>
        <p:nvSpPr>
          <p:cNvPr name="Freeform 10" id="10"/>
          <p:cNvSpPr/>
          <p:nvPr/>
        </p:nvSpPr>
        <p:spPr>
          <a:xfrm flipH="false" flipV="false" rot="2210034">
            <a:off x="-57418" y="1817611"/>
            <a:ext cx="4305836" cy="758904"/>
          </a:xfrm>
          <a:custGeom>
            <a:avLst/>
            <a:gdLst/>
            <a:ahLst/>
            <a:cxnLst/>
            <a:rect r="r" b="b" t="t" l="l"/>
            <a:pathLst>
              <a:path h="758904" w="4305836">
                <a:moveTo>
                  <a:pt x="0" y="0"/>
                </a:moveTo>
                <a:lnTo>
                  <a:pt x="4305836" y="0"/>
                </a:lnTo>
                <a:lnTo>
                  <a:pt x="4305836" y="758904"/>
                </a:lnTo>
                <a:lnTo>
                  <a:pt x="0" y="758904"/>
                </a:lnTo>
                <a:lnTo>
                  <a:pt x="0" y="0"/>
                </a:lnTo>
                <a:close/>
              </a:path>
            </a:pathLst>
          </a:custGeom>
          <a:blipFill>
            <a:blip r:embed="rId4"/>
            <a:stretch>
              <a:fillRect l="0" t="0" r="0" b="0"/>
            </a:stretch>
          </a:blipFill>
        </p:spPr>
      </p:sp>
      <p:sp>
        <p:nvSpPr>
          <p:cNvPr name="TextBox 11" id="11"/>
          <p:cNvSpPr txBox="true"/>
          <p:nvPr/>
        </p:nvSpPr>
        <p:spPr>
          <a:xfrm rot="0">
            <a:off x="3645491" y="3424982"/>
            <a:ext cx="10997018" cy="6403340"/>
          </a:xfrm>
          <a:prstGeom prst="rect">
            <a:avLst/>
          </a:prstGeom>
        </p:spPr>
        <p:txBody>
          <a:bodyPr anchor="t" rtlCol="false" tIns="0" lIns="0" bIns="0" rIns="0">
            <a:spAutoFit/>
          </a:bodyPr>
          <a:lstStyle/>
          <a:p>
            <a:pPr algn="l" marL="604519" indent="-302260" lvl="1">
              <a:lnSpc>
                <a:spcPts val="3639"/>
              </a:lnSpc>
              <a:buFont typeface="Arial"/>
              <a:buChar char="•"/>
            </a:pPr>
            <a:r>
              <a:rPr lang="en-US" sz="2799">
                <a:solidFill>
                  <a:srgbClr val="000001"/>
                </a:solidFill>
                <a:latin typeface="Inter"/>
                <a:ea typeface="Inter"/>
                <a:cs typeface="Inter"/>
                <a:sym typeface="Inter"/>
              </a:rPr>
              <a:t>The alternator is what charges the battery during use. It is able to convert the mechanical energy of the motion of the motorcycle into electrical energy. It uses the same principle as every other power source based in mechanical energy: Faraday’s Law. </a:t>
            </a:r>
          </a:p>
          <a:p>
            <a:pPr algn="l" marL="604519" indent="-302260" lvl="1">
              <a:lnSpc>
                <a:spcPts val="3639"/>
              </a:lnSpc>
              <a:buFont typeface="Arial"/>
              <a:buChar char="•"/>
            </a:pPr>
            <a:r>
              <a:rPr lang="en-US" sz="2799">
                <a:solidFill>
                  <a:srgbClr val="000001"/>
                </a:solidFill>
                <a:latin typeface="Inter"/>
                <a:ea typeface="Inter"/>
                <a:cs typeface="Inter"/>
                <a:sym typeface="Inter"/>
              </a:rPr>
              <a:t>Faraday’s Law states that if there is some closed circuit loop for which the magnetic flux passing through that loop changes, a current will be induced on that loop from the electric field produced by the changing magnetic field and it will be equivalent to the rate of change of that magnetic flux.</a:t>
            </a:r>
          </a:p>
          <a:p>
            <a:pPr algn="l" marL="1209039" indent="-403013" lvl="2">
              <a:lnSpc>
                <a:spcPts val="3639"/>
              </a:lnSpc>
              <a:buFont typeface="Arial"/>
              <a:buChar char="⚬"/>
            </a:pPr>
            <a:r>
              <a:rPr lang="en-US" sz="2799">
                <a:solidFill>
                  <a:srgbClr val="000001"/>
                </a:solidFill>
                <a:latin typeface="Inter"/>
                <a:ea typeface="Inter"/>
                <a:cs typeface="Inter"/>
                <a:sym typeface="Inter"/>
              </a:rPr>
              <a:t>Flux is defined as the flow rate of something per unit area. </a:t>
            </a:r>
          </a:p>
          <a:p>
            <a:pPr algn="l" marL="604519" indent="-302260" lvl="1">
              <a:lnSpc>
                <a:spcPts val="3639"/>
              </a:lnSpc>
              <a:buFont typeface="Arial"/>
              <a:buChar char="•"/>
            </a:pPr>
            <a:r>
              <a:rPr lang="en-US" sz="2799">
                <a:solidFill>
                  <a:srgbClr val="000001"/>
                </a:solidFill>
                <a:latin typeface="Inter"/>
                <a:ea typeface="Inter"/>
                <a:cs typeface="Inter"/>
                <a:sym typeface="Inter"/>
              </a:rPr>
              <a:t>Mathematically, ɛ (EMF, essentially voltage) = - dɸ/dt </a:t>
            </a:r>
          </a:p>
          <a:p>
            <a:pPr algn="l">
              <a:lnSpc>
                <a:spcPts val="3639"/>
              </a:lnSpc>
            </a:pPr>
          </a:p>
        </p:txBody>
      </p:sp>
      <p:sp>
        <p:nvSpPr>
          <p:cNvPr name="Freeform 12" id="12"/>
          <p:cNvSpPr/>
          <p:nvPr/>
        </p:nvSpPr>
        <p:spPr>
          <a:xfrm flipH="false" flipV="false" rot="8687491">
            <a:off x="13758590" y="9120021"/>
            <a:ext cx="5629820" cy="992256"/>
          </a:xfrm>
          <a:custGeom>
            <a:avLst/>
            <a:gdLst/>
            <a:ahLst/>
            <a:cxnLst/>
            <a:rect r="r" b="b" t="t" l="l"/>
            <a:pathLst>
              <a:path h="992256" w="5629820">
                <a:moveTo>
                  <a:pt x="0" y="0"/>
                </a:moveTo>
                <a:lnTo>
                  <a:pt x="5629820" y="0"/>
                </a:lnTo>
                <a:lnTo>
                  <a:pt x="5629820" y="992256"/>
                </a:lnTo>
                <a:lnTo>
                  <a:pt x="0" y="992256"/>
                </a:lnTo>
                <a:lnTo>
                  <a:pt x="0" y="0"/>
                </a:lnTo>
                <a:close/>
              </a:path>
            </a:pathLst>
          </a:custGeom>
          <a:blipFill>
            <a:blip r:embed="rId4"/>
            <a:stretch>
              <a:fillRect l="0" t="0" r="0" b="0"/>
            </a:stretch>
          </a:blipFill>
        </p:spPr>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7CCC6"/>
        </a:solidFill>
      </p:bgPr>
    </p:bg>
    <p:spTree>
      <p:nvGrpSpPr>
        <p:cNvPr id="1" name=""/>
        <p:cNvGrpSpPr/>
        <p:nvPr/>
      </p:nvGrpSpPr>
      <p:grpSpPr>
        <a:xfrm>
          <a:off x="0" y="0"/>
          <a:ext cx="0" cy="0"/>
          <a:chOff x="0" y="0"/>
          <a:chExt cx="0" cy="0"/>
        </a:xfrm>
      </p:grpSpPr>
      <p:sp>
        <p:nvSpPr>
          <p:cNvPr name="Freeform 2" id="2"/>
          <p:cNvSpPr/>
          <p:nvPr/>
        </p:nvSpPr>
        <p:spPr>
          <a:xfrm flipH="false" flipV="false" rot="0">
            <a:off x="14129985" y="3099431"/>
            <a:ext cx="3155459" cy="3155459"/>
          </a:xfrm>
          <a:custGeom>
            <a:avLst/>
            <a:gdLst/>
            <a:ahLst/>
            <a:cxnLst/>
            <a:rect r="r" b="b" t="t" l="l"/>
            <a:pathLst>
              <a:path h="3155459" w="3155459">
                <a:moveTo>
                  <a:pt x="0" y="0"/>
                </a:moveTo>
                <a:lnTo>
                  <a:pt x="3155459" y="0"/>
                </a:lnTo>
                <a:lnTo>
                  <a:pt x="3155459" y="3155459"/>
                </a:lnTo>
                <a:lnTo>
                  <a:pt x="0" y="31554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4605518" y="3650381"/>
            <a:ext cx="2204394" cy="4270013"/>
          </a:xfrm>
          <a:custGeom>
            <a:avLst/>
            <a:gdLst/>
            <a:ahLst/>
            <a:cxnLst/>
            <a:rect r="r" b="b" t="t" l="l"/>
            <a:pathLst>
              <a:path h="4270013" w="2204394">
                <a:moveTo>
                  <a:pt x="0" y="0"/>
                </a:moveTo>
                <a:lnTo>
                  <a:pt x="2204394" y="0"/>
                </a:lnTo>
                <a:lnTo>
                  <a:pt x="2204394" y="4270013"/>
                </a:lnTo>
                <a:lnTo>
                  <a:pt x="0" y="4270013"/>
                </a:lnTo>
                <a:lnTo>
                  <a:pt x="0" y="0"/>
                </a:lnTo>
                <a:close/>
              </a:path>
            </a:pathLst>
          </a:custGeom>
          <a:blipFill>
            <a:blip r:embed="rId4"/>
            <a:stretch>
              <a:fillRect l="0" t="0" r="0" b="0"/>
            </a:stretch>
          </a:blipFill>
        </p:spPr>
      </p:sp>
      <p:grpSp>
        <p:nvGrpSpPr>
          <p:cNvPr name="Group 4" id="4"/>
          <p:cNvGrpSpPr/>
          <p:nvPr/>
        </p:nvGrpSpPr>
        <p:grpSpPr>
          <a:xfrm rot="0">
            <a:off x="420547" y="1553213"/>
            <a:ext cx="13231511" cy="7567144"/>
            <a:chOff x="0" y="0"/>
            <a:chExt cx="3549377" cy="2029900"/>
          </a:xfrm>
        </p:grpSpPr>
        <p:sp>
          <p:nvSpPr>
            <p:cNvPr name="Freeform 5" id="5"/>
            <p:cNvSpPr/>
            <p:nvPr/>
          </p:nvSpPr>
          <p:spPr>
            <a:xfrm flipH="false" flipV="false" rot="0">
              <a:off x="0" y="0"/>
              <a:ext cx="3549376" cy="2029900"/>
            </a:xfrm>
            <a:custGeom>
              <a:avLst/>
              <a:gdLst/>
              <a:ahLst/>
              <a:cxnLst/>
              <a:rect r="r" b="b" t="t" l="l"/>
              <a:pathLst>
                <a:path h="2029900" w="3549376">
                  <a:moveTo>
                    <a:pt x="14628" y="0"/>
                  </a:moveTo>
                  <a:lnTo>
                    <a:pt x="3534749" y="0"/>
                  </a:lnTo>
                  <a:cubicBezTo>
                    <a:pt x="3542827" y="0"/>
                    <a:pt x="3549376" y="6549"/>
                    <a:pt x="3549376" y="14628"/>
                  </a:cubicBezTo>
                  <a:lnTo>
                    <a:pt x="3549376" y="2015272"/>
                  </a:lnTo>
                  <a:cubicBezTo>
                    <a:pt x="3549376" y="2023351"/>
                    <a:pt x="3542827" y="2029900"/>
                    <a:pt x="3534749" y="2029900"/>
                  </a:cubicBezTo>
                  <a:lnTo>
                    <a:pt x="14628" y="2029900"/>
                  </a:lnTo>
                  <a:cubicBezTo>
                    <a:pt x="10748" y="2029900"/>
                    <a:pt x="7028" y="2028359"/>
                    <a:pt x="4284" y="2025616"/>
                  </a:cubicBezTo>
                  <a:cubicBezTo>
                    <a:pt x="1541" y="2022872"/>
                    <a:pt x="0" y="2019152"/>
                    <a:pt x="0" y="2015272"/>
                  </a:cubicBezTo>
                  <a:lnTo>
                    <a:pt x="0" y="14628"/>
                  </a:lnTo>
                  <a:cubicBezTo>
                    <a:pt x="0" y="6549"/>
                    <a:pt x="6549" y="0"/>
                    <a:pt x="14628" y="0"/>
                  </a:cubicBezTo>
                  <a:close/>
                </a:path>
              </a:pathLst>
            </a:custGeom>
            <a:solidFill>
              <a:srgbClr val="FFFFFF"/>
            </a:solidFill>
          </p:spPr>
        </p:sp>
        <p:sp>
          <p:nvSpPr>
            <p:cNvPr name="TextBox 6" id="6"/>
            <p:cNvSpPr txBox="true"/>
            <p:nvPr/>
          </p:nvSpPr>
          <p:spPr>
            <a:xfrm>
              <a:off x="0" y="38100"/>
              <a:ext cx="3549377" cy="1991800"/>
            </a:xfrm>
            <a:prstGeom prst="rect">
              <a:avLst/>
            </a:prstGeom>
          </p:spPr>
          <p:txBody>
            <a:bodyPr anchor="ctr" rtlCol="false" tIns="50800" lIns="50800" bIns="50800" rIns="50800"/>
            <a:lstStyle/>
            <a:p>
              <a:pPr algn="ctr">
                <a:lnSpc>
                  <a:spcPts val="2694"/>
                </a:lnSpc>
              </a:pPr>
              <a:r>
                <a:rPr lang="en-US" b="true" sz="2449">
                  <a:solidFill>
                    <a:srgbClr val="FFFFFF"/>
                  </a:solidFill>
                  <a:latin typeface="Open Sans Light Bold"/>
                  <a:ea typeface="Open Sans Light Bold"/>
                  <a:cs typeface="Open Sans Light Bold"/>
                  <a:sym typeface="Open Sans Light Bold"/>
                </a:rPr>
                <a:t>WITH THE HELP OF YOUR TEACHER OR CARER,</a:t>
              </a:r>
            </a:p>
            <a:p>
              <a:pPr algn="ctr">
                <a:lnSpc>
                  <a:spcPts val="2694"/>
                </a:lnSpc>
              </a:pPr>
              <a:r>
                <a:rPr lang="en-US" sz="2449" b="true">
                  <a:solidFill>
                    <a:srgbClr val="FFFFFF"/>
                  </a:solidFill>
                  <a:latin typeface="Open Sans Light Bold"/>
                  <a:ea typeface="Open Sans Light Bold"/>
                  <a:cs typeface="Open Sans Light Bold"/>
                  <a:sym typeface="Open Sans Light Bold"/>
                </a:rPr>
                <a:t>test whether your suggestions and drawings will make the bulb light using actual batteries, a small lightbulb, and wires. </a:t>
              </a:r>
            </a:p>
            <a:p>
              <a:pPr algn="ctr">
                <a:lnSpc>
                  <a:spcPts val="2694"/>
                </a:lnSpc>
              </a:pPr>
            </a:p>
          </p:txBody>
        </p:sp>
      </p:grpSp>
      <p:grpSp>
        <p:nvGrpSpPr>
          <p:cNvPr name="Group 7" id="7"/>
          <p:cNvGrpSpPr/>
          <p:nvPr/>
        </p:nvGrpSpPr>
        <p:grpSpPr>
          <a:xfrm rot="0">
            <a:off x="920932" y="2232975"/>
            <a:ext cx="12230742" cy="6129975"/>
            <a:chOff x="0" y="0"/>
            <a:chExt cx="16307655" cy="8173300"/>
          </a:xfrm>
        </p:grpSpPr>
        <p:sp>
          <p:nvSpPr>
            <p:cNvPr name="TextBox 8" id="8"/>
            <p:cNvSpPr txBox="true"/>
            <p:nvPr/>
          </p:nvSpPr>
          <p:spPr>
            <a:xfrm rot="0">
              <a:off x="0" y="-171450"/>
              <a:ext cx="16307655" cy="2000250"/>
            </a:xfrm>
            <a:prstGeom prst="rect">
              <a:avLst/>
            </a:prstGeom>
          </p:spPr>
          <p:txBody>
            <a:bodyPr anchor="t" rtlCol="false" tIns="0" lIns="0" bIns="0" rIns="0">
              <a:spAutoFit/>
            </a:bodyPr>
            <a:lstStyle/>
            <a:p>
              <a:pPr algn="l">
                <a:lnSpc>
                  <a:spcPts val="9900"/>
                </a:lnSpc>
              </a:pPr>
              <a:r>
                <a:rPr lang="en-US" sz="9000" b="true">
                  <a:solidFill>
                    <a:srgbClr val="000001"/>
                  </a:solidFill>
                  <a:latin typeface="Agrandir Narrow Ultra-Bold"/>
                  <a:ea typeface="Agrandir Narrow Ultra-Bold"/>
                  <a:cs typeface="Agrandir Narrow Ultra-Bold"/>
                  <a:sym typeface="Agrandir Narrow Ultra-Bold"/>
                </a:rPr>
                <a:t>The alternator pt. 2</a:t>
              </a:r>
            </a:p>
          </p:txBody>
        </p:sp>
        <p:sp>
          <p:nvSpPr>
            <p:cNvPr name="TextBox 9" id="9"/>
            <p:cNvSpPr txBox="true"/>
            <p:nvPr/>
          </p:nvSpPr>
          <p:spPr>
            <a:xfrm rot="0">
              <a:off x="0" y="2321775"/>
              <a:ext cx="16307655" cy="5851525"/>
            </a:xfrm>
            <a:prstGeom prst="rect">
              <a:avLst/>
            </a:prstGeom>
          </p:spPr>
          <p:txBody>
            <a:bodyPr anchor="t" rtlCol="false" tIns="0" lIns="0" bIns="0" rIns="0">
              <a:spAutoFit/>
            </a:bodyPr>
            <a:lstStyle/>
            <a:p>
              <a:pPr algn="l" marL="712467" indent="-356233" lvl="1">
                <a:lnSpc>
                  <a:spcPts val="3959"/>
                </a:lnSpc>
                <a:buFont typeface="Arial"/>
                <a:buChar char="•"/>
              </a:pPr>
              <a:r>
                <a:rPr lang="en-US" sz="3299">
                  <a:solidFill>
                    <a:srgbClr val="000001"/>
                  </a:solidFill>
                  <a:latin typeface="Inter"/>
                  <a:ea typeface="Inter"/>
                  <a:cs typeface="Inter"/>
                  <a:sym typeface="Inter"/>
                </a:rPr>
                <a:t>Alternating Current vs Direct Current</a:t>
              </a:r>
            </a:p>
            <a:p>
              <a:pPr algn="l" marL="1209039" indent="-403013" lvl="2">
                <a:lnSpc>
                  <a:spcPts val="3359"/>
                </a:lnSpc>
                <a:buFont typeface="Arial"/>
                <a:buChar char="⚬"/>
              </a:pPr>
              <a:r>
                <a:rPr lang="en-US" sz="2799">
                  <a:solidFill>
                    <a:srgbClr val="000001"/>
                  </a:solidFill>
                  <a:latin typeface="Inter"/>
                  <a:ea typeface="Inter"/>
                  <a:cs typeface="Inter"/>
                  <a:sym typeface="Inter"/>
                </a:rPr>
                <a:t>AC is the product of most power generation and makes it easier to distribute high voltage across long distances with less power loss. </a:t>
              </a:r>
            </a:p>
            <a:p>
              <a:pPr algn="l" marL="1209039" indent="-403013" lvl="2">
                <a:lnSpc>
                  <a:spcPts val="3359"/>
                </a:lnSpc>
                <a:buFont typeface="Arial"/>
                <a:buChar char="⚬"/>
              </a:pPr>
              <a:r>
                <a:rPr lang="en-US" sz="2799">
                  <a:solidFill>
                    <a:srgbClr val="000001"/>
                  </a:solidFill>
                  <a:latin typeface="Inter"/>
                  <a:ea typeface="Inter"/>
                  <a:cs typeface="Inter"/>
                  <a:sym typeface="Inter"/>
                </a:rPr>
                <a:t>DC is more used with most electronic appliances. </a:t>
              </a:r>
            </a:p>
            <a:p>
              <a:pPr algn="l" marL="712467" indent="-356233" lvl="1">
                <a:lnSpc>
                  <a:spcPts val="3959"/>
                </a:lnSpc>
                <a:buFont typeface="Arial"/>
                <a:buChar char="•"/>
              </a:pPr>
              <a:r>
                <a:rPr lang="en-US" sz="3299">
                  <a:solidFill>
                    <a:srgbClr val="000001"/>
                  </a:solidFill>
                  <a:latin typeface="Inter"/>
                  <a:ea typeface="Inter"/>
                  <a:cs typeface="Inter"/>
                  <a:sym typeface="Inter"/>
                </a:rPr>
                <a:t>AC is changed to DC in a rectifier. </a:t>
              </a:r>
            </a:p>
            <a:p>
              <a:pPr algn="l" marL="712467" indent="-356233" lvl="1">
                <a:lnSpc>
                  <a:spcPts val="3959"/>
                </a:lnSpc>
                <a:buFont typeface="Arial"/>
                <a:buChar char="•"/>
              </a:pPr>
              <a:r>
                <a:rPr lang="en-US" sz="3299">
                  <a:solidFill>
                    <a:srgbClr val="000001"/>
                  </a:solidFill>
                  <a:latin typeface="Inter"/>
                  <a:ea typeface="Inter"/>
                  <a:cs typeface="Inter"/>
                  <a:sym typeface="Inter"/>
                </a:rPr>
                <a:t>Diodes</a:t>
              </a:r>
            </a:p>
            <a:p>
              <a:pPr algn="l" marL="1209039" indent="-403013" lvl="2">
                <a:lnSpc>
                  <a:spcPts val="3359"/>
                </a:lnSpc>
                <a:buFont typeface="Arial"/>
                <a:buChar char="⚬"/>
              </a:pPr>
              <a:r>
                <a:rPr lang="en-US" sz="2799">
                  <a:solidFill>
                    <a:srgbClr val="000001"/>
                  </a:solidFill>
                  <a:latin typeface="Inter"/>
                  <a:ea typeface="Inter"/>
                  <a:cs typeface="Inter"/>
                  <a:sym typeface="Inter"/>
                </a:rPr>
                <a:t>Think of diodes as one-way current valves. They permit current to flow in one direction while blocking the other. </a:t>
              </a:r>
            </a:p>
            <a:p>
              <a:pPr algn="l">
                <a:lnSpc>
                  <a:spcPts val="3000"/>
                </a:lnSpc>
              </a:pPr>
            </a:p>
          </p:txBody>
        </p:sp>
      </p:gr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8BAED3"/>
        </a:solidFill>
      </p:bgPr>
    </p:bg>
    <p:spTree>
      <p:nvGrpSpPr>
        <p:cNvPr id="1" name=""/>
        <p:cNvGrpSpPr/>
        <p:nvPr/>
      </p:nvGrpSpPr>
      <p:grpSpPr>
        <a:xfrm>
          <a:off x="0" y="0"/>
          <a:ext cx="0" cy="0"/>
          <a:chOff x="0" y="0"/>
          <a:chExt cx="0" cy="0"/>
        </a:xfrm>
      </p:grpSpPr>
      <p:grpSp>
        <p:nvGrpSpPr>
          <p:cNvPr name="Group 2" id="2"/>
          <p:cNvGrpSpPr/>
          <p:nvPr/>
        </p:nvGrpSpPr>
        <p:grpSpPr>
          <a:xfrm rot="0">
            <a:off x="-190500" y="5143500"/>
            <a:ext cx="18669000" cy="5334000"/>
            <a:chOff x="0" y="0"/>
            <a:chExt cx="4741333" cy="1354667"/>
          </a:xfrm>
        </p:grpSpPr>
        <p:sp>
          <p:nvSpPr>
            <p:cNvPr name="Freeform 3" id="3"/>
            <p:cNvSpPr/>
            <p:nvPr/>
          </p:nvSpPr>
          <p:spPr>
            <a:xfrm flipH="false" flipV="false" rot="0">
              <a:off x="0" y="0"/>
              <a:ext cx="4741333" cy="1354667"/>
            </a:xfrm>
            <a:custGeom>
              <a:avLst/>
              <a:gdLst/>
              <a:ahLst/>
              <a:cxnLst/>
              <a:rect r="r" b="b" t="t" l="l"/>
              <a:pathLst>
                <a:path h="1354667" w="4741333">
                  <a:moveTo>
                    <a:pt x="0" y="0"/>
                  </a:moveTo>
                  <a:lnTo>
                    <a:pt x="4741333" y="0"/>
                  </a:lnTo>
                  <a:lnTo>
                    <a:pt x="4741333" y="1354667"/>
                  </a:lnTo>
                  <a:lnTo>
                    <a:pt x="0" y="1354667"/>
                  </a:lnTo>
                  <a:close/>
                </a:path>
              </a:pathLst>
            </a:custGeom>
            <a:solidFill>
              <a:srgbClr val="384766"/>
            </a:solidFill>
            <a:ln cap="sq">
              <a:noFill/>
              <a:prstDash val="solid"/>
              <a:miter/>
            </a:ln>
          </p:spPr>
        </p:sp>
        <p:sp>
          <p:nvSpPr>
            <p:cNvPr name="TextBox 4" id="4"/>
            <p:cNvSpPr txBox="true"/>
            <p:nvPr/>
          </p:nvSpPr>
          <p:spPr>
            <a:xfrm>
              <a:off x="0" y="38100"/>
              <a:ext cx="4741333" cy="1316567"/>
            </a:xfrm>
            <a:prstGeom prst="rect">
              <a:avLst/>
            </a:prstGeom>
          </p:spPr>
          <p:txBody>
            <a:bodyPr anchor="ctr" rtlCol="false" tIns="50800" lIns="50800" bIns="50800" rIns="50800"/>
            <a:lstStyle/>
            <a:p>
              <a:pPr algn="ctr" marL="0" indent="0" lvl="0">
                <a:lnSpc>
                  <a:spcPts val="2694"/>
                </a:lnSpc>
                <a:spcBef>
                  <a:spcPct val="0"/>
                </a:spcBef>
              </a:pPr>
            </a:p>
          </p:txBody>
        </p:sp>
      </p:grpSp>
      <p:grpSp>
        <p:nvGrpSpPr>
          <p:cNvPr name="Group 5" id="5"/>
          <p:cNvGrpSpPr/>
          <p:nvPr/>
        </p:nvGrpSpPr>
        <p:grpSpPr>
          <a:xfrm rot="0">
            <a:off x="1143000" y="1143000"/>
            <a:ext cx="16002000" cy="8382000"/>
            <a:chOff x="0" y="0"/>
            <a:chExt cx="4214519" cy="2207605"/>
          </a:xfrm>
        </p:grpSpPr>
        <p:sp>
          <p:nvSpPr>
            <p:cNvPr name="Freeform 6" id="6"/>
            <p:cNvSpPr/>
            <p:nvPr/>
          </p:nvSpPr>
          <p:spPr>
            <a:xfrm flipH="false" flipV="false" rot="0">
              <a:off x="0" y="0"/>
              <a:ext cx="4214518" cy="2207605"/>
            </a:xfrm>
            <a:custGeom>
              <a:avLst/>
              <a:gdLst/>
              <a:ahLst/>
              <a:cxnLst/>
              <a:rect r="r" b="b" t="t" l="l"/>
              <a:pathLst>
                <a:path h="2207605" w="4214518">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name="TextBox 7" id="7"/>
            <p:cNvSpPr txBox="true"/>
            <p:nvPr/>
          </p:nvSpPr>
          <p:spPr>
            <a:xfrm>
              <a:off x="0" y="-38100"/>
              <a:ext cx="4214519" cy="2245705"/>
            </a:xfrm>
            <a:prstGeom prst="rect">
              <a:avLst/>
            </a:prstGeom>
          </p:spPr>
          <p:txBody>
            <a:bodyPr anchor="ctr" rtlCol="false" tIns="101600" lIns="101600" bIns="101600" rIns="101600"/>
            <a:lstStyle/>
            <a:p>
              <a:pPr algn="ctr" marL="0" indent="0" lvl="0">
                <a:lnSpc>
                  <a:spcPts val="5199"/>
                </a:lnSpc>
                <a:spcBef>
                  <a:spcPct val="0"/>
                </a:spcBef>
              </a:pPr>
            </a:p>
          </p:txBody>
        </p:sp>
      </p:grpSp>
      <p:grpSp>
        <p:nvGrpSpPr>
          <p:cNvPr name="Group 8" id="8"/>
          <p:cNvGrpSpPr/>
          <p:nvPr/>
        </p:nvGrpSpPr>
        <p:grpSpPr>
          <a:xfrm rot="0">
            <a:off x="2095500" y="762000"/>
            <a:ext cx="14097000" cy="1905000"/>
            <a:chOff x="0" y="0"/>
            <a:chExt cx="3712790" cy="501728"/>
          </a:xfrm>
        </p:grpSpPr>
        <p:sp>
          <p:nvSpPr>
            <p:cNvPr name="Freeform 9" id="9"/>
            <p:cNvSpPr/>
            <p:nvPr/>
          </p:nvSpPr>
          <p:spPr>
            <a:xfrm flipH="false" flipV="false" rot="0">
              <a:off x="0" y="0"/>
              <a:ext cx="3712790" cy="501728"/>
            </a:xfrm>
            <a:custGeom>
              <a:avLst/>
              <a:gdLst/>
              <a:ahLst/>
              <a:cxnLst/>
              <a:rect r="r" b="b" t="t" l="l"/>
              <a:pathLst>
                <a:path h="501728" w="3712790">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name="TextBox 10" id="10"/>
            <p:cNvSpPr txBox="true"/>
            <p:nvPr/>
          </p:nvSpPr>
          <p:spPr>
            <a:xfrm>
              <a:off x="0" y="-123825"/>
              <a:ext cx="3712790" cy="625553"/>
            </a:xfrm>
            <a:prstGeom prst="rect">
              <a:avLst/>
            </a:prstGeom>
          </p:spPr>
          <p:txBody>
            <a:bodyPr anchor="ctr" rtlCol="false" tIns="254000" lIns="254000" bIns="254000" rIns="254000"/>
            <a:lstStyle/>
            <a:p>
              <a:pPr algn="ctr" marL="0" indent="0" lvl="0">
                <a:lnSpc>
                  <a:spcPts val="7699"/>
                </a:lnSpc>
              </a:pPr>
              <a:r>
                <a:rPr lang="en-US" b="true" sz="6999">
                  <a:solidFill>
                    <a:srgbClr val="000001"/>
                  </a:solidFill>
                  <a:latin typeface="Agrandir Narrow Ultra-Bold"/>
                  <a:ea typeface="Agrandir Narrow Ultra-Bold"/>
                  <a:cs typeface="Agrandir Narrow Ultra-Bold"/>
                  <a:sym typeface="Agrandir Narrow Ultra-Bold"/>
                </a:rPr>
                <a:t>Demonstration Time!</a:t>
              </a:r>
            </a:p>
          </p:txBody>
        </p:sp>
      </p:grpSp>
      <p:sp>
        <p:nvSpPr>
          <p:cNvPr name="Freeform 11" id="11"/>
          <p:cNvSpPr/>
          <p:nvPr/>
        </p:nvSpPr>
        <p:spPr>
          <a:xfrm flipH="false" flipV="false" rot="0">
            <a:off x="1595124" y="3086100"/>
            <a:ext cx="5519854" cy="4114800"/>
          </a:xfrm>
          <a:custGeom>
            <a:avLst/>
            <a:gdLst/>
            <a:ahLst/>
            <a:cxnLst/>
            <a:rect r="r" b="b" t="t" l="l"/>
            <a:pathLst>
              <a:path h="4114800" w="5519854">
                <a:moveTo>
                  <a:pt x="0" y="0"/>
                </a:moveTo>
                <a:lnTo>
                  <a:pt x="5519854" y="0"/>
                </a:lnTo>
                <a:lnTo>
                  <a:pt x="551985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25000" y="2877588"/>
            <a:ext cx="7301875" cy="3596173"/>
          </a:xfrm>
          <a:custGeom>
            <a:avLst/>
            <a:gdLst/>
            <a:ahLst/>
            <a:cxnLst/>
            <a:rect r="r" b="b" t="t" l="l"/>
            <a:pathLst>
              <a:path h="3596173" w="7301875">
                <a:moveTo>
                  <a:pt x="0" y="0"/>
                </a:moveTo>
                <a:lnTo>
                  <a:pt x="7301875" y="0"/>
                </a:lnTo>
                <a:lnTo>
                  <a:pt x="7301875" y="3596173"/>
                </a:lnTo>
                <a:lnTo>
                  <a:pt x="0" y="3596173"/>
                </a:lnTo>
                <a:lnTo>
                  <a:pt x="0" y="0"/>
                </a:lnTo>
                <a:close/>
              </a:path>
            </a:pathLst>
          </a:custGeom>
          <a:blipFill>
            <a:blip r:embed="rId4"/>
            <a:stretch>
              <a:fillRect l="0" t="0" r="0" b="0"/>
            </a:stretch>
          </a:blipFill>
        </p:spPr>
      </p:sp>
      <p:sp>
        <p:nvSpPr>
          <p:cNvPr name="Freeform 13" id="13"/>
          <p:cNvSpPr/>
          <p:nvPr/>
        </p:nvSpPr>
        <p:spPr>
          <a:xfrm flipH="false" flipV="false" rot="0">
            <a:off x="7114978" y="5882332"/>
            <a:ext cx="3453759" cy="3095824"/>
          </a:xfrm>
          <a:custGeom>
            <a:avLst/>
            <a:gdLst/>
            <a:ahLst/>
            <a:cxnLst/>
            <a:rect r="r" b="b" t="t" l="l"/>
            <a:pathLst>
              <a:path h="3095824" w="3453759">
                <a:moveTo>
                  <a:pt x="0" y="0"/>
                </a:moveTo>
                <a:lnTo>
                  <a:pt x="3453759" y="0"/>
                </a:lnTo>
                <a:lnTo>
                  <a:pt x="3453759" y="3095824"/>
                </a:lnTo>
                <a:lnTo>
                  <a:pt x="0" y="30958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DAGmiaNPxGc</dc:identifier>
  <dcterms:modified xsi:type="dcterms:W3CDTF">2011-08-01T06:04:30Z</dcterms:modified>
  <cp:revision>1</cp:revision>
  <dc:title>Circuits Education Presentation in Blue Yellow Flat Cartoon Style</dc:title>
</cp:coreProperties>
</file>