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9" r:id="rId14"/>
    <p:sldId id="268" r:id="rId15"/>
    <p:sldId id="273" r:id="rId16"/>
    <p:sldId id="270" r:id="rId17"/>
    <p:sldId id="271" r:id="rId18"/>
    <p:sldId id="272" r:id="rId19"/>
    <p:sldId id="274" r:id="rId20"/>
    <p:sldId id="276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DEBC-0663-41AC-AF29-B7241B5F2C7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C44F-8829-463B-A591-770A1D7C8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C44F-8829-463B-A591-770A1D7C85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0FDF8-2B9C-4B4A-19F2-B785C4BB1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54BCA-E7E2-EE25-03BF-BA4C62802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C8363-930C-F7C1-D109-7A842320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65374-8BE7-6C2E-B7AA-A9564A74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27A97-899A-4867-004F-75AA65A0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1DE6A-11C4-D471-8776-F8918551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6A8AF-5F89-950A-EE9E-F03CF317C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CDA21-6D30-DEDA-C80B-18C97EDE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22766-DFBC-188A-E224-A3835241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8F0EC-0A6A-8762-BF63-22F4AE61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8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3C0FA6-7D5D-6243-7EC6-F81CF27A6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C7962-AA4B-6F75-DFFB-8F112E8AE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CD0AD-F545-19A1-46B3-5DCB58F01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3E402-E086-85E7-4773-51D01E1A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2AB50-436D-52D9-80C3-73D3BCC4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7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EE20-26AD-6A47-DD28-0452852C9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0D7AB-A282-C545-4E42-926641CB2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CA290-D6FC-8D74-B3A1-115DFBDA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A0369-ABE1-1DAE-6D5B-4DB117EA4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D81C5-9CE1-8405-4BB9-889F09E5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9B1D-B579-F712-C4C6-2B2D219E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DB5EB-470D-135E-F8B0-9B7F68C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36B5B-D5D9-201E-F939-EC5171AA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66A05-ACB2-20DC-4A75-90E32315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AEC66-BA80-2E32-50A7-7204BEA4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0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B395-5F6D-516D-9641-D113DC25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64A3-5FC2-4B95-58D8-8090F7546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2CC54-F297-A57F-85EE-F887756D4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9D6E2-C2B4-F40D-BB51-2FF1EE05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CB115-B0C4-3A16-F56A-726D3F71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C99B6-C439-79C3-58BF-C3AF36FD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4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F7427-C0CE-F5DF-A5FC-AD5667D11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03255-5799-D202-813F-2B8407F4D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6069B-FC9B-15D8-1850-3CF247178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65A2D-11EA-47E8-12F2-3FC235E79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073A00-07D7-8339-8E52-0B3DE1056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71EDDB-5ABF-3177-6E93-3A202ADAA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E8C38-C550-02E2-7648-5B0C632A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AA73A6-5DF4-69C5-CBD7-219DE419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3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35FE-D325-60AE-7912-B9C97EDD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F486F-0C7C-A906-F24E-36BC42705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DAE032-A938-666C-CDD2-1A12D2D6A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F9124-BAEE-C7F6-108B-A6671407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6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C0252-DEF8-EAFD-A793-9859CE5C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DEE835-C37A-1192-6823-9A3FF5C65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310F1-1FC3-3FB0-92AD-D1B8C34E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3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58EC-EE4B-A2F0-1746-9E3FD15D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ECEC1-05D2-B4A9-AE92-4263E3DDF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41F71-3B0F-05E3-D0FA-65A4FCFFF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B1478-36A2-D76E-70A9-419EC3CF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BA18F-B6D2-0FD6-811B-C3858BC94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306E3-FFCE-4F3F-73EA-96E1C14E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F7E25-191C-B6BD-17E9-CF77C976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5E6740-75A9-9FEB-94A7-7F848925C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99355-22CE-845C-C0FD-29B69E189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E6493-F08A-BAB5-D8E4-CA292540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A1963-90CF-6562-6F62-0B3E43EB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E9B76-4CDC-CC82-9E5F-B0007CC3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8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37D621-1948-4DD5-4EE2-B8AB776F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F1785-5FA0-C42D-5BCD-50BAAC16A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DE949-8057-16BC-04C0-E2B5F6FC1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183681-E297-4081-8F43-E84D2F1FAC8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F46B1-B9E5-769E-7117-DEA385427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B32D9-8D31-E8BF-D161-15ED72044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6ABB09-37C5-46F8-BD4B-02DBE3AC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2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3.png"/><Relationship Id="rId7" Type="http://schemas.openxmlformats.org/officeDocument/2006/relationships/image" Target="../media/image24.em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5.png"/><Relationship Id="rId4" Type="http://schemas.openxmlformats.org/officeDocument/2006/relationships/image" Target="../media/image22.emf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ChXGlt-WAM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8A883-D2DA-AF77-F109-33A592160E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Nanometers to Motorcycles</a:t>
            </a:r>
            <a:br>
              <a:rPr lang="en-US" dirty="0"/>
            </a:br>
            <a:r>
              <a:rPr lang="en-US" sz="4800" dirty="0"/>
              <a:t>Heat transfer across scales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AC673-000D-BF53-F452-4000ED6A4E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Aditya Sood</a:t>
            </a:r>
          </a:p>
          <a:p>
            <a:r>
              <a:rPr lang="en-US" dirty="0"/>
              <a:t>Assistant Professor, MAE &amp; PMI</a:t>
            </a:r>
          </a:p>
        </p:txBody>
      </p:sp>
    </p:spTree>
    <p:extLst>
      <p:ext uri="{BB962C8B-B14F-4D97-AF65-F5344CB8AC3E}">
        <p14:creationId xmlns:p14="http://schemas.microsoft.com/office/powerpoint/2010/main" val="2462248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5AB8-26DA-65A4-8665-AD5B8452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easy! Materials design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923FD-C08D-4FA0-0043-062534733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61" y="6370982"/>
            <a:ext cx="10515600" cy="3905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Most thermal insulators are mechanically soft – bad!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722ECE-D7C8-214C-81E6-31B24F487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47" y="1501118"/>
            <a:ext cx="6915243" cy="43965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37B47-5EA0-A2D3-457A-D8B5A7465444}"/>
              </a:ext>
            </a:extLst>
          </p:cNvPr>
          <p:cNvGrpSpPr/>
          <p:nvPr/>
        </p:nvGrpSpPr>
        <p:grpSpPr>
          <a:xfrm>
            <a:off x="6753612" y="4044950"/>
            <a:ext cx="2136388" cy="1202582"/>
            <a:chOff x="6753612" y="4044950"/>
            <a:chExt cx="2136388" cy="120258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C514A-333A-BB70-19FE-71F9800220A2}"/>
                </a:ext>
              </a:extLst>
            </p:cNvPr>
            <p:cNvSpPr/>
            <p:nvPr/>
          </p:nvSpPr>
          <p:spPr>
            <a:xfrm>
              <a:off x="7010400" y="4064000"/>
              <a:ext cx="1695450" cy="1164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EBD03BE-F048-A9DC-BF86-21FDAF5706F7}"/>
                </a:ext>
              </a:extLst>
            </p:cNvPr>
            <p:cNvSpPr/>
            <p:nvPr/>
          </p:nvSpPr>
          <p:spPr>
            <a:xfrm>
              <a:off x="8496300" y="4044950"/>
              <a:ext cx="393700" cy="6032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19CC97-63DA-DB98-7163-89D375B644B2}"/>
                </a:ext>
              </a:extLst>
            </p:cNvPr>
            <p:cNvSpPr/>
            <p:nvPr/>
          </p:nvSpPr>
          <p:spPr>
            <a:xfrm rot="21154154">
              <a:off x="6753612" y="4644282"/>
              <a:ext cx="393700" cy="6032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546644F-CEE3-C680-B1A6-AA8C20087658}"/>
              </a:ext>
            </a:extLst>
          </p:cNvPr>
          <p:cNvSpPr txBox="1"/>
          <p:nvPr/>
        </p:nvSpPr>
        <p:spPr>
          <a:xfrm>
            <a:off x="7242290" y="4363437"/>
            <a:ext cx="1660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we want to be!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D47F03-14CB-DF61-DE4B-A40C0446E752}"/>
              </a:ext>
            </a:extLst>
          </p:cNvPr>
          <p:cNvSpPr txBox="1"/>
          <p:nvPr/>
        </p:nvSpPr>
        <p:spPr>
          <a:xfrm>
            <a:off x="9386539" y="5341207"/>
            <a:ext cx="269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Barako, PhD dissertation</a:t>
            </a:r>
          </a:p>
          <a:p>
            <a:r>
              <a:rPr lang="en-US" dirty="0"/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43001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2EA0-8E19-533D-BE2D-709EE6F8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 from acoustics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F2808-8FB7-4271-5A82-6122E1A75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776"/>
            <a:ext cx="5662961" cy="4571187"/>
          </a:xfrm>
        </p:spPr>
        <p:txBody>
          <a:bodyPr/>
          <a:lstStyle/>
          <a:p>
            <a:r>
              <a:rPr lang="en-US" dirty="0"/>
              <a:t>Multilayers block sound: </a:t>
            </a:r>
          </a:p>
          <a:p>
            <a:pPr marL="0" indent="0">
              <a:buNone/>
            </a:pPr>
            <a:r>
              <a:rPr lang="en-US" dirty="0"/>
              <a:t>             acoustic impedance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48265-A874-1F17-EBA1-F4E65512C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53" y="2667000"/>
            <a:ext cx="4080987" cy="364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219D7-7931-D77A-FC77-FF714C13EB26}"/>
              </a:ext>
            </a:extLst>
          </p:cNvPr>
          <p:cNvSpPr txBox="1"/>
          <p:nvPr/>
        </p:nvSpPr>
        <p:spPr>
          <a:xfrm>
            <a:off x="1553738" y="6370444"/>
            <a:ext cx="269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Alibaba.com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370F13-0F7D-E2F1-17A5-3698EE737AAD}"/>
              </a:ext>
            </a:extLst>
          </p:cNvPr>
          <p:cNvSpPr txBox="1">
            <a:spLocks/>
          </p:cNvSpPr>
          <p:nvPr/>
        </p:nvSpPr>
        <p:spPr>
          <a:xfrm>
            <a:off x="6096000" y="1605777"/>
            <a:ext cx="6122019" cy="1537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Extend this idea to the atom scale!</a:t>
            </a:r>
          </a:p>
          <a:p>
            <a:r>
              <a:rPr lang="en-US" dirty="0"/>
              <a:t>Alternate light and heavy atoms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07A99-6E56-98E1-C5DD-DB098DD983D0}"/>
              </a:ext>
            </a:extLst>
          </p:cNvPr>
          <p:cNvSpPr txBox="1"/>
          <p:nvPr/>
        </p:nvSpPr>
        <p:spPr>
          <a:xfrm>
            <a:off x="7538225" y="6370444"/>
            <a:ext cx="359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Sood et al., ACS Nano (2021)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5B02F7-D8F6-5BE9-54B7-C0B0A99F0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147" y="2819448"/>
            <a:ext cx="3362666" cy="34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5AD5-89FB-79D8-7CE0-353CF3A76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Fascinating world of 2D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4ADA5-5084-5E49-980B-228A65596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“Exfoliation”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30E83E-C647-4B77-F983-6145005AF598}"/>
              </a:ext>
            </a:extLst>
          </p:cNvPr>
          <p:cNvGrpSpPr/>
          <p:nvPr/>
        </p:nvGrpSpPr>
        <p:grpSpPr>
          <a:xfrm>
            <a:off x="12573020" y="2244508"/>
            <a:ext cx="5748685" cy="2368984"/>
            <a:chOff x="1380467" y="2133302"/>
            <a:chExt cx="9668533" cy="4267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E666DA-396F-4A74-D95B-787FEA6C7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0467" y="2133302"/>
              <a:ext cx="9431066" cy="42677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608EB0-C5C3-5BFB-3F85-BEA032437EB0}"/>
                </a:ext>
              </a:extLst>
            </p:cNvPr>
            <p:cNvSpPr/>
            <p:nvPr/>
          </p:nvSpPr>
          <p:spPr>
            <a:xfrm>
              <a:off x="10410825" y="2333625"/>
              <a:ext cx="63817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94" name="Picture 2" descr="Illustration of the Scotch tape method for isolating graphene">
            <a:extLst>
              <a:ext uri="{FF2B5EF4-FFF2-40B4-BE49-F238E27FC236}">
                <a16:creationId xmlns:a16="http://schemas.microsoft.com/office/drawing/2014/main" id="{878127CE-286A-7979-6FC4-15D7DA981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19" y="1985143"/>
            <a:ext cx="4813842" cy="40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9234B3-956A-557F-06E0-4B80A4A78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754" y="2828475"/>
            <a:ext cx="3677163" cy="2667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EF059D-EDA3-7884-3984-62537E1A1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30" y="2999108"/>
            <a:ext cx="2884822" cy="26673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BB94D9-5CBC-3E4E-FBE4-30C3AFBEB449}"/>
              </a:ext>
            </a:extLst>
          </p:cNvPr>
          <p:cNvSpPr txBox="1"/>
          <p:nvPr/>
        </p:nvSpPr>
        <p:spPr>
          <a:xfrm>
            <a:off x="9077093" y="6370444"/>
            <a:ext cx="205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Nanowerk.com</a:t>
            </a:r>
          </a:p>
        </p:txBody>
      </p:sp>
    </p:spTree>
    <p:extLst>
      <p:ext uri="{BB962C8B-B14F-4D97-AF65-F5344CB8AC3E}">
        <p14:creationId xmlns:p14="http://schemas.microsoft.com/office/powerpoint/2010/main" val="191804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9855E-61EE-ADB8-7062-CDEC28AFC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AD9E5-5FF2-D4AB-0EDB-F8C2169A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LEGO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12156-71D6-DD8D-6225-2653D1944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511084-131A-B474-5295-ABCF19F9D5C6}"/>
              </a:ext>
            </a:extLst>
          </p:cNvPr>
          <p:cNvGrpSpPr/>
          <p:nvPr/>
        </p:nvGrpSpPr>
        <p:grpSpPr>
          <a:xfrm>
            <a:off x="12573020" y="2244508"/>
            <a:ext cx="5748685" cy="2368984"/>
            <a:chOff x="1380467" y="2133302"/>
            <a:chExt cx="9668533" cy="4267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EE4533-84EB-0AAC-ED9E-818D6F1AD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0467" y="2133302"/>
              <a:ext cx="9431066" cy="42677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152E2F-6115-817D-4280-CD572DCE8B8E}"/>
                </a:ext>
              </a:extLst>
            </p:cNvPr>
            <p:cNvSpPr/>
            <p:nvPr/>
          </p:nvSpPr>
          <p:spPr>
            <a:xfrm>
              <a:off x="10410825" y="2333625"/>
              <a:ext cx="63817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2D456E9-300F-8C72-B2D9-983351B3BB2B}"/>
              </a:ext>
            </a:extLst>
          </p:cNvPr>
          <p:cNvSpPr txBox="1"/>
          <p:nvPr/>
        </p:nvSpPr>
        <p:spPr>
          <a:xfrm>
            <a:off x="7393259" y="6370444"/>
            <a:ext cx="37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Geim</a:t>
            </a:r>
            <a:r>
              <a:rPr lang="en-US" dirty="0"/>
              <a:t> and Grigorieva, Nature (2013)</a:t>
            </a:r>
          </a:p>
        </p:txBody>
      </p:sp>
      <p:pic>
        <p:nvPicPr>
          <p:cNvPr id="10242" name="Picture 2" descr="Figure 1">
            <a:extLst>
              <a:ext uri="{FF2B5EF4-FFF2-40B4-BE49-F238E27FC236}">
                <a16:creationId xmlns:a16="http://schemas.microsoft.com/office/drawing/2014/main" id="{04A91C77-FCDE-FBB3-057E-E5DF8C71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378" y="1690688"/>
            <a:ext cx="6958710" cy="455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23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C49EF-19ED-D386-9917-4D0619C0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E42FB5C-56FC-A8C8-EEE5-3E32A0B3402A}"/>
              </a:ext>
            </a:extLst>
          </p:cNvPr>
          <p:cNvGrpSpPr/>
          <p:nvPr/>
        </p:nvGrpSpPr>
        <p:grpSpPr>
          <a:xfrm>
            <a:off x="1726062" y="2088932"/>
            <a:ext cx="9718805" cy="4479368"/>
            <a:chOff x="1380467" y="2133302"/>
            <a:chExt cx="9668533" cy="4267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E584A8-8170-63B2-0E54-27B6463DE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0467" y="2133302"/>
              <a:ext cx="9431066" cy="42677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2600FE-EEBE-EE86-C0FA-7E1DEE71CBB0}"/>
                </a:ext>
              </a:extLst>
            </p:cNvPr>
            <p:cNvSpPr/>
            <p:nvPr/>
          </p:nvSpPr>
          <p:spPr>
            <a:xfrm>
              <a:off x="10410825" y="2333625"/>
              <a:ext cx="63817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B98A10-98D8-41BF-4FD2-693982B9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Does this actually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FA68A-0030-AB12-CEA8-386B21A38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 Atomic-scale picture of an atomic sandwich </a:t>
            </a:r>
          </a:p>
        </p:txBody>
      </p:sp>
    </p:spTree>
    <p:extLst>
      <p:ext uri="{BB962C8B-B14F-4D97-AF65-F5344CB8AC3E}">
        <p14:creationId xmlns:p14="http://schemas.microsoft.com/office/powerpoint/2010/main" val="34893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05AB-3384-7A12-4554-8DF267AA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measure thermal properties at the atomic scale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2774B310-959C-E804-DC9F-8D24BC06D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494" y="1690688"/>
            <a:ext cx="7783011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15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DC8EB-E0EB-99AA-8ECF-CDC6F9CFF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6D4D-5A9A-1A59-260F-73B5080B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Does this actually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26433-79EB-3223-939C-974205935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904345-8667-B663-4BB9-E52343A1A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85" y="2467378"/>
            <a:ext cx="4362684" cy="33909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C0103E-4B34-8F7C-C898-0C19ACA02319}"/>
              </a:ext>
            </a:extLst>
          </p:cNvPr>
          <p:cNvSpPr txBox="1">
            <a:spLocks/>
          </p:cNvSpPr>
          <p:nvPr/>
        </p:nvSpPr>
        <p:spPr>
          <a:xfrm>
            <a:off x="838200" y="5945591"/>
            <a:ext cx="5410200" cy="1554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Thermal conductivity measured to be ~0.02 Wm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r>
              <a:rPr lang="en-US" sz="2400" b="1" dirty="0">
                <a:solidFill>
                  <a:srgbClr val="FF0000"/>
                </a:solidFill>
              </a:rPr>
              <a:t>K</a:t>
            </a:r>
            <a:r>
              <a:rPr lang="en-US" sz="2400" b="1" baseline="30000" dirty="0">
                <a:solidFill>
                  <a:srgbClr val="FF0000"/>
                </a:solidFill>
              </a:rPr>
              <a:t>-1 </a:t>
            </a:r>
            <a:r>
              <a:rPr lang="en-US" sz="2400" b="1" dirty="0">
                <a:solidFill>
                  <a:srgbClr val="FF0000"/>
                </a:solidFill>
              </a:rPr>
              <a:t>: LOWER THAN AIR!!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47A457-3A18-2AA0-63F3-E8BD1F5B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720" y="1665265"/>
            <a:ext cx="4510695" cy="46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6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FBDD8-B0F8-7258-5C51-1BAE8C9FF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A2612-438A-38B0-EAE4-E661A04A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Good thermal 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AF711-12AE-C293-69FB-192122CA1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48" y="1630768"/>
            <a:ext cx="11502251" cy="830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Often, we don’t want to block heat, but conduct it away quickly before something heats up. E.g. in the engine block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66097-D361-4CB2-2904-903DA8636959}"/>
              </a:ext>
            </a:extLst>
          </p:cNvPr>
          <p:cNvSpPr txBox="1"/>
          <p:nvPr/>
        </p:nvSpPr>
        <p:spPr>
          <a:xfrm>
            <a:off x="3500087" y="6308209"/>
            <a:ext cx="314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Seki et al., Nat Comm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F2CEB-3CDE-6576-4150-9BBF9CC7BF9C}"/>
              </a:ext>
            </a:extLst>
          </p:cNvPr>
          <p:cNvSpPr txBox="1"/>
          <p:nvPr/>
        </p:nvSpPr>
        <p:spPr>
          <a:xfrm>
            <a:off x="423048" y="2681977"/>
            <a:ext cx="6487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Need: </a:t>
            </a:r>
          </a:p>
          <a:p>
            <a:r>
              <a:rPr lang="en-US" sz="2400" b="1" dirty="0"/>
              <a:t>Really good thermal conductors</a:t>
            </a:r>
          </a:p>
        </p:txBody>
      </p:sp>
      <p:pic>
        <p:nvPicPr>
          <p:cNvPr id="12290" name="Picture 2" descr="figure 1">
            <a:extLst>
              <a:ext uri="{FF2B5EF4-FFF2-40B4-BE49-F238E27FC236}">
                <a16:creationId xmlns:a16="http://schemas.microsoft.com/office/drawing/2014/main" id="{A0856216-9AEB-DA13-0F4B-D201E05F1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96" y="2310126"/>
            <a:ext cx="4219576" cy="436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C52A25-C0F3-8DD3-0732-D892C2FA068F}"/>
              </a:ext>
            </a:extLst>
          </p:cNvPr>
          <p:cNvSpPr txBox="1"/>
          <p:nvPr/>
        </p:nvSpPr>
        <p:spPr>
          <a:xfrm>
            <a:off x="423047" y="3962451"/>
            <a:ext cx="6487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Challenge: </a:t>
            </a:r>
          </a:p>
          <a:p>
            <a:r>
              <a:rPr lang="en-US" sz="2400" b="1" dirty="0"/>
              <a:t>Most real materials have defects</a:t>
            </a:r>
          </a:p>
        </p:txBody>
      </p:sp>
    </p:spTree>
    <p:extLst>
      <p:ext uri="{BB962C8B-B14F-4D97-AF65-F5344CB8AC3E}">
        <p14:creationId xmlns:p14="http://schemas.microsoft.com/office/powerpoint/2010/main" val="358287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2CF9-C021-A09F-5C7E-DD75E943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Seeing is believing: how defects block heat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ECBA67-BFC4-85F1-9C22-AE1E38B28445}"/>
              </a:ext>
            </a:extLst>
          </p:cNvPr>
          <p:cNvGrpSpPr/>
          <p:nvPr/>
        </p:nvGrpSpPr>
        <p:grpSpPr>
          <a:xfrm>
            <a:off x="701000" y="2320127"/>
            <a:ext cx="5059049" cy="3332995"/>
            <a:chOff x="2175766" y="1894972"/>
            <a:chExt cx="5059049" cy="333299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6B323C-15C9-FB0D-9A88-8D4E730033A9}"/>
                </a:ext>
              </a:extLst>
            </p:cNvPr>
            <p:cNvGrpSpPr/>
            <p:nvPr/>
          </p:nvGrpSpPr>
          <p:grpSpPr>
            <a:xfrm>
              <a:off x="2175766" y="1971056"/>
              <a:ext cx="4330184" cy="3256911"/>
              <a:chOff x="10601474" y="2121209"/>
              <a:chExt cx="2266661" cy="170485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318E2F3-4AC3-80A1-C354-7F18A235B4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38" t="28657" r="45366" b="46779"/>
              <a:stretch/>
            </p:blipFill>
            <p:spPr>
              <a:xfrm>
                <a:off x="10621640" y="2178914"/>
                <a:ext cx="1020663" cy="1350821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2DF303C-99A2-ABCF-8D3B-DF30EF12B01D}"/>
                  </a:ext>
                </a:extLst>
              </p:cNvPr>
              <p:cNvGrpSpPr/>
              <p:nvPr/>
            </p:nvGrpSpPr>
            <p:grpSpPr>
              <a:xfrm>
                <a:off x="10601474" y="3626909"/>
                <a:ext cx="724052" cy="199150"/>
                <a:chOff x="726030" y="3945709"/>
                <a:chExt cx="1231556" cy="33873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5D5E1386-AFB0-4113-7A78-EE2CF04A6457}"/>
                    </a:ext>
                  </a:extLst>
                </p:cNvPr>
                <p:cNvCxnSpPr/>
                <p:nvPr/>
              </p:nvCxnSpPr>
              <p:spPr>
                <a:xfrm>
                  <a:off x="833429" y="3945709"/>
                  <a:ext cx="566927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A4C25AF2-7B46-0D55-F7D7-E687F35CD6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6030" y="3955610"/>
                      <a:ext cx="1231556" cy="32883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μ</m:t>
                          </m:r>
                        </m:oMath>
                      </a14:m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3E52F6CE-A14B-25DC-D63C-62D1877B677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6030" y="3955610"/>
                      <a:ext cx="1231556" cy="328838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3965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31A4F90-1524-C71D-5B32-6CFB8B4A23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6202" t="36601" r="60938" b="23515"/>
              <a:stretch/>
            </p:blipFill>
            <p:spPr>
              <a:xfrm>
                <a:off x="11752029" y="2121209"/>
                <a:ext cx="1116106" cy="1465731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C1C921E-BFB3-0980-03CC-3AC9AC1D5574}"/>
                  </a:ext>
                </a:extLst>
              </p:cNvPr>
              <p:cNvCxnSpPr/>
              <p:nvPr/>
            </p:nvCxnSpPr>
            <p:spPr>
              <a:xfrm>
                <a:off x="11826051" y="3626767"/>
                <a:ext cx="333306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168D33F-E026-DE96-4EA2-901075F6FE7B}"/>
                      </a:ext>
                    </a:extLst>
                  </p:cNvPr>
                  <p:cNvSpPr txBox="1"/>
                  <p:nvPr/>
                </p:nvSpPr>
                <p:spPr>
                  <a:xfrm>
                    <a:off x="11768082" y="3632588"/>
                    <a:ext cx="724052" cy="193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μ</m:t>
                        </m:r>
                      </m:oMath>
                    </a14:m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450FD74-8696-1794-7710-EE0083AAFF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768082" y="3632588"/>
                    <a:ext cx="724052" cy="19332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82" t="-1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242689-AD95-59CD-2E42-190B57827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157" t="37171" r="46427" b="22150"/>
            <a:stretch/>
          </p:blipFill>
          <p:spPr>
            <a:xfrm>
              <a:off x="6487844" y="1894972"/>
              <a:ext cx="746971" cy="271775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7146209-E8CB-61AB-E174-4EA335D450CA}"/>
              </a:ext>
            </a:extLst>
          </p:cNvPr>
          <p:cNvSpPr txBox="1"/>
          <p:nvPr/>
        </p:nvSpPr>
        <p:spPr>
          <a:xfrm>
            <a:off x="701000" y="2112572"/>
            <a:ext cx="557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Grain structure              Thermal conductivity [Wm</a:t>
            </a:r>
            <a:r>
              <a:rPr lang="en-US" baseline="30000" dirty="0"/>
              <a:t>-1</a:t>
            </a:r>
            <a:r>
              <a:rPr lang="en-US" dirty="0"/>
              <a:t>K</a:t>
            </a:r>
            <a:r>
              <a:rPr lang="en-US" baseline="30000" dirty="0"/>
              <a:t>-1</a:t>
            </a:r>
            <a:r>
              <a:rPr lang="en-US" dirty="0"/>
              <a:t>]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728FED-0701-F23A-347A-163108DB2411}"/>
              </a:ext>
            </a:extLst>
          </p:cNvPr>
          <p:cNvSpPr/>
          <p:nvPr/>
        </p:nvSpPr>
        <p:spPr>
          <a:xfrm>
            <a:off x="3867675" y="3369003"/>
            <a:ext cx="344446" cy="36933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23F12B-5338-DBF7-FCBD-E876F8A3A4B1}"/>
              </a:ext>
            </a:extLst>
          </p:cNvPr>
          <p:cNvGrpSpPr/>
          <p:nvPr/>
        </p:nvGrpSpPr>
        <p:grpSpPr>
          <a:xfrm>
            <a:off x="8723077" y="3986625"/>
            <a:ext cx="3200399" cy="2639361"/>
            <a:chOff x="8647979" y="2074305"/>
            <a:chExt cx="3200399" cy="26393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1D286F-3460-D742-AD0B-2F145F285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786" t="27147" r="34353" b="16760"/>
            <a:stretch/>
          </p:blipFill>
          <p:spPr>
            <a:xfrm>
              <a:off x="8922111" y="2158248"/>
              <a:ext cx="2926267" cy="224401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305F02-FDF3-5B42-E736-65FB9BF7C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836" t="25049" r="34676" b="22165"/>
            <a:stretch/>
          </p:blipFill>
          <p:spPr>
            <a:xfrm>
              <a:off x="9189678" y="2074305"/>
              <a:ext cx="2639650" cy="211173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105102-7D58-91FA-C713-26AA590244DF}"/>
                </a:ext>
              </a:extLst>
            </p:cNvPr>
            <p:cNvSpPr/>
            <p:nvPr/>
          </p:nvSpPr>
          <p:spPr>
            <a:xfrm>
              <a:off x="10976528" y="3345256"/>
              <a:ext cx="464820" cy="708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7B02C5-6284-D687-5D77-E56CA0CD871A}"/>
                </a:ext>
              </a:extLst>
            </p:cNvPr>
            <p:cNvSpPr txBox="1"/>
            <p:nvPr/>
          </p:nvSpPr>
          <p:spPr>
            <a:xfrm>
              <a:off x="10086593" y="3110356"/>
              <a:ext cx="845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D01B61-6F19-60F0-CC6E-A381104C1376}"/>
                </a:ext>
              </a:extLst>
            </p:cNvPr>
            <p:cNvSpPr txBox="1"/>
            <p:nvPr/>
          </p:nvSpPr>
          <p:spPr>
            <a:xfrm>
              <a:off x="9524405" y="2434371"/>
              <a:ext cx="845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Model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18462C-0BC0-A437-AEA1-9DF45A94B20A}"/>
                </a:ext>
              </a:extLst>
            </p:cNvPr>
            <p:cNvSpPr txBox="1"/>
            <p:nvPr/>
          </p:nvSpPr>
          <p:spPr>
            <a:xfrm>
              <a:off x="9262912" y="4405889"/>
              <a:ext cx="2301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Distance from GB (µm)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4AE2BB-738B-092B-C92F-436BE03C61F3}"/>
                </a:ext>
              </a:extLst>
            </p:cNvPr>
            <p:cNvSpPr txBox="1"/>
            <p:nvPr/>
          </p:nvSpPr>
          <p:spPr>
            <a:xfrm rot="16200000">
              <a:off x="7922457" y="3094069"/>
              <a:ext cx="1758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Normalized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FB51A77-F221-299C-5B80-1952575C9E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28" y="1452921"/>
            <a:ext cx="2920323" cy="292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3DEC46E-C237-E167-FA46-A3895A098720}"/>
              </a:ext>
            </a:extLst>
          </p:cNvPr>
          <p:cNvSpPr txBox="1"/>
          <p:nvPr/>
        </p:nvSpPr>
        <p:spPr>
          <a:xfrm>
            <a:off x="3500087" y="6308209"/>
            <a:ext cx="314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Sood et al., Nano Lett (2019)</a:t>
            </a:r>
          </a:p>
        </p:txBody>
      </p:sp>
    </p:spTree>
    <p:extLst>
      <p:ext uri="{BB962C8B-B14F-4D97-AF65-F5344CB8AC3E}">
        <p14:creationId xmlns:p14="http://schemas.microsoft.com/office/powerpoint/2010/main" val="2754965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0FB3-5BC8-5B37-4784-B40B47E1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Waste heat recovery </a:t>
            </a:r>
            <a:r>
              <a:rPr lang="en-US" dirty="0">
                <a:sym typeface="Wingdings" panose="05000000000000000000" pitchFamily="2" charset="2"/>
              </a:rPr>
              <a:t> generate electricity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E0C1F-A92F-FE87-49B7-DC7616109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837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Thermoelectric materials: recover waste heat. </a:t>
            </a:r>
            <a:r>
              <a:rPr lang="en-US" b="1" dirty="0"/>
              <a:t>Fully solid-state!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DC62B942-1F17-F855-4B9A-8E223CC68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44" y="2609349"/>
            <a:ext cx="4654338" cy="261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56995-501">
            <a:extLst>
              <a:ext uri="{FF2B5EF4-FFF2-40B4-BE49-F238E27FC236}">
                <a16:creationId xmlns:a16="http://schemas.microsoft.com/office/drawing/2014/main" id="{5295C203-62AF-3A72-0DE7-4BEB4016A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30" y="2914149"/>
            <a:ext cx="2452242" cy="245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5C983BE4-D08C-C557-EA48-3122D2497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03" r="50857" b="1731"/>
          <a:stretch/>
        </p:blipFill>
        <p:spPr>
          <a:xfrm>
            <a:off x="584777" y="2391533"/>
            <a:ext cx="3525095" cy="3611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Content Placeholder 2">
                <a:extLst>
                  <a:ext uri="{FF2B5EF4-FFF2-40B4-BE49-F238E27FC236}">
                    <a16:creationId xmlns:a16="http://schemas.microsoft.com/office/drawing/2014/main" id="{70F22B87-ECAE-F153-AAE9-33EACBBE8C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2809" y="5671191"/>
                <a:ext cx="6410091" cy="7837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Conversion efficiency: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2" name="Content Placeholder 2">
                <a:extLst>
                  <a:ext uri="{FF2B5EF4-FFF2-40B4-BE49-F238E27FC236}">
                    <a16:creationId xmlns:a16="http://schemas.microsoft.com/office/drawing/2014/main" id="{70F22B87-ECAE-F153-AAE9-33EACBBE8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809" y="5671191"/>
                <a:ext cx="6410091" cy="783724"/>
              </a:xfrm>
              <a:prstGeom prst="rect">
                <a:avLst/>
              </a:prstGeom>
              <a:blipFill>
                <a:blip r:embed="rId5"/>
                <a:stretch>
                  <a:fillRect l="-1998"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3" name="TextBox 182">
            <a:extLst>
              <a:ext uri="{FF2B5EF4-FFF2-40B4-BE49-F238E27FC236}">
                <a16:creationId xmlns:a16="http://schemas.microsoft.com/office/drawing/2014/main" id="{22DC09E5-C7D8-19A7-FFE9-1A173CAD538E}"/>
              </a:ext>
            </a:extLst>
          </p:cNvPr>
          <p:cNvSpPr txBox="1"/>
          <p:nvPr/>
        </p:nvSpPr>
        <p:spPr>
          <a:xfrm>
            <a:off x="10782300" y="64886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digikey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14E2B-117A-1EA4-EAE4-2B06B3626397}"/>
              </a:ext>
            </a:extLst>
          </p:cNvPr>
          <p:cNvSpPr txBox="1"/>
          <p:nvPr/>
        </p:nvSpPr>
        <p:spPr>
          <a:xfrm>
            <a:off x="1185697" y="6454915"/>
            <a:ext cx="292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Wissink et al., PNAS (2020)</a:t>
            </a:r>
          </a:p>
        </p:txBody>
      </p:sp>
    </p:spTree>
    <p:extLst>
      <p:ext uri="{BB962C8B-B14F-4D97-AF65-F5344CB8AC3E}">
        <p14:creationId xmlns:p14="http://schemas.microsoft.com/office/powerpoint/2010/main" val="362672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3F1CA-58EA-3F1F-6C4F-CE86EE9D2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Heat transfer matters in motorcycles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CC75D-CD7C-A79A-E787-1EC1AE122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77893"/>
            <a:ext cx="10515600" cy="1480107"/>
          </a:xfrm>
        </p:spPr>
        <p:txBody>
          <a:bodyPr>
            <a:normAutofit/>
          </a:bodyPr>
          <a:lstStyle/>
          <a:p>
            <a:r>
              <a:rPr lang="en-US" sz="2000" dirty="0"/>
              <a:t>Extreme temperatures in the combustion chamber: gases can get as hot as ~2,200 C!</a:t>
            </a:r>
          </a:p>
          <a:p>
            <a:r>
              <a:rPr lang="en-US" sz="2000" dirty="0"/>
              <a:t>Leads to high temperatures in the engine block </a:t>
            </a:r>
            <a:r>
              <a:rPr lang="en-US" sz="2000" dirty="0">
                <a:sym typeface="Wingdings" panose="05000000000000000000" pitchFamily="2" charset="2"/>
              </a:rPr>
              <a:t> heat transfer to chassis  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           critical for: safety, mechanical integrity, comfort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A910B-3D59-6E81-90F2-D8642CF45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03"/>
          <a:stretch/>
        </p:blipFill>
        <p:spPr>
          <a:xfrm>
            <a:off x="1894630" y="1442006"/>
            <a:ext cx="7173170" cy="3677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2AED2-0B8D-AA4E-BFC1-F8C77E261AA5}"/>
              </a:ext>
            </a:extLst>
          </p:cNvPr>
          <p:cNvSpPr txBox="1"/>
          <p:nvPr/>
        </p:nvSpPr>
        <p:spPr>
          <a:xfrm>
            <a:off x="9267825" y="4598432"/>
            <a:ext cx="292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Wissink et al., PNAS (2020)</a:t>
            </a:r>
          </a:p>
        </p:txBody>
      </p:sp>
    </p:spTree>
    <p:extLst>
      <p:ext uri="{BB962C8B-B14F-4D97-AF65-F5344CB8AC3E}">
        <p14:creationId xmlns:p14="http://schemas.microsoft.com/office/powerpoint/2010/main" val="366837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NET On Cars - Car Tech 101: Recovering your car's lost heat">
            <a:hlinkClick r:id="" action="ppaction://media"/>
            <a:extLst>
              <a:ext uri="{FF2B5EF4-FFF2-40B4-BE49-F238E27FC236}">
                <a16:creationId xmlns:a16="http://schemas.microsoft.com/office/drawing/2014/main" id="{FE010075-84C0-6560-D95B-36109BE3A1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DB7CD-97A6-9264-236E-AA64A1C6EB99}"/>
              </a:ext>
            </a:extLst>
          </p:cNvPr>
          <p:cNvSpPr txBox="1"/>
          <p:nvPr/>
        </p:nvSpPr>
        <p:spPr>
          <a:xfrm>
            <a:off x="6267450" y="6488668"/>
            <a:ext cx="5762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https://youtu.be/FChXGlt-WAM?si=6Qt9aPalyBcDzRgf</a:t>
            </a:r>
          </a:p>
        </p:txBody>
      </p:sp>
    </p:spTree>
    <p:extLst>
      <p:ext uri="{BB962C8B-B14F-4D97-AF65-F5344CB8AC3E}">
        <p14:creationId xmlns:p14="http://schemas.microsoft.com/office/powerpoint/2010/main" val="374818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62776-1D58-600B-EF1D-FCF892CF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Or run this in reverse: a ‘cool’ motorcycle jacket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C6976-A481-81BC-2EE0-C9C9C3035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29" y="1518013"/>
            <a:ext cx="4776062" cy="4776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B50BE8-4F07-0028-DAF8-5C7B1F3F0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150" y="1506719"/>
            <a:ext cx="4151131" cy="4151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6A893-88BD-B2A2-44AA-E490288FB673}"/>
              </a:ext>
            </a:extLst>
          </p:cNvPr>
          <p:cNvSpPr txBox="1"/>
          <p:nvPr/>
        </p:nvSpPr>
        <p:spPr>
          <a:xfrm>
            <a:off x="3080987" y="6486284"/>
            <a:ext cx="314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Alibaba.com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290DF-BEBA-3DA4-FCFE-630409A06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259" y="5732534"/>
            <a:ext cx="5478200" cy="11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4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D283-EED1-EAB5-BD87-6BAE917D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Zoom into the nanoscale: what is heat?</a:t>
            </a:r>
          </a:p>
        </p:txBody>
      </p:sp>
      <p:pic>
        <p:nvPicPr>
          <p:cNvPr id="4" name="en-thermodynamics-heat-transfer-thermal-conduction-principle-solids">
            <a:hlinkClick r:id="" action="ppaction://media"/>
            <a:extLst>
              <a:ext uri="{FF2B5EF4-FFF2-40B4-BE49-F238E27FC236}">
                <a16:creationId xmlns:a16="http://schemas.microsoft.com/office/drawing/2014/main" id="{66C58FA2-D7B4-DC2E-1343-B46CB1B0C0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4FFD8-F7FE-146D-A799-4AC5A249B216}"/>
              </a:ext>
            </a:extLst>
          </p:cNvPr>
          <p:cNvSpPr txBox="1"/>
          <p:nvPr/>
        </p:nvSpPr>
        <p:spPr>
          <a:xfrm>
            <a:off x="8043979" y="6488668"/>
            <a:ext cx="292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Tec-science.com</a:t>
            </a:r>
          </a:p>
        </p:txBody>
      </p:sp>
    </p:spTree>
    <p:extLst>
      <p:ext uri="{BB962C8B-B14F-4D97-AF65-F5344CB8AC3E}">
        <p14:creationId xmlns:p14="http://schemas.microsoft.com/office/powerpoint/2010/main" val="6714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5980D-A341-866E-C7A1-7474EB384B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“phonons”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15644-36DB-165B-5BED-6635F09B8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4774"/>
            <a:ext cx="9144000" cy="1343025"/>
          </a:xfrm>
        </p:spPr>
        <p:txBody>
          <a:bodyPr>
            <a:normAutofit/>
          </a:bodyPr>
          <a:lstStyle/>
          <a:p>
            <a:r>
              <a:rPr lang="en-US" sz="3600" dirty="0"/>
              <a:t>Really high frequency atomic vibrations that carry heat in electrical insulators</a:t>
            </a:r>
          </a:p>
        </p:txBody>
      </p:sp>
    </p:spTree>
    <p:extLst>
      <p:ext uri="{BB962C8B-B14F-4D97-AF65-F5344CB8AC3E}">
        <p14:creationId xmlns:p14="http://schemas.microsoft.com/office/powerpoint/2010/main" val="404515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2ED70-4801-1557-6CEA-E6672B5F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n-thermodynamics-heat-transfer-thermal-conduction-principle-metals">
            <a:hlinkClick r:id="" action="ppaction://media"/>
            <a:extLst>
              <a:ext uri="{FF2B5EF4-FFF2-40B4-BE49-F238E27FC236}">
                <a16:creationId xmlns:a16="http://schemas.microsoft.com/office/drawing/2014/main" id="{2B913130-2486-3980-D4EF-8DB3C80D2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6"/>
            <a:ext cx="7735887" cy="4351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E027D9-5DCA-9665-8437-237D8676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is heat conducted in metals?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50CF80-B74B-5122-5511-1568CE824C59}"/>
              </a:ext>
            </a:extLst>
          </p:cNvPr>
          <p:cNvSpPr txBox="1"/>
          <p:nvPr/>
        </p:nvSpPr>
        <p:spPr>
          <a:xfrm>
            <a:off x="8043979" y="6488668"/>
            <a:ext cx="292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Tec-science.com</a:t>
            </a:r>
          </a:p>
        </p:txBody>
      </p:sp>
    </p:spTree>
    <p:extLst>
      <p:ext uri="{BB962C8B-B14F-4D97-AF65-F5344CB8AC3E}">
        <p14:creationId xmlns:p14="http://schemas.microsoft.com/office/powerpoint/2010/main" val="418826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36062-C2C5-58D4-2566-BF4713925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BF1E-67DB-8EE8-91D0-D971BE81F3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electrons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6BFD38-BC21-7CFD-9CE6-E07EF60BF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4774"/>
            <a:ext cx="9144000" cy="1343025"/>
          </a:xfrm>
        </p:spPr>
        <p:txBody>
          <a:bodyPr>
            <a:normAutofit/>
          </a:bodyPr>
          <a:lstStyle/>
          <a:p>
            <a:r>
              <a:rPr lang="en-US" sz="3600" dirty="0"/>
              <a:t>Charges carry heat (and electricity!) in metals</a:t>
            </a:r>
          </a:p>
        </p:txBody>
      </p:sp>
    </p:spTree>
    <p:extLst>
      <p:ext uri="{BB962C8B-B14F-4D97-AF65-F5344CB8AC3E}">
        <p14:creationId xmlns:p14="http://schemas.microsoft.com/office/powerpoint/2010/main" val="2050506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C92E-4775-0E89-9282-2A3E41E5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vs nanoscale: heat conduction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F929E1-DAB5-471C-16F4-8C7E5FEFF1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Bulk: Fourier Law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F929E1-DAB5-471C-16F4-8C7E5FEFF1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Thermal conductivity">
            <a:extLst>
              <a:ext uri="{FF2B5EF4-FFF2-40B4-BE49-F238E27FC236}">
                <a16:creationId xmlns:a16="http://schemas.microsoft.com/office/drawing/2014/main" id="{B86DFD72-13B3-95E3-2F00-71BA6E177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2" y="3246239"/>
            <a:ext cx="5771797" cy="324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73B649F-43AE-8ACC-2B85-2C3B1C0A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997" y="3135867"/>
            <a:ext cx="5029201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2A027-BA35-52DB-4FD6-CD5BD3D733C1}"/>
              </a:ext>
            </a:extLst>
          </p:cNvPr>
          <p:cNvSpPr txBox="1"/>
          <p:nvPr/>
        </p:nvSpPr>
        <p:spPr>
          <a:xfrm>
            <a:off x="10196042" y="6469618"/>
            <a:ext cx="193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Solidworks.com</a:t>
            </a:r>
          </a:p>
        </p:txBody>
      </p:sp>
    </p:spTree>
    <p:extLst>
      <p:ext uri="{BB962C8B-B14F-4D97-AF65-F5344CB8AC3E}">
        <p14:creationId xmlns:p14="http://schemas.microsoft.com/office/powerpoint/2010/main" val="273052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4B316-5CE4-46BA-AE88-4A50E9074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0C96-F2C1-2FC5-4204-2AD126B6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vs nanoscale: heat conduction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2E817-4504-498F-FE3A-1AA77ED3A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this breaks down for nanoscale materials!</a:t>
            </a:r>
          </a:p>
        </p:txBody>
      </p:sp>
      <p:pic>
        <p:nvPicPr>
          <p:cNvPr id="6146" name="Picture 2" descr="Temperature change along the mean free path of phonons">
            <a:extLst>
              <a:ext uri="{FF2B5EF4-FFF2-40B4-BE49-F238E27FC236}">
                <a16:creationId xmlns:a16="http://schemas.microsoft.com/office/drawing/2014/main" id="{7ABE7D8B-164F-CA7C-774F-15B728209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9" y="2582962"/>
            <a:ext cx="6638925" cy="373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0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B65BC-6EED-3750-6406-65BC201C6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Thermal barrier coatings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767FB-3E95-02E1-0AC7-7DD202378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24" y="5137580"/>
            <a:ext cx="6030022" cy="17204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Must insulate the piston from the hot combusting gases!</a:t>
            </a:r>
          </a:p>
          <a:p>
            <a:pPr lvl="1"/>
            <a:r>
              <a:rPr lang="en-US" dirty="0"/>
              <a:t>Retain heat in the gas: efficiency</a:t>
            </a:r>
          </a:p>
          <a:p>
            <a:pPr lvl="1"/>
            <a:r>
              <a:rPr lang="en-US" dirty="0"/>
              <a:t>Reduce thermal expansion and fatigue</a:t>
            </a:r>
          </a:p>
        </p:txBody>
      </p:sp>
      <p:pic>
        <p:nvPicPr>
          <p:cNvPr id="2050" name="Picture 2" descr="Thermal Crown Coating">
            <a:extLst>
              <a:ext uri="{FF2B5EF4-FFF2-40B4-BE49-F238E27FC236}">
                <a16:creationId xmlns:a16="http://schemas.microsoft.com/office/drawing/2014/main" id="{289EBA6A-5635-1B4E-0839-8F17E935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985700"/>
            <a:ext cx="4198691" cy="2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966A11-C744-EB2E-437A-037475F07931}"/>
              </a:ext>
            </a:extLst>
          </p:cNvPr>
          <p:cNvSpPr txBox="1"/>
          <p:nvPr/>
        </p:nvSpPr>
        <p:spPr>
          <a:xfrm>
            <a:off x="9924585" y="6211669"/>
            <a:ext cx="164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Jepistons.com</a:t>
            </a:r>
          </a:p>
          <a:p>
            <a:r>
              <a:rPr lang="en-US" dirty="0"/>
              <a:t>Imeche.org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0AE59-EFD4-E656-ADA6-E3AD94022E0F}"/>
              </a:ext>
            </a:extLst>
          </p:cNvPr>
          <p:cNvSpPr txBox="1"/>
          <p:nvPr/>
        </p:nvSpPr>
        <p:spPr>
          <a:xfrm>
            <a:off x="1425279" y="1443421"/>
            <a:ext cx="205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Piston crown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0DE6A-DA48-34DF-9169-C9006AFBCDBA}"/>
              </a:ext>
            </a:extLst>
          </p:cNvPr>
          <p:cNvSpPr txBox="1"/>
          <p:nvPr/>
        </p:nvSpPr>
        <p:spPr>
          <a:xfrm>
            <a:off x="5079682" y="2049865"/>
            <a:ext cx="6487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Need: </a:t>
            </a:r>
          </a:p>
          <a:p>
            <a:r>
              <a:rPr lang="en-US" sz="2400" b="1" dirty="0"/>
              <a:t>Mechanically rigid (dense) thermal insulators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DB46DD8-D72C-41FC-7D55-B04F6A0A2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067" y="3111190"/>
            <a:ext cx="5131733" cy="2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34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472</Words>
  <Application>Microsoft Office PowerPoint</Application>
  <PresentationFormat>Widescreen</PresentationFormat>
  <Paragraphs>80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Cambria Math</vt:lpstr>
      <vt:lpstr>Wingdings</vt:lpstr>
      <vt:lpstr>Office Theme</vt:lpstr>
      <vt:lpstr>Nanometers to Motorcycles Heat transfer across scales</vt:lpstr>
      <vt:lpstr>Heat transfer matters in motorcycles</vt:lpstr>
      <vt:lpstr>Zoom into the nanoscale: what is heat?</vt:lpstr>
      <vt:lpstr>“phonons”</vt:lpstr>
      <vt:lpstr>How is heat conducted in metals?</vt:lpstr>
      <vt:lpstr>electrons</vt:lpstr>
      <vt:lpstr>Bulk vs nanoscale: heat conduction</vt:lpstr>
      <vt:lpstr>Bulk vs nanoscale: heat conduction</vt:lpstr>
      <vt:lpstr>1. Thermal barrier coatings</vt:lpstr>
      <vt:lpstr>This is not easy! Materials design challenge</vt:lpstr>
      <vt:lpstr>Inspiration from acoustics</vt:lpstr>
      <vt:lpstr>Fascinating world of 2D materials</vt:lpstr>
      <vt:lpstr>Atomic LEGO blocks</vt:lpstr>
      <vt:lpstr>Does this actually work?</vt:lpstr>
      <vt:lpstr>How we measure thermal properties at the atomic scale</vt:lpstr>
      <vt:lpstr>Does this actually work?</vt:lpstr>
      <vt:lpstr>2. Good thermal conductors</vt:lpstr>
      <vt:lpstr>Seeing is believing: how defects block heat</vt:lpstr>
      <vt:lpstr>3. Waste heat recovery  generate electricity</vt:lpstr>
      <vt:lpstr>PowerPoint Presentation</vt:lpstr>
      <vt:lpstr>Or run this in reverse: a ‘cool’ motorcycle jacket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Aditya Sood</dc:creator>
  <cp:lastModifiedBy>Aditya Sood</cp:lastModifiedBy>
  <cp:revision>5</cp:revision>
  <dcterms:created xsi:type="dcterms:W3CDTF">2025-04-23T04:54:23Z</dcterms:created>
  <dcterms:modified xsi:type="dcterms:W3CDTF">2025-04-25T00:29:00Z</dcterms:modified>
</cp:coreProperties>
</file>