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y="5143500" cx="9144000"/>
  <p:notesSz cx="6858000" cy="9144000"/>
  <p:embeddedFontLst>
    <p:embeddedFont>
      <p:font typeface="Raleway"/>
      <p:regular r:id="rId45"/>
      <p:bold r:id="rId46"/>
      <p:italic r:id="rId47"/>
      <p:boldItalic r:id="rId48"/>
    </p:embeddedFont>
    <p:embeddedFont>
      <p:font typeface="Albert Sans"/>
      <p:regular r:id="rId49"/>
      <p:bold r:id="rId50"/>
      <p:italic r:id="rId51"/>
      <p:boldItalic r:id="rId52"/>
    </p:embeddedFont>
    <p:embeddedFont>
      <p:font typeface="Viaoda Libre"/>
      <p:regular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Raleway-bold.fntdata"/><Relationship Id="rId45" Type="http://schemas.openxmlformats.org/officeDocument/2006/relationships/font" Target="fonts/Raleway-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aleway-boldItalic.fntdata"/><Relationship Id="rId47" Type="http://schemas.openxmlformats.org/officeDocument/2006/relationships/font" Target="fonts/Raleway-italic.fntdata"/><Relationship Id="rId49" Type="http://schemas.openxmlformats.org/officeDocument/2006/relationships/font" Target="fonts/AlbertSans-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AlbertSans-italic.fntdata"/><Relationship Id="rId50" Type="http://schemas.openxmlformats.org/officeDocument/2006/relationships/font" Target="fonts/AlbertSans-bold.fntdata"/><Relationship Id="rId53" Type="http://schemas.openxmlformats.org/officeDocument/2006/relationships/font" Target="fonts/ViaodaLibre-regular.fntdata"/><Relationship Id="rId52" Type="http://schemas.openxmlformats.org/officeDocument/2006/relationships/font" Target="fonts/Albert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stenal.com/product/details/69314" TargetMode="External"/><Relationship Id="rId3" Type="http://schemas.openxmlformats.org/officeDocument/2006/relationships/hyperlink" Target="https://www.reidsupply.com/en-us/industry-news/woodruff-key-sizes-chart" TargetMode="External"/><Relationship Id="rId4" Type="http://schemas.openxmlformats.org/officeDocument/2006/relationships/hyperlink" Target="https://www.youtube.com/watch?v=gRhFBQodLDQ"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3dd8679aeab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3dd8679aeab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dd93cad3fc_1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3dd93cad3fc_1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dd93cad3fc_1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dd93cad3fc_1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eugene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dd93cad3fc_1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3dd93cad3fc_1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dd93cad3fc_1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dd93cad3fc_1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dd93cad3fc_1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dd93cad3fc_1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dd93cad3fc_1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3dd93cad3fc_1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3dd93cad3fc_1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3dd93cad3fc_1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dd93cad3fc_1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dd93cad3fc_1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dd93cad3fc_1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dd93cad3fc_1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eugene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dd93cad3fc_1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3dd93cad3fc_1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dd8679aeab_3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3dd8679aeab_3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dd93cad3fc_1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3dd93cad3fc_1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dd93cad3fc_1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3dd93cad3fc_1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3dd93cad3fc_1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3dd93cad3fc_1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dd8679aeab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3dd8679aeab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were quickly intrigued by this tiny, roughly cut piece of metal. When we asked about it - we learned that it is an incredibly important part that ensures the bike moves. Without it, the engine will create energy, but none of that energy would make its way to the wheels. There are several of these little guys and each of them serves a similar purpose. We will primarily focus on one. It sits in the the crankshaft and transfers power to the drivetrain. First, a little more on their function: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dd8679aeab_3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3dd8679aeab_3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Imagine a bar sitting inside of a ring. You can rotate the bar, but without sufficient friction or some sort of wedge, it wont rotate the ring. That’s where the woodruff key sits. There is a tiny little grove in the shaft, and a tiny </a:t>
            </a:r>
            <a:r>
              <a:rPr lang="en"/>
              <a:t>groove</a:t>
            </a:r>
            <a:r>
              <a:rPr lang="en"/>
              <a:t> on the opposite side in the ring - which fits together like a lock and key. </a:t>
            </a:r>
            <a:endParaRPr/>
          </a:p>
          <a:p>
            <a:pPr indent="-298450" lvl="0" marL="457200" rtl="0" algn="l">
              <a:spcBef>
                <a:spcPts val="0"/>
              </a:spcBef>
              <a:spcAft>
                <a:spcPts val="0"/>
              </a:spcAft>
              <a:buSzPts val="1100"/>
              <a:buAutoNum type="arabicPeriod"/>
            </a:pPr>
            <a:r>
              <a:rPr lang="en"/>
              <a:t>Noted</a:t>
            </a:r>
            <a:endParaRPr/>
          </a:p>
          <a:p>
            <a:pPr indent="-298450" lvl="0" marL="457200" rtl="0" algn="l">
              <a:spcBef>
                <a:spcPts val="0"/>
              </a:spcBef>
              <a:spcAft>
                <a:spcPts val="0"/>
              </a:spcAft>
              <a:buSzPts val="1100"/>
              <a:buAutoNum type="arabicPeriod"/>
            </a:pPr>
            <a:r>
              <a:rPr lang="en"/>
              <a:t>Noted</a:t>
            </a:r>
            <a:endParaRPr/>
          </a:p>
          <a:p>
            <a:pPr indent="-298450" lvl="0" marL="457200" rtl="0" algn="l">
              <a:spcBef>
                <a:spcPts val="0"/>
              </a:spcBef>
              <a:spcAft>
                <a:spcPts val="0"/>
              </a:spcAft>
              <a:buSzPts val="1100"/>
              <a:buAutoNum type="arabicPeriod"/>
            </a:pPr>
            <a:r>
              <a:rPr lang="en"/>
              <a:t>What this means in action is what I described already - when this piece shears in half, no power is transferred from the engine through to the wheels. Effectively stopping the bike in its tracks. </a:t>
            </a:r>
            <a:endParaRPr/>
          </a:p>
          <a:p>
            <a:pPr indent="0" lvl="0" marL="0" rtl="0" algn="l">
              <a:spcBef>
                <a:spcPts val="0"/>
              </a:spcBef>
              <a:spcAft>
                <a:spcPts val="0"/>
              </a:spcAft>
              <a:buNone/>
            </a:pPr>
            <a:r>
              <a:rPr lang="en"/>
              <a:t>Let’s take a moment to visualize this: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dd8679aeab_3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3dd8679aeab_3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Here is how this looks in action - as we know, the piston resides in the cylinder where combustion takes place thrusting the piston downward with the crank arm which rotates the crankshaft. That crankshaft is connected to a flywheel which evens out the rotational force throughout each stroke.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dd8679aeab_3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3dd8679aeab_3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tiny piece can also become a critical point of failure. When disassembling our engine, we found that one of the woodruff keys was </a:t>
            </a:r>
            <a:r>
              <a:rPr lang="en"/>
              <a:t>indeed crushed. So we wondered what the tolerance was of this tiny piece of metal.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Using the approximate size of the woodruff keys in our tigergears we have these dimensions. With some calculations, we can see what exactly happened to our little friend. First we calculate the shear area which works out to approximately 0.113 inches squared. Now, if we multiply that by the shear strength gathered from a materials data sheet, we see that the point of failure is approximately 5870 lbs. Converting that into torque we eventually land on 152.85 foot pounds of torque. This level of torque represents a shock value because at peak horsepower, our normal operating torque is about 8.75 foot pounds of torque. A small car generally creates between 100 and 200 foot pounds of torque.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dd93cad3fc_1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dd93cad3fc_1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9a86c0d1e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39a86c0d1e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piston is actually slightly smaller than the hole it sits in (the cylinder). If they were the exact same size, the metal would expand when hot and the engine would jam. We need that "gap," but the gap creates three problems that rings solve:</a:t>
            </a:r>
            <a:endParaRPr/>
          </a:p>
          <a:p>
            <a:pPr indent="0" lvl="0" marL="0" rtl="0" algn="l">
              <a:spcBef>
                <a:spcPts val="0"/>
              </a:spcBef>
              <a:spcAft>
                <a:spcPts val="0"/>
              </a:spcAft>
              <a:buNone/>
            </a:pPr>
            <a:r>
              <a:rPr lang="en"/>
              <a:t>When the gas explodes above the piston, it wants to escape through the gap. </a:t>
            </a:r>
            <a:endParaRPr/>
          </a:p>
          <a:p>
            <a:pPr indent="0" lvl="0" marL="0" rtl="0" algn="l">
              <a:spcBef>
                <a:spcPts val="0"/>
              </a:spcBef>
              <a:spcAft>
                <a:spcPts val="0"/>
              </a:spcAft>
              <a:buNone/>
            </a:pPr>
            <a:r>
              <a:rPr lang="en"/>
              <a:t>The top of the piston is sitting in a literal fire (combustion). It gets incredibly hot, but it has no way to cool down. </a:t>
            </a:r>
            <a:endParaRPr/>
          </a:p>
          <a:p>
            <a:pPr indent="0" lvl="0" marL="0" rtl="0" algn="l">
              <a:spcBef>
                <a:spcPts val="0"/>
              </a:spcBef>
              <a:spcAft>
                <a:spcPts val="0"/>
              </a:spcAft>
              <a:buNone/>
            </a:pPr>
            <a:r>
              <a:rPr lang="en"/>
              <a:t>The bottom of the engine is splashed with oil to keep things moving. If that oil gets into the "fire" at the top, the engine will smoke and the spark plug will get dirty (fouled). </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9a86c0d1e1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39a86c0d1e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dd8679aeab_2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dd8679aeab_2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39a86c0d1e1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39a86c0d1e1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9a86c0d1e1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39a86c0d1e1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9a86c0d1e1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39a86c0d1e1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9a86c0d1e1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39a86c0d1e1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9a86c0d1e1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39a86c0d1e1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Ring End Gap is perhaps the most critical measurement in any engine rebuild. While the rings look like complete circles, they are actually "split" with a tiny physical gap between the ends. This gap is necessary because of thermal expansion. As the engine runs, the rings absorb immense heat from the combustion process and physically grow in length. If there were no gap, the two ends would collide as they expanded, causing the ring to buckle, scrape the cylinder walls, or even shatter the piston.</a:t>
            </a:r>
            <a:endParaRPr/>
          </a:p>
          <a:p>
            <a:pPr indent="0" lvl="0" marL="0" rtl="0" algn="l">
              <a:spcBef>
                <a:spcPts val="0"/>
              </a:spcBef>
              <a:spcAft>
                <a:spcPts val="0"/>
              </a:spcAft>
              <a:buNone/>
            </a:pPr>
            <a:r>
              <a:rPr lang="en"/>
              <a:t>If the gap is too small: The ends will meet and "butt" together when the engine gets hot. Since the metal has nowhere else to go, it forces the ring outward with massive pressure against the cylinder wall. This creates extreme friction, scores the metal, and can "seize" the engine—locking the piston in place instantly.</a:t>
            </a:r>
            <a:endParaRPr/>
          </a:p>
          <a:p>
            <a:pPr indent="0" lvl="0" marL="0" rtl="0" algn="l">
              <a:spcBef>
                <a:spcPts val="0"/>
              </a:spcBef>
              <a:spcAft>
                <a:spcPts val="0"/>
              </a:spcAft>
              <a:buNone/>
            </a:pPr>
            <a:r>
              <a:rPr lang="en"/>
              <a:t>If the gap is too large: You essentially have a permanent leak in your pressure chamber. On the "power stroke," the exploding gases will whistle right through that gap (called blow-by). This loses you horsepower and blows hot, dirty exhaust gases down into your clean oil in the crankcase, turning it black and acidic very quickly.</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3dd93cad3f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3dd93cad3f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9aa64d1ed6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39aa64d1ed6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9a9bfb4f1e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39a9bfb4f1e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9a47cd74d9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39a47cd74d9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https://www.fastenal.com/product/details/69314</a:t>
            </a:r>
            <a:endParaRPr/>
          </a:p>
          <a:p>
            <a:pPr indent="0" lvl="0" marL="0" rtl="0" algn="l">
              <a:spcBef>
                <a:spcPts val="0"/>
              </a:spcBef>
              <a:spcAft>
                <a:spcPts val="0"/>
              </a:spcAft>
              <a:buNone/>
            </a:pPr>
            <a:r>
              <a:rPr lang="en" u="sng">
                <a:solidFill>
                  <a:schemeClr val="hlink"/>
                </a:solidFill>
                <a:hlinkClick r:id="rId3"/>
              </a:rPr>
              <a:t>https://www.reidsupply.com/en-us/industry-news/woodruff-key-sizes-chart</a:t>
            </a:r>
            <a:endParaRPr/>
          </a:p>
          <a:p>
            <a:pPr indent="0" lvl="0" marL="0" rtl="0" algn="l">
              <a:spcBef>
                <a:spcPts val="0"/>
              </a:spcBef>
              <a:spcAft>
                <a:spcPts val="0"/>
              </a:spcAft>
              <a:buNone/>
            </a:pPr>
            <a:r>
              <a:rPr lang="en" sz="1400" u="sng">
                <a:solidFill>
                  <a:schemeClr val="hlink"/>
                </a:solidFill>
                <a:hlinkClick r:id="rId4"/>
              </a:rPr>
              <a:t>https://www.youtube.com/watch?v=gRhFBQodLDQ</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dd8679aeab_2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3dd8679aeab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Some fasteners </a:t>
            </a:r>
            <a:r>
              <a:rPr lang="en"/>
              <a:t>required</a:t>
            </a:r>
            <a:r>
              <a:rPr lang="en"/>
              <a:t> whitworth wrenches – specialized tools on a different measurement system than metric or the U.S. customary system</a:t>
            </a:r>
            <a:endParaRPr/>
          </a:p>
          <a:p>
            <a:pPr indent="-298450" lvl="0" marL="457200" rtl="0" algn="l">
              <a:spcBef>
                <a:spcPts val="0"/>
              </a:spcBef>
              <a:spcAft>
                <a:spcPts val="0"/>
              </a:spcAft>
              <a:buSzPts val="1100"/>
              <a:buChar char="-"/>
            </a:pPr>
            <a:r>
              <a:rPr lang="en">
                <a:solidFill>
                  <a:srgbClr val="1A1A1A"/>
                </a:solidFill>
              </a:rPr>
              <a:t>After the engine unit was removed from the frame, the cylinder head was unbolted and lifted off.  </a:t>
            </a:r>
            <a:endParaRPr>
              <a:solidFill>
                <a:srgbClr val="1A1A1A"/>
              </a:solidFill>
            </a:endParaRPr>
          </a:p>
          <a:p>
            <a:pPr indent="-298450" lvl="0" marL="457200" rtl="0" algn="l">
              <a:spcBef>
                <a:spcPts val="0"/>
              </a:spcBef>
              <a:spcAft>
                <a:spcPts val="0"/>
              </a:spcAft>
              <a:buSzPts val="1100"/>
              <a:buChar char="-"/>
            </a:pPr>
            <a:r>
              <a:rPr lang="en">
                <a:solidFill>
                  <a:srgbClr val="1A1A1A"/>
                </a:solidFill>
              </a:rPr>
              <a:t>The cylinder and piston were also removed from the lower end of the engine. </a:t>
            </a:r>
            <a:endParaRPr>
              <a:solidFill>
                <a:srgbClr val="1A1A1A"/>
              </a:solidFill>
            </a:endParaRPr>
          </a:p>
          <a:p>
            <a:pPr indent="-298450" lvl="0" marL="457200" rtl="0" algn="l">
              <a:spcBef>
                <a:spcPts val="0"/>
              </a:spcBef>
              <a:spcAft>
                <a:spcPts val="0"/>
              </a:spcAft>
              <a:buSzPts val="1100"/>
              <a:buChar char="-"/>
            </a:pPr>
            <a:r>
              <a:rPr lang="en">
                <a:solidFill>
                  <a:srgbClr val="1A1A1A"/>
                </a:solidFill>
              </a:rPr>
              <a:t>Disassembely of the cylinder head began with the removal of the rocker covers.  Next, the rocker arms were removed.</a:t>
            </a:r>
            <a:endParaRPr>
              <a:solidFill>
                <a:srgbClr val="1A1A1A"/>
              </a:solidFill>
            </a:endParaRPr>
          </a:p>
          <a:p>
            <a:pPr indent="-298450" lvl="0" marL="457200" rtl="0" algn="l">
              <a:spcBef>
                <a:spcPts val="0"/>
              </a:spcBef>
              <a:spcAft>
                <a:spcPts val="0"/>
              </a:spcAft>
              <a:buSzPts val="1100"/>
              <a:buChar char="-"/>
            </a:pPr>
            <a:r>
              <a:rPr lang="en">
                <a:solidFill>
                  <a:srgbClr val="1A1A1A"/>
                </a:solidFill>
              </a:rPr>
              <a:t>The valves were removed by compressing the valve springs with a C-clamp and a special tool while the clips holding the spring in place could be removed.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dd8679aeab_2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dd8679aeab_2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dd8679aeab_2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dd8679aeab_2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dd93cad3fc_1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3dd93cad3fc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dd93cad3fc_1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dd93cad3fc_1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dd93cad3fc_1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dd93cad3fc_1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bit.ly/3A1uf1Q" TargetMode="External"/><Relationship Id="rId3" Type="http://schemas.openxmlformats.org/officeDocument/2006/relationships/hyperlink" Target="http://bit.ly/2TtBDfr"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idx="1" type="subTitle"/>
          </p:nvPr>
        </p:nvSpPr>
        <p:spPr>
          <a:xfrm flipH="1">
            <a:off x="457200" y="4391750"/>
            <a:ext cx="4215600" cy="384000"/>
          </a:xfrm>
          <a:prstGeom prst="rect">
            <a:avLst/>
          </a:prstGeom>
          <a:ln>
            <a:noFill/>
          </a:ln>
        </p:spPr>
        <p:txBody>
          <a:bodyPr anchorCtr="0" anchor="t" bIns="91425" lIns="91425" spcFirstLastPara="1" rIns="91425" wrap="square" tIns="91425">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0" name="Google Shape;10;p2"/>
          <p:cNvSpPr txBox="1"/>
          <p:nvPr>
            <p:ph type="ctrTitle"/>
          </p:nvPr>
        </p:nvSpPr>
        <p:spPr>
          <a:xfrm flipH="1" rot="130">
            <a:off x="457525" y="368058"/>
            <a:ext cx="7931100" cy="2430600"/>
          </a:xfrm>
          <a:prstGeom prst="rect">
            <a:avLst/>
          </a:prstGeom>
          <a:noFill/>
        </p:spPr>
        <p:txBody>
          <a:bodyPr anchorCtr="0" anchor="t" bIns="91425" lIns="91425" spcFirstLastPara="1" rIns="91425" wrap="square" tIns="91425">
            <a:noAutofit/>
          </a:bodyPr>
          <a:lstStyle>
            <a:lvl1pPr lvl="0">
              <a:spcBef>
                <a:spcPts val="0"/>
              </a:spcBef>
              <a:spcAft>
                <a:spcPts val="0"/>
              </a:spcAft>
              <a:buClr>
                <a:srgbClr val="191919"/>
              </a:buClr>
              <a:buSzPts val="5200"/>
              <a:buNone/>
              <a:defRPr sz="7500">
                <a:latin typeface="Viaoda Libre"/>
                <a:ea typeface="Viaoda Libre"/>
                <a:cs typeface="Viaoda Libre"/>
                <a:sym typeface="Viaoda Libr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pic>
        <p:nvPicPr>
          <p:cNvPr id="11" name="Google Shape;11;p2" title="grad.png"/>
          <p:cNvPicPr preferRelativeResize="0"/>
          <p:nvPr/>
        </p:nvPicPr>
        <p:blipFill rotWithShape="1">
          <a:blip r:embed="rId2">
            <a:alphaModFix amt="64000"/>
          </a:blip>
          <a:srcRect b="8156" l="11022" r="13739" t="0"/>
          <a:stretch/>
        </p:blipFill>
        <p:spPr>
          <a:xfrm>
            <a:off x="3834475" y="1266252"/>
            <a:ext cx="6626048" cy="577770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1" name="Shape 41"/>
        <p:cNvGrpSpPr/>
        <p:nvPr/>
      </p:nvGrpSpPr>
      <p:grpSpPr>
        <a:xfrm>
          <a:off x="0" y="0"/>
          <a:ext cx="0" cy="0"/>
          <a:chOff x="0" y="0"/>
          <a:chExt cx="0" cy="0"/>
        </a:xfrm>
      </p:grpSpPr>
      <p:sp>
        <p:nvSpPr>
          <p:cNvPr id="42" name="Google Shape;42;p11"/>
          <p:cNvSpPr txBox="1"/>
          <p:nvPr>
            <p:ph hasCustomPrompt="1" type="title"/>
          </p:nvPr>
        </p:nvSpPr>
        <p:spPr>
          <a:xfrm>
            <a:off x="1284000" y="1952850"/>
            <a:ext cx="4454700" cy="799500"/>
          </a:xfrm>
          <a:prstGeom prst="rect">
            <a:avLst/>
          </a:prstGeom>
        </p:spPr>
        <p:txBody>
          <a:bodyPr anchorCtr="0" anchor="b" bIns="91425" lIns="91425" spcFirstLastPara="1" rIns="91425" wrap="square" tIns="91425">
            <a:noAutofit/>
          </a:bodyPr>
          <a:lstStyle>
            <a:lvl1pPr lvl="0">
              <a:spcBef>
                <a:spcPts val="0"/>
              </a:spcBef>
              <a:spcAft>
                <a:spcPts val="0"/>
              </a:spcAft>
              <a:buSzPts val="9600"/>
              <a:buNone/>
              <a:defRPr sz="600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r>
              <a:t>xx%</a:t>
            </a:r>
          </a:p>
        </p:txBody>
      </p:sp>
      <p:sp>
        <p:nvSpPr>
          <p:cNvPr id="43" name="Google Shape;43;p11"/>
          <p:cNvSpPr txBox="1"/>
          <p:nvPr>
            <p:ph idx="1" type="subTitle"/>
          </p:nvPr>
        </p:nvSpPr>
        <p:spPr>
          <a:xfrm>
            <a:off x="1284000" y="2816250"/>
            <a:ext cx="4454700" cy="3744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44" name="Shape 4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2_1">
    <p:spTree>
      <p:nvGrpSpPr>
        <p:cNvPr id="45" name="Shape 45"/>
        <p:cNvGrpSpPr/>
        <p:nvPr/>
      </p:nvGrpSpPr>
      <p:grpSpPr>
        <a:xfrm>
          <a:off x="0" y="0"/>
          <a:ext cx="0" cy="0"/>
          <a:chOff x="0" y="0"/>
          <a:chExt cx="0" cy="0"/>
        </a:xfrm>
      </p:grpSpPr>
      <p:sp>
        <p:nvSpPr>
          <p:cNvPr id="46" name="Google Shape;46;p13"/>
          <p:cNvSpPr txBox="1"/>
          <p:nvPr>
            <p:ph hasCustomPrompt="1" type="title"/>
          </p:nvPr>
        </p:nvSpPr>
        <p:spPr>
          <a:xfrm>
            <a:off x="2576538" y="1292813"/>
            <a:ext cx="677700" cy="4038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i="1"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7" name="Google Shape;47;p13"/>
          <p:cNvSpPr txBox="1"/>
          <p:nvPr>
            <p:ph idx="1" type="subTitle"/>
          </p:nvPr>
        </p:nvSpPr>
        <p:spPr>
          <a:xfrm>
            <a:off x="3214064" y="1288025"/>
            <a:ext cx="3353400" cy="4848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sz="2200">
                <a:solidFill>
                  <a:schemeClr val="dk2"/>
                </a:solidFill>
                <a:latin typeface="Viaoda Libre"/>
                <a:ea typeface="Viaoda Libre"/>
                <a:cs typeface="Viaoda Libre"/>
                <a:sym typeface="Viaoda Libre"/>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48" name="Google Shape;48;p13"/>
          <p:cNvSpPr txBox="1"/>
          <p:nvPr>
            <p:ph hasCustomPrompt="1" idx="2" type="title"/>
          </p:nvPr>
        </p:nvSpPr>
        <p:spPr>
          <a:xfrm>
            <a:off x="2576538" y="2187738"/>
            <a:ext cx="677700" cy="403800"/>
          </a:xfrm>
          <a:prstGeom prst="rect">
            <a:avLst/>
          </a:prstGeom>
          <a:noFill/>
        </p:spPr>
        <p:txBody>
          <a:bodyPr anchorCtr="0" anchor="ctr" bIns="91425" lIns="91425" spcFirstLastPara="1" rIns="91425" wrap="square" tIns="91425">
            <a:noAutofit/>
          </a:bodyPr>
          <a:lstStyle>
            <a:lvl1pPr lvl="0">
              <a:spcBef>
                <a:spcPts val="0"/>
              </a:spcBef>
              <a:spcAft>
                <a:spcPts val="0"/>
              </a:spcAft>
              <a:buSzPts val="3000"/>
              <a:buNone/>
              <a:defRPr i="1"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49" name="Google Shape;49;p13"/>
          <p:cNvSpPr txBox="1"/>
          <p:nvPr>
            <p:ph idx="3" type="subTitle"/>
          </p:nvPr>
        </p:nvSpPr>
        <p:spPr>
          <a:xfrm>
            <a:off x="3214064" y="2152675"/>
            <a:ext cx="3353400" cy="4848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SzPts val="2400"/>
              <a:buFont typeface="Raleway"/>
              <a:buNone/>
              <a:defRPr sz="2200">
                <a:solidFill>
                  <a:schemeClr val="dk2"/>
                </a:solidFill>
                <a:latin typeface="Viaoda Libre"/>
                <a:ea typeface="Viaoda Libre"/>
                <a:cs typeface="Viaoda Libre"/>
                <a:sym typeface="Viaoda Libre"/>
              </a:defRPr>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50" name="Google Shape;50;p13"/>
          <p:cNvSpPr txBox="1"/>
          <p:nvPr>
            <p:ph hasCustomPrompt="1" idx="4" type="title"/>
          </p:nvPr>
        </p:nvSpPr>
        <p:spPr>
          <a:xfrm>
            <a:off x="2576538" y="3082675"/>
            <a:ext cx="677700" cy="403800"/>
          </a:xfrm>
          <a:prstGeom prst="rect">
            <a:avLst/>
          </a:prstGeom>
          <a:noFill/>
        </p:spPr>
        <p:txBody>
          <a:bodyPr anchorCtr="0" anchor="ctr" bIns="91425" lIns="91425" spcFirstLastPara="1" rIns="91425" wrap="square" tIns="91425">
            <a:noAutofit/>
          </a:bodyPr>
          <a:lstStyle>
            <a:lvl1pPr lvl="0">
              <a:spcBef>
                <a:spcPts val="0"/>
              </a:spcBef>
              <a:spcAft>
                <a:spcPts val="0"/>
              </a:spcAft>
              <a:buSzPts val="3000"/>
              <a:buNone/>
              <a:defRPr i="1"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51" name="Google Shape;51;p13"/>
          <p:cNvSpPr txBox="1"/>
          <p:nvPr>
            <p:ph idx="5" type="subTitle"/>
          </p:nvPr>
        </p:nvSpPr>
        <p:spPr>
          <a:xfrm>
            <a:off x="3214064" y="3077888"/>
            <a:ext cx="3353400" cy="4848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SzPts val="2400"/>
              <a:buFont typeface="Raleway"/>
              <a:buNone/>
              <a:defRPr sz="2200">
                <a:solidFill>
                  <a:schemeClr val="dk2"/>
                </a:solidFill>
                <a:latin typeface="Viaoda Libre"/>
                <a:ea typeface="Viaoda Libre"/>
                <a:cs typeface="Viaoda Libre"/>
                <a:sym typeface="Viaoda Libre"/>
              </a:defRPr>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52" name="Google Shape;52;p13"/>
          <p:cNvSpPr txBox="1"/>
          <p:nvPr>
            <p:ph hasCustomPrompt="1" idx="6" type="title"/>
          </p:nvPr>
        </p:nvSpPr>
        <p:spPr>
          <a:xfrm>
            <a:off x="2576538" y="3937813"/>
            <a:ext cx="677700" cy="403800"/>
          </a:xfrm>
          <a:prstGeom prst="rect">
            <a:avLst/>
          </a:prstGeom>
          <a:noFill/>
        </p:spPr>
        <p:txBody>
          <a:bodyPr anchorCtr="0" anchor="ctr" bIns="91425" lIns="91425" spcFirstLastPara="1" rIns="91425" wrap="square" tIns="91425">
            <a:noAutofit/>
          </a:bodyPr>
          <a:lstStyle>
            <a:lvl1pPr lvl="0">
              <a:spcBef>
                <a:spcPts val="0"/>
              </a:spcBef>
              <a:spcAft>
                <a:spcPts val="0"/>
              </a:spcAft>
              <a:buSzPts val="3000"/>
              <a:buNone/>
              <a:defRPr i="1"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53" name="Google Shape;53;p13"/>
          <p:cNvSpPr txBox="1"/>
          <p:nvPr>
            <p:ph idx="7" type="subTitle"/>
          </p:nvPr>
        </p:nvSpPr>
        <p:spPr>
          <a:xfrm>
            <a:off x="3214064" y="3933025"/>
            <a:ext cx="3353400" cy="4848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SzPts val="2400"/>
              <a:buFont typeface="Raleway"/>
              <a:buNone/>
              <a:defRPr sz="2200">
                <a:solidFill>
                  <a:schemeClr val="dk2"/>
                </a:solidFill>
                <a:latin typeface="Viaoda Libre"/>
                <a:ea typeface="Viaoda Libre"/>
                <a:cs typeface="Viaoda Libre"/>
                <a:sym typeface="Viaoda Libre"/>
              </a:defRPr>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54" name="Google Shape;54;p13"/>
          <p:cNvSpPr txBox="1"/>
          <p:nvPr>
            <p:ph idx="8" type="title"/>
          </p:nvPr>
        </p:nvSpPr>
        <p:spPr>
          <a:xfrm>
            <a:off x="515100" y="212325"/>
            <a:ext cx="8113800" cy="644700"/>
          </a:xfrm>
          <a:prstGeom prst="rect">
            <a:avLst/>
          </a:prstGeom>
          <a:ln>
            <a:noFill/>
          </a:ln>
        </p:spPr>
        <p:txBody>
          <a:bodyPr anchorCtr="0" anchor="t" bIns="91425" lIns="91425" spcFirstLastPara="1" rIns="91425" wrap="square" tIns="91425">
            <a:noAutofit/>
          </a:bodyPr>
          <a:lstStyle>
            <a:lvl1pPr lvl="0" algn="ctr">
              <a:spcBef>
                <a:spcPts val="0"/>
              </a:spcBef>
              <a:spcAft>
                <a:spcPts val="0"/>
              </a:spcAft>
              <a:buSzPts val="3500"/>
              <a:buNone/>
              <a:defRPr sz="3300"/>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p:txBody>
      </p:sp>
      <p:pic>
        <p:nvPicPr>
          <p:cNvPr id="55" name="Google Shape;55;p13" title="grad.png"/>
          <p:cNvPicPr preferRelativeResize="0"/>
          <p:nvPr/>
        </p:nvPicPr>
        <p:blipFill rotWithShape="1">
          <a:blip r:embed="rId2">
            <a:alphaModFix amt="64000"/>
          </a:blip>
          <a:srcRect b="8156" l="11022" r="13739" t="0"/>
          <a:stretch/>
        </p:blipFill>
        <p:spPr>
          <a:xfrm rot="10523439">
            <a:off x="6530752" y="569101"/>
            <a:ext cx="6626046" cy="577770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ONE_COLUMN_TEXT_1">
    <p:spTree>
      <p:nvGrpSpPr>
        <p:cNvPr id="56" name="Shape 56"/>
        <p:cNvGrpSpPr/>
        <p:nvPr/>
      </p:nvGrpSpPr>
      <p:grpSpPr>
        <a:xfrm>
          <a:off x="0" y="0"/>
          <a:ext cx="0" cy="0"/>
          <a:chOff x="0" y="0"/>
          <a:chExt cx="0" cy="0"/>
        </a:xfrm>
      </p:grpSpPr>
      <p:sp>
        <p:nvSpPr>
          <p:cNvPr id="57" name="Google Shape;57;p14"/>
          <p:cNvSpPr txBox="1"/>
          <p:nvPr>
            <p:ph idx="1" type="subTitle"/>
          </p:nvPr>
        </p:nvSpPr>
        <p:spPr>
          <a:xfrm>
            <a:off x="925650" y="1248050"/>
            <a:ext cx="7292700" cy="18858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8" name="Google Shape;58;p14"/>
          <p:cNvSpPr txBox="1"/>
          <p:nvPr>
            <p:ph type="title"/>
          </p:nvPr>
        </p:nvSpPr>
        <p:spPr>
          <a:xfrm>
            <a:off x="457200" y="3445725"/>
            <a:ext cx="8113800" cy="1275000"/>
          </a:xfrm>
          <a:prstGeom prst="rect">
            <a:avLst/>
          </a:prstGeom>
          <a:ln>
            <a:noFill/>
          </a:ln>
        </p:spPr>
        <p:txBody>
          <a:bodyPr anchorCtr="0" anchor="b" bIns="91425" lIns="91425" spcFirstLastPara="1" rIns="91425" wrap="square" tIns="91425">
            <a:noAutofit/>
          </a:bodyPr>
          <a:lstStyle>
            <a:lvl1pPr lvl="0">
              <a:spcBef>
                <a:spcPts val="0"/>
              </a:spcBef>
              <a:spcAft>
                <a:spcPts val="0"/>
              </a:spcAft>
              <a:buSzPts val="3500"/>
              <a:buNone/>
              <a:defRPr sz="3300"/>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p:txBody>
      </p:sp>
      <p:pic>
        <p:nvPicPr>
          <p:cNvPr id="59" name="Google Shape;59;p14" title="grad.png"/>
          <p:cNvPicPr preferRelativeResize="0"/>
          <p:nvPr/>
        </p:nvPicPr>
        <p:blipFill rotWithShape="1">
          <a:blip r:embed="rId2">
            <a:alphaModFix amt="64000"/>
          </a:blip>
          <a:srcRect b="8156" l="11022" r="13739" t="0"/>
          <a:stretch/>
        </p:blipFill>
        <p:spPr>
          <a:xfrm rot="-2081560">
            <a:off x="3620825" y="2570478"/>
            <a:ext cx="6626048" cy="577770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ONE_COLUMN_TEXT_1_1">
    <p:spTree>
      <p:nvGrpSpPr>
        <p:cNvPr id="60" name="Shape 60"/>
        <p:cNvGrpSpPr/>
        <p:nvPr/>
      </p:nvGrpSpPr>
      <p:grpSpPr>
        <a:xfrm>
          <a:off x="0" y="0"/>
          <a:ext cx="0" cy="0"/>
          <a:chOff x="0" y="0"/>
          <a:chExt cx="0" cy="0"/>
        </a:xfrm>
      </p:grpSpPr>
      <p:sp>
        <p:nvSpPr>
          <p:cNvPr id="61" name="Google Shape;61;p15"/>
          <p:cNvSpPr txBox="1"/>
          <p:nvPr>
            <p:ph idx="1" type="body"/>
          </p:nvPr>
        </p:nvSpPr>
        <p:spPr>
          <a:xfrm>
            <a:off x="845200" y="1199375"/>
            <a:ext cx="4620300" cy="2100300"/>
          </a:xfrm>
          <a:prstGeom prst="rect">
            <a:avLst/>
          </a:prstGeom>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2"/>
              </a:buClr>
              <a:buSzPts val="1400"/>
              <a:buFont typeface="DM Sans"/>
              <a:buChar char="●"/>
              <a:defRPr sz="1400"/>
            </a:lvl1pPr>
            <a:lvl2pPr indent="-317500" lvl="1" marL="914400">
              <a:lnSpc>
                <a:spcPct val="115000"/>
              </a:lnSpc>
              <a:spcBef>
                <a:spcPts val="0"/>
              </a:spcBef>
              <a:spcAft>
                <a:spcPts val="0"/>
              </a:spcAft>
              <a:buSzPts val="1400"/>
              <a:buFont typeface="DM Sans"/>
              <a:buChar char="○"/>
              <a:defRPr/>
            </a:lvl2pPr>
            <a:lvl3pPr indent="-317500" lvl="2" marL="1371600">
              <a:lnSpc>
                <a:spcPct val="115000"/>
              </a:lnSpc>
              <a:spcBef>
                <a:spcPts val="0"/>
              </a:spcBef>
              <a:spcAft>
                <a:spcPts val="0"/>
              </a:spcAft>
              <a:buSzPts val="1400"/>
              <a:buFont typeface="DM Sans"/>
              <a:buChar char="■"/>
              <a:defRPr/>
            </a:lvl3pPr>
            <a:lvl4pPr indent="-317500" lvl="3" marL="1828800">
              <a:lnSpc>
                <a:spcPct val="115000"/>
              </a:lnSpc>
              <a:spcBef>
                <a:spcPts val="0"/>
              </a:spcBef>
              <a:spcAft>
                <a:spcPts val="0"/>
              </a:spcAft>
              <a:buSzPts val="1400"/>
              <a:buFont typeface="DM Sans"/>
              <a:buChar char="●"/>
              <a:defRPr/>
            </a:lvl4pPr>
            <a:lvl5pPr indent="-317500" lvl="4" marL="2286000">
              <a:lnSpc>
                <a:spcPct val="115000"/>
              </a:lnSpc>
              <a:spcBef>
                <a:spcPts val="0"/>
              </a:spcBef>
              <a:spcAft>
                <a:spcPts val="0"/>
              </a:spcAft>
              <a:buSzPts val="1400"/>
              <a:buFont typeface="DM Sans"/>
              <a:buChar char="○"/>
              <a:defRPr/>
            </a:lvl5pPr>
            <a:lvl6pPr indent="-317500" lvl="5" marL="2743200">
              <a:lnSpc>
                <a:spcPct val="115000"/>
              </a:lnSpc>
              <a:spcBef>
                <a:spcPts val="0"/>
              </a:spcBef>
              <a:spcAft>
                <a:spcPts val="0"/>
              </a:spcAft>
              <a:buSzPts val="1400"/>
              <a:buFont typeface="DM Sans"/>
              <a:buChar char="■"/>
              <a:defRPr/>
            </a:lvl6pPr>
            <a:lvl7pPr indent="-317500" lvl="6" marL="3200400">
              <a:lnSpc>
                <a:spcPct val="115000"/>
              </a:lnSpc>
              <a:spcBef>
                <a:spcPts val="0"/>
              </a:spcBef>
              <a:spcAft>
                <a:spcPts val="0"/>
              </a:spcAft>
              <a:buSzPts val="1400"/>
              <a:buFont typeface="DM Sans"/>
              <a:buChar char="●"/>
              <a:defRPr/>
            </a:lvl7pPr>
            <a:lvl8pPr indent="-317500" lvl="7" marL="3657600">
              <a:lnSpc>
                <a:spcPct val="115000"/>
              </a:lnSpc>
              <a:spcBef>
                <a:spcPts val="0"/>
              </a:spcBef>
              <a:spcAft>
                <a:spcPts val="0"/>
              </a:spcAft>
              <a:buSzPts val="1400"/>
              <a:buFont typeface="DM Sans"/>
              <a:buChar char="○"/>
              <a:defRPr/>
            </a:lvl8pPr>
            <a:lvl9pPr indent="-317500" lvl="8" marL="4114800">
              <a:lnSpc>
                <a:spcPct val="115000"/>
              </a:lnSpc>
              <a:spcBef>
                <a:spcPts val="0"/>
              </a:spcBef>
              <a:spcAft>
                <a:spcPts val="0"/>
              </a:spcAft>
              <a:buSzPts val="1400"/>
              <a:buFont typeface="DM Sans"/>
              <a:buChar char="■"/>
              <a:defRPr/>
            </a:lvl9pPr>
          </a:lstStyle>
          <a:p/>
        </p:txBody>
      </p:sp>
      <p:sp>
        <p:nvSpPr>
          <p:cNvPr id="62" name="Google Shape;62;p15"/>
          <p:cNvSpPr txBox="1"/>
          <p:nvPr>
            <p:ph type="title"/>
          </p:nvPr>
        </p:nvSpPr>
        <p:spPr>
          <a:xfrm>
            <a:off x="515100" y="212325"/>
            <a:ext cx="8113800" cy="644700"/>
          </a:xfrm>
          <a:prstGeom prst="rect">
            <a:avLst/>
          </a:prstGeom>
          <a:ln>
            <a:noFill/>
          </a:ln>
        </p:spPr>
        <p:txBody>
          <a:bodyPr anchorCtr="0" anchor="t" bIns="91425" lIns="91425" spcFirstLastPara="1" rIns="91425" wrap="square" tIns="91425">
            <a:noAutofit/>
          </a:bodyPr>
          <a:lstStyle>
            <a:lvl1pPr lvl="0">
              <a:spcBef>
                <a:spcPts val="0"/>
              </a:spcBef>
              <a:spcAft>
                <a:spcPts val="0"/>
              </a:spcAft>
              <a:buSzPts val="3500"/>
              <a:buNone/>
              <a:defRPr sz="3300"/>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p:txBody>
      </p:sp>
      <p:pic>
        <p:nvPicPr>
          <p:cNvPr id="63" name="Google Shape;63;p15" title="grad.png"/>
          <p:cNvPicPr preferRelativeResize="0"/>
          <p:nvPr/>
        </p:nvPicPr>
        <p:blipFill rotWithShape="1">
          <a:blip r:embed="rId2">
            <a:alphaModFix amt="64000"/>
          </a:blip>
          <a:srcRect b="8156" l="11022" r="13739" t="0"/>
          <a:stretch/>
        </p:blipFill>
        <p:spPr>
          <a:xfrm rot="3072118">
            <a:off x="-2614977" y="-1976735"/>
            <a:ext cx="4433905" cy="3866221"/>
          </a:xfrm>
          <a:prstGeom prst="rect">
            <a:avLst/>
          </a:prstGeom>
          <a:noFill/>
          <a:ln>
            <a:noFill/>
          </a:ln>
        </p:spPr>
      </p:pic>
      <p:sp>
        <p:nvSpPr>
          <p:cNvPr id="64" name="Google Shape;64;p15"/>
          <p:cNvSpPr/>
          <p:nvPr>
            <p:ph idx="2" type="pic"/>
          </p:nvPr>
        </p:nvSpPr>
        <p:spPr>
          <a:xfrm>
            <a:off x="5782800" y="1249550"/>
            <a:ext cx="3361200" cy="3894000"/>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65" name="Shape 65"/>
        <p:cNvGrpSpPr/>
        <p:nvPr/>
      </p:nvGrpSpPr>
      <p:grpSpPr>
        <a:xfrm>
          <a:off x="0" y="0"/>
          <a:ext cx="0" cy="0"/>
          <a:chOff x="0" y="0"/>
          <a:chExt cx="0" cy="0"/>
        </a:xfrm>
      </p:grpSpPr>
      <p:pic>
        <p:nvPicPr>
          <p:cNvPr id="66" name="Google Shape;66;p16" title="grad.png"/>
          <p:cNvPicPr preferRelativeResize="0"/>
          <p:nvPr/>
        </p:nvPicPr>
        <p:blipFill rotWithShape="1">
          <a:blip r:embed="rId2">
            <a:alphaModFix amt="64000"/>
          </a:blip>
          <a:srcRect b="8156" l="11022" r="13739" t="0"/>
          <a:stretch/>
        </p:blipFill>
        <p:spPr>
          <a:xfrm rot="-8424634">
            <a:off x="172170" y="-2061694"/>
            <a:ext cx="4599704" cy="4010789"/>
          </a:xfrm>
          <a:prstGeom prst="rect">
            <a:avLst/>
          </a:prstGeom>
          <a:noFill/>
          <a:ln>
            <a:noFill/>
          </a:ln>
        </p:spPr>
      </p:pic>
      <p:sp>
        <p:nvSpPr>
          <p:cNvPr id="67" name="Google Shape;67;p16"/>
          <p:cNvSpPr txBox="1"/>
          <p:nvPr>
            <p:ph type="title"/>
          </p:nvPr>
        </p:nvSpPr>
        <p:spPr>
          <a:xfrm>
            <a:off x="515100" y="212325"/>
            <a:ext cx="8113800" cy="644700"/>
          </a:xfrm>
          <a:prstGeom prst="rect">
            <a:avLst/>
          </a:prstGeom>
          <a:ln>
            <a:noFill/>
          </a:ln>
        </p:spPr>
        <p:txBody>
          <a:bodyPr anchorCtr="0" anchor="t" bIns="91425" lIns="91425" spcFirstLastPara="1" rIns="91425" wrap="square" tIns="91425">
            <a:noAutofit/>
          </a:bodyPr>
          <a:lstStyle>
            <a:lvl1pPr lvl="0" algn="ctr">
              <a:spcBef>
                <a:spcPts val="0"/>
              </a:spcBef>
              <a:spcAft>
                <a:spcPts val="0"/>
              </a:spcAft>
              <a:buSzPts val="3500"/>
              <a:buNone/>
              <a:defRPr sz="3300"/>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68" name="Shape 68"/>
        <p:cNvGrpSpPr/>
        <p:nvPr/>
      </p:nvGrpSpPr>
      <p:grpSpPr>
        <a:xfrm>
          <a:off x="0" y="0"/>
          <a:ext cx="0" cy="0"/>
          <a:chOff x="0" y="0"/>
          <a:chExt cx="0" cy="0"/>
        </a:xfrm>
      </p:grpSpPr>
      <p:pic>
        <p:nvPicPr>
          <p:cNvPr id="69" name="Google Shape;69;p17" title="grad.png"/>
          <p:cNvPicPr preferRelativeResize="0"/>
          <p:nvPr/>
        </p:nvPicPr>
        <p:blipFill rotWithShape="1">
          <a:blip r:embed="rId2">
            <a:alphaModFix amt="64000"/>
          </a:blip>
          <a:srcRect b="8156" l="11022" r="13739" t="0"/>
          <a:stretch/>
        </p:blipFill>
        <p:spPr>
          <a:xfrm rot="4050186">
            <a:off x="7011650" y="-2139285"/>
            <a:ext cx="6626046" cy="5777703"/>
          </a:xfrm>
          <a:prstGeom prst="rect">
            <a:avLst/>
          </a:prstGeom>
          <a:noFill/>
          <a:ln>
            <a:noFill/>
          </a:ln>
        </p:spPr>
      </p:pic>
      <p:sp>
        <p:nvSpPr>
          <p:cNvPr id="70" name="Google Shape;70;p17"/>
          <p:cNvSpPr txBox="1"/>
          <p:nvPr>
            <p:ph type="title"/>
          </p:nvPr>
        </p:nvSpPr>
        <p:spPr>
          <a:xfrm>
            <a:off x="515100" y="212325"/>
            <a:ext cx="8113800" cy="644700"/>
          </a:xfrm>
          <a:prstGeom prst="rect">
            <a:avLst/>
          </a:prstGeom>
          <a:ln>
            <a:noFill/>
          </a:ln>
        </p:spPr>
        <p:txBody>
          <a:bodyPr anchorCtr="0" anchor="t" bIns="91425" lIns="91425" spcFirstLastPara="1" rIns="91425" wrap="square" tIns="91425">
            <a:noAutofit/>
          </a:bodyPr>
          <a:lstStyle>
            <a:lvl1pPr lvl="0" algn="ctr">
              <a:spcBef>
                <a:spcPts val="0"/>
              </a:spcBef>
              <a:spcAft>
                <a:spcPts val="0"/>
              </a:spcAft>
              <a:buSzPts val="3500"/>
              <a:buNone/>
              <a:defRPr sz="3300"/>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71" name="Shape 71"/>
        <p:cNvGrpSpPr/>
        <p:nvPr/>
      </p:nvGrpSpPr>
      <p:grpSpPr>
        <a:xfrm>
          <a:off x="0" y="0"/>
          <a:ext cx="0" cy="0"/>
          <a:chOff x="0" y="0"/>
          <a:chExt cx="0" cy="0"/>
        </a:xfrm>
      </p:grpSpPr>
      <p:sp>
        <p:nvSpPr>
          <p:cNvPr id="72" name="Google Shape;72;p18"/>
          <p:cNvSpPr txBox="1"/>
          <p:nvPr>
            <p:ph idx="1" type="subTitle"/>
          </p:nvPr>
        </p:nvSpPr>
        <p:spPr>
          <a:xfrm>
            <a:off x="2535450" y="1623725"/>
            <a:ext cx="41310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3" name="Google Shape;73;p18"/>
          <p:cNvSpPr txBox="1"/>
          <p:nvPr>
            <p:ph idx="2" type="subTitle"/>
          </p:nvPr>
        </p:nvSpPr>
        <p:spPr>
          <a:xfrm>
            <a:off x="2535450" y="2833200"/>
            <a:ext cx="41310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4" name="Google Shape;74;p18"/>
          <p:cNvSpPr txBox="1"/>
          <p:nvPr>
            <p:ph idx="3" type="subTitle"/>
          </p:nvPr>
        </p:nvSpPr>
        <p:spPr>
          <a:xfrm>
            <a:off x="2535450" y="4044525"/>
            <a:ext cx="41310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5" name="Google Shape;75;p18"/>
          <p:cNvSpPr txBox="1"/>
          <p:nvPr>
            <p:ph idx="4" type="subTitle"/>
          </p:nvPr>
        </p:nvSpPr>
        <p:spPr>
          <a:xfrm>
            <a:off x="2535450" y="1302750"/>
            <a:ext cx="4131000" cy="4476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300">
                <a:solidFill>
                  <a:schemeClr val="dk2"/>
                </a:solidFill>
                <a:latin typeface="Viaoda Libre"/>
                <a:ea typeface="Viaoda Libre"/>
                <a:cs typeface="Viaoda Libre"/>
                <a:sym typeface="Viaoda Libre"/>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76" name="Google Shape;76;p18"/>
          <p:cNvSpPr txBox="1"/>
          <p:nvPr>
            <p:ph idx="5" type="subTitle"/>
          </p:nvPr>
        </p:nvSpPr>
        <p:spPr>
          <a:xfrm>
            <a:off x="2535450" y="3723550"/>
            <a:ext cx="4131000" cy="4476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300">
                <a:solidFill>
                  <a:schemeClr val="dk2"/>
                </a:solidFill>
                <a:latin typeface="Viaoda Libre"/>
                <a:ea typeface="Viaoda Libre"/>
                <a:cs typeface="Viaoda Libre"/>
                <a:sym typeface="Viaoda Libre"/>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77" name="Google Shape;77;p18"/>
          <p:cNvSpPr txBox="1"/>
          <p:nvPr>
            <p:ph idx="6" type="subTitle"/>
          </p:nvPr>
        </p:nvSpPr>
        <p:spPr>
          <a:xfrm>
            <a:off x="2535450" y="2513150"/>
            <a:ext cx="4131000" cy="4476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300">
                <a:solidFill>
                  <a:schemeClr val="dk2"/>
                </a:solidFill>
                <a:latin typeface="Viaoda Libre"/>
                <a:ea typeface="Viaoda Libre"/>
                <a:cs typeface="Viaoda Libre"/>
                <a:sym typeface="Viaoda Libre"/>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78" name="Google Shape;78;p18"/>
          <p:cNvSpPr txBox="1"/>
          <p:nvPr>
            <p:ph type="title"/>
          </p:nvPr>
        </p:nvSpPr>
        <p:spPr>
          <a:xfrm>
            <a:off x="486150" y="212325"/>
            <a:ext cx="8171700" cy="644700"/>
          </a:xfrm>
          <a:prstGeom prst="rect">
            <a:avLst/>
          </a:prstGeom>
          <a:ln>
            <a:noFill/>
          </a:ln>
        </p:spPr>
        <p:txBody>
          <a:bodyPr anchorCtr="0" anchor="t" bIns="91425" lIns="91425" spcFirstLastPara="1" rIns="91425" wrap="square" tIns="91425">
            <a:noAutofit/>
          </a:bodyPr>
          <a:lstStyle>
            <a:lvl1pPr lvl="0" algn="ctr">
              <a:spcBef>
                <a:spcPts val="0"/>
              </a:spcBef>
              <a:spcAft>
                <a:spcPts val="0"/>
              </a:spcAft>
              <a:buSzPts val="3500"/>
              <a:buNone/>
              <a:defRPr sz="3300"/>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p:txBody>
      </p:sp>
      <p:pic>
        <p:nvPicPr>
          <p:cNvPr id="79" name="Google Shape;79;p18" title="grad.png"/>
          <p:cNvPicPr preferRelativeResize="0"/>
          <p:nvPr/>
        </p:nvPicPr>
        <p:blipFill rotWithShape="1">
          <a:blip r:embed="rId2">
            <a:alphaModFix amt="64000"/>
          </a:blip>
          <a:srcRect b="8156" l="11022" r="13739" t="0"/>
          <a:stretch/>
        </p:blipFill>
        <p:spPr>
          <a:xfrm rot="4361546">
            <a:off x="5069624" y="2708649"/>
            <a:ext cx="6626049" cy="577770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80" name="Shape 80"/>
        <p:cNvGrpSpPr/>
        <p:nvPr/>
      </p:nvGrpSpPr>
      <p:grpSpPr>
        <a:xfrm>
          <a:off x="0" y="0"/>
          <a:ext cx="0" cy="0"/>
          <a:chOff x="0" y="0"/>
          <a:chExt cx="0" cy="0"/>
        </a:xfrm>
      </p:grpSpPr>
      <p:sp>
        <p:nvSpPr>
          <p:cNvPr id="81" name="Google Shape;81;p19"/>
          <p:cNvSpPr txBox="1"/>
          <p:nvPr>
            <p:ph idx="1" type="subTitle"/>
          </p:nvPr>
        </p:nvSpPr>
        <p:spPr>
          <a:xfrm>
            <a:off x="1388993" y="1626476"/>
            <a:ext cx="2772300" cy="622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2" name="Google Shape;82;p19"/>
          <p:cNvSpPr txBox="1"/>
          <p:nvPr>
            <p:ph idx="2" type="subTitle"/>
          </p:nvPr>
        </p:nvSpPr>
        <p:spPr>
          <a:xfrm>
            <a:off x="4982696" y="1626476"/>
            <a:ext cx="2772300" cy="622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3" name="Google Shape;83;p19"/>
          <p:cNvSpPr txBox="1"/>
          <p:nvPr>
            <p:ph idx="3" type="subTitle"/>
          </p:nvPr>
        </p:nvSpPr>
        <p:spPr>
          <a:xfrm>
            <a:off x="1388993" y="2816631"/>
            <a:ext cx="2772300" cy="622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4" name="Google Shape;84;p19"/>
          <p:cNvSpPr txBox="1"/>
          <p:nvPr>
            <p:ph idx="4" type="subTitle"/>
          </p:nvPr>
        </p:nvSpPr>
        <p:spPr>
          <a:xfrm>
            <a:off x="4982696" y="4006823"/>
            <a:ext cx="2772300" cy="622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5" name="Google Shape;85;p19"/>
          <p:cNvSpPr txBox="1"/>
          <p:nvPr>
            <p:ph idx="5" type="subTitle"/>
          </p:nvPr>
        </p:nvSpPr>
        <p:spPr>
          <a:xfrm>
            <a:off x="1388990" y="4006873"/>
            <a:ext cx="2772300" cy="622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6" name="Google Shape;86;p19"/>
          <p:cNvSpPr txBox="1"/>
          <p:nvPr>
            <p:ph idx="6" type="subTitle"/>
          </p:nvPr>
        </p:nvSpPr>
        <p:spPr>
          <a:xfrm>
            <a:off x="4982698" y="2816631"/>
            <a:ext cx="2772300" cy="622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7" name="Google Shape;87;p19"/>
          <p:cNvSpPr txBox="1"/>
          <p:nvPr>
            <p:ph idx="7" type="subTitle"/>
          </p:nvPr>
        </p:nvSpPr>
        <p:spPr>
          <a:xfrm>
            <a:off x="1388998" y="1345450"/>
            <a:ext cx="2772300" cy="3918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sz="2300">
                <a:solidFill>
                  <a:schemeClr val="dk2"/>
                </a:solidFill>
                <a:latin typeface="Viaoda Libre"/>
                <a:ea typeface="Viaoda Libre"/>
                <a:cs typeface="Viaoda Libre"/>
                <a:sym typeface="Viaoda Libre"/>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88" name="Google Shape;88;p19"/>
          <p:cNvSpPr txBox="1"/>
          <p:nvPr>
            <p:ph idx="8" type="subTitle"/>
          </p:nvPr>
        </p:nvSpPr>
        <p:spPr>
          <a:xfrm>
            <a:off x="4982698" y="1345450"/>
            <a:ext cx="2772300" cy="3918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sz="2300">
                <a:solidFill>
                  <a:schemeClr val="dk2"/>
                </a:solidFill>
                <a:latin typeface="Viaoda Libre"/>
                <a:ea typeface="Viaoda Libre"/>
                <a:cs typeface="Viaoda Libre"/>
                <a:sym typeface="Viaoda Libre"/>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89" name="Google Shape;89;p19"/>
          <p:cNvSpPr txBox="1"/>
          <p:nvPr>
            <p:ph idx="9" type="subTitle"/>
          </p:nvPr>
        </p:nvSpPr>
        <p:spPr>
          <a:xfrm>
            <a:off x="1388988" y="3725847"/>
            <a:ext cx="2772300" cy="3918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sz="2300">
                <a:solidFill>
                  <a:schemeClr val="dk2"/>
                </a:solidFill>
                <a:latin typeface="Viaoda Libre"/>
                <a:ea typeface="Viaoda Libre"/>
                <a:cs typeface="Viaoda Libre"/>
                <a:sym typeface="Viaoda Libre"/>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90" name="Google Shape;90;p19"/>
          <p:cNvSpPr txBox="1"/>
          <p:nvPr>
            <p:ph idx="13" type="subTitle"/>
          </p:nvPr>
        </p:nvSpPr>
        <p:spPr>
          <a:xfrm>
            <a:off x="1388998" y="2535655"/>
            <a:ext cx="2772300" cy="3918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sz="2300">
                <a:solidFill>
                  <a:schemeClr val="dk2"/>
                </a:solidFill>
                <a:latin typeface="Viaoda Libre"/>
                <a:ea typeface="Viaoda Libre"/>
                <a:cs typeface="Viaoda Libre"/>
                <a:sym typeface="Viaoda Libre"/>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91" name="Google Shape;91;p19"/>
          <p:cNvSpPr txBox="1"/>
          <p:nvPr>
            <p:ph idx="14" type="subTitle"/>
          </p:nvPr>
        </p:nvSpPr>
        <p:spPr>
          <a:xfrm>
            <a:off x="4982705" y="3725847"/>
            <a:ext cx="2772300" cy="3918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sz="2300">
                <a:solidFill>
                  <a:schemeClr val="dk2"/>
                </a:solidFill>
                <a:latin typeface="Viaoda Libre"/>
                <a:ea typeface="Viaoda Libre"/>
                <a:cs typeface="Viaoda Libre"/>
                <a:sym typeface="Viaoda Libre"/>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92" name="Google Shape;92;p19"/>
          <p:cNvSpPr txBox="1"/>
          <p:nvPr>
            <p:ph idx="15" type="subTitle"/>
          </p:nvPr>
        </p:nvSpPr>
        <p:spPr>
          <a:xfrm>
            <a:off x="4982702" y="2535655"/>
            <a:ext cx="2772300" cy="3918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sz="2300">
                <a:solidFill>
                  <a:schemeClr val="dk2"/>
                </a:solidFill>
                <a:latin typeface="Viaoda Libre"/>
                <a:ea typeface="Viaoda Libre"/>
                <a:cs typeface="Viaoda Libre"/>
                <a:sym typeface="Viaoda Libre"/>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93" name="Google Shape;93;p19"/>
          <p:cNvSpPr txBox="1"/>
          <p:nvPr>
            <p:ph type="title"/>
          </p:nvPr>
        </p:nvSpPr>
        <p:spPr>
          <a:xfrm>
            <a:off x="457200" y="212325"/>
            <a:ext cx="8171700" cy="644700"/>
          </a:xfrm>
          <a:prstGeom prst="rect">
            <a:avLst/>
          </a:prstGeom>
          <a:ln>
            <a:noFill/>
          </a:ln>
        </p:spPr>
        <p:txBody>
          <a:bodyPr anchorCtr="0" anchor="t" bIns="91425" lIns="91425" spcFirstLastPara="1" rIns="91425" wrap="square" tIns="91425">
            <a:noAutofit/>
          </a:bodyPr>
          <a:lstStyle>
            <a:lvl1pPr lvl="0">
              <a:spcBef>
                <a:spcPts val="0"/>
              </a:spcBef>
              <a:spcAft>
                <a:spcPts val="0"/>
              </a:spcAft>
              <a:buSzPts val="3500"/>
              <a:buNone/>
              <a:defRPr sz="3300"/>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p:txBody>
      </p:sp>
      <p:pic>
        <p:nvPicPr>
          <p:cNvPr id="94" name="Google Shape;94;p19" title="grad.png"/>
          <p:cNvPicPr preferRelativeResize="0"/>
          <p:nvPr/>
        </p:nvPicPr>
        <p:blipFill rotWithShape="1">
          <a:blip r:embed="rId2">
            <a:alphaModFix amt="64000"/>
          </a:blip>
          <a:srcRect b="8156" l="11022" r="13739" t="0"/>
          <a:stretch/>
        </p:blipFill>
        <p:spPr>
          <a:xfrm rot="-10217320">
            <a:off x="5733322" y="-2469272"/>
            <a:ext cx="6626053" cy="57777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95" name="Shape 95"/>
        <p:cNvGrpSpPr/>
        <p:nvPr/>
      </p:nvGrpSpPr>
      <p:grpSpPr>
        <a:xfrm>
          <a:off x="0" y="0"/>
          <a:ext cx="0" cy="0"/>
          <a:chOff x="0" y="0"/>
          <a:chExt cx="0" cy="0"/>
        </a:xfrm>
      </p:grpSpPr>
      <p:sp>
        <p:nvSpPr>
          <p:cNvPr id="96" name="Google Shape;96;p20"/>
          <p:cNvSpPr txBox="1"/>
          <p:nvPr>
            <p:ph hasCustomPrompt="1" type="title"/>
          </p:nvPr>
        </p:nvSpPr>
        <p:spPr>
          <a:xfrm flipH="1">
            <a:off x="457200" y="535613"/>
            <a:ext cx="3418200" cy="754500"/>
          </a:xfrm>
          <a:prstGeom prst="rect">
            <a:avLst/>
          </a:prstGeom>
        </p:spPr>
        <p:txBody>
          <a:bodyPr anchorCtr="0" anchor="b" bIns="91425" lIns="91425" spcFirstLastPara="1" rIns="91425" wrap="square" tIns="91425">
            <a:noAutofit/>
          </a:bodyPr>
          <a:lstStyle>
            <a:lvl1pPr lvl="0" rtl="0">
              <a:spcBef>
                <a:spcPts val="0"/>
              </a:spcBef>
              <a:spcAft>
                <a:spcPts val="0"/>
              </a:spcAft>
              <a:buSzPts val="6200"/>
              <a:buNone/>
              <a:defRPr i="1" sz="43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97" name="Google Shape;97;p20"/>
          <p:cNvSpPr txBox="1"/>
          <p:nvPr>
            <p:ph idx="1" type="subTitle"/>
          </p:nvPr>
        </p:nvSpPr>
        <p:spPr>
          <a:xfrm flipH="1">
            <a:off x="457200" y="1143166"/>
            <a:ext cx="3418200" cy="3093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98" name="Google Shape;98;p20"/>
          <p:cNvSpPr txBox="1"/>
          <p:nvPr>
            <p:ph hasCustomPrompt="1" idx="2" type="title"/>
          </p:nvPr>
        </p:nvSpPr>
        <p:spPr>
          <a:xfrm>
            <a:off x="5268600" y="3691238"/>
            <a:ext cx="3418200" cy="754500"/>
          </a:xfrm>
          <a:prstGeom prst="rect">
            <a:avLst/>
          </a:prstGeom>
        </p:spPr>
        <p:txBody>
          <a:bodyPr anchorCtr="0" anchor="b" bIns="91425" lIns="91425" spcFirstLastPara="1" rIns="91425" wrap="square" tIns="91425">
            <a:noAutofit/>
          </a:bodyPr>
          <a:lstStyle>
            <a:lvl1pPr lvl="0" rtl="0" algn="r">
              <a:spcBef>
                <a:spcPts val="0"/>
              </a:spcBef>
              <a:spcAft>
                <a:spcPts val="0"/>
              </a:spcAft>
              <a:buSzPts val="6200"/>
              <a:buNone/>
              <a:defRPr i="1" sz="43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99" name="Google Shape;99;p20"/>
          <p:cNvSpPr txBox="1"/>
          <p:nvPr>
            <p:ph idx="3" type="subTitle"/>
          </p:nvPr>
        </p:nvSpPr>
        <p:spPr>
          <a:xfrm>
            <a:off x="5268600" y="4298566"/>
            <a:ext cx="3418200" cy="309300"/>
          </a:xfrm>
          <a:prstGeom prst="rect">
            <a:avLst/>
          </a:prstGeom>
          <a:ln>
            <a:noFill/>
          </a:ln>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100" name="Google Shape;100;p20" title="grad.png"/>
          <p:cNvPicPr preferRelativeResize="0"/>
          <p:nvPr/>
        </p:nvPicPr>
        <p:blipFill rotWithShape="1">
          <a:blip r:embed="rId2">
            <a:alphaModFix amt="64000"/>
          </a:blip>
          <a:srcRect b="8156" l="11022" r="13739" t="0"/>
          <a:stretch/>
        </p:blipFill>
        <p:spPr>
          <a:xfrm rot="-1375060">
            <a:off x="-2000797" y="1668352"/>
            <a:ext cx="6626044" cy="577770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1"/>
        </a:solidFill>
      </p:bgPr>
    </p:bg>
    <p:spTree>
      <p:nvGrpSpPr>
        <p:cNvPr id="12" name="Shape 12"/>
        <p:cNvGrpSpPr/>
        <p:nvPr/>
      </p:nvGrpSpPr>
      <p:grpSpPr>
        <a:xfrm>
          <a:off x="0" y="0"/>
          <a:ext cx="0" cy="0"/>
          <a:chOff x="0" y="0"/>
          <a:chExt cx="0" cy="0"/>
        </a:xfrm>
      </p:grpSpPr>
      <p:sp>
        <p:nvSpPr>
          <p:cNvPr id="13" name="Google Shape;13;p3"/>
          <p:cNvSpPr txBox="1"/>
          <p:nvPr>
            <p:ph type="title"/>
          </p:nvPr>
        </p:nvSpPr>
        <p:spPr>
          <a:xfrm flipH="1">
            <a:off x="2478600" y="1790900"/>
            <a:ext cx="6208200" cy="2912100"/>
          </a:xfrm>
          <a:prstGeom prst="rect">
            <a:avLst/>
          </a:prstGeom>
          <a:ln>
            <a:noFill/>
          </a:ln>
        </p:spPr>
        <p:txBody>
          <a:bodyPr anchorCtr="0" anchor="b" bIns="91425" lIns="91425" spcFirstLastPara="1" rIns="91425" wrap="square" tIns="91425">
            <a:noAutofit/>
          </a:bodyPr>
          <a:lstStyle>
            <a:lvl1pPr lvl="0" algn="r">
              <a:spcBef>
                <a:spcPts val="0"/>
              </a:spcBef>
              <a:spcAft>
                <a:spcPts val="0"/>
              </a:spcAft>
              <a:buSzPts val="3600"/>
              <a:buNone/>
              <a:defRPr b="0"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4" name="Google Shape;14;p3"/>
          <p:cNvSpPr txBox="1"/>
          <p:nvPr>
            <p:ph hasCustomPrompt="1" idx="2" type="title"/>
          </p:nvPr>
        </p:nvSpPr>
        <p:spPr>
          <a:xfrm>
            <a:off x="457200" y="440450"/>
            <a:ext cx="1295100" cy="7632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6000"/>
              <a:buNone/>
              <a:defRPr b="0" i="1" sz="6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pic>
        <p:nvPicPr>
          <p:cNvPr id="15" name="Google Shape;15;p3" title="grad.png"/>
          <p:cNvPicPr preferRelativeResize="0"/>
          <p:nvPr/>
        </p:nvPicPr>
        <p:blipFill rotWithShape="1">
          <a:blip r:embed="rId2">
            <a:alphaModFix amt="64000"/>
          </a:blip>
          <a:srcRect b="8156" l="11022" r="13739" t="0"/>
          <a:stretch/>
        </p:blipFill>
        <p:spPr>
          <a:xfrm rot="8601403">
            <a:off x="2378586" y="-4229028"/>
            <a:ext cx="8776077" cy="765245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bg>
      <p:bgPr>
        <a:solidFill>
          <a:schemeClr val="lt1"/>
        </a:solidFill>
      </p:bgPr>
    </p:bg>
    <p:spTree>
      <p:nvGrpSpPr>
        <p:cNvPr id="101" name="Shape 101"/>
        <p:cNvGrpSpPr/>
        <p:nvPr/>
      </p:nvGrpSpPr>
      <p:grpSpPr>
        <a:xfrm>
          <a:off x="0" y="0"/>
          <a:ext cx="0" cy="0"/>
          <a:chOff x="0" y="0"/>
          <a:chExt cx="0" cy="0"/>
        </a:xfrm>
      </p:grpSpPr>
      <p:sp>
        <p:nvSpPr>
          <p:cNvPr id="102" name="Google Shape;102;p21"/>
          <p:cNvSpPr txBox="1"/>
          <p:nvPr>
            <p:ph type="title"/>
          </p:nvPr>
        </p:nvSpPr>
        <p:spPr>
          <a:xfrm>
            <a:off x="3243050" y="456638"/>
            <a:ext cx="5443500" cy="1035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500"/>
              <a:buNone/>
              <a:defRPr sz="7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3" name="Google Shape;103;p21"/>
          <p:cNvSpPr txBox="1"/>
          <p:nvPr>
            <p:ph idx="1" type="subTitle"/>
          </p:nvPr>
        </p:nvSpPr>
        <p:spPr>
          <a:xfrm>
            <a:off x="4641006" y="1310655"/>
            <a:ext cx="4045800" cy="1231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4" name="Google Shape;104;p21"/>
          <p:cNvSpPr txBox="1"/>
          <p:nvPr/>
        </p:nvSpPr>
        <p:spPr>
          <a:xfrm>
            <a:off x="457200" y="3847013"/>
            <a:ext cx="5757300" cy="5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Albert Sans"/>
                <a:ea typeface="Albert Sans"/>
                <a:cs typeface="Albert Sans"/>
                <a:sym typeface="Albert Sans"/>
              </a:rPr>
              <a:t>CREDITS: This presentation template was created by </a:t>
            </a:r>
            <a:r>
              <a:rPr b="1" lang="en" sz="1200">
                <a:solidFill>
                  <a:schemeClr val="dk1"/>
                </a:solidFill>
                <a:uFill>
                  <a:noFill/>
                </a:uFill>
                <a:latin typeface="Albert Sans"/>
                <a:ea typeface="Albert Sans"/>
                <a:cs typeface="Albert Sans"/>
                <a:sym typeface="Albert Sans"/>
                <a:hlinkClick r:id="rId2">
                  <a:extLst>
                    <a:ext uri="{A12FA001-AC4F-418D-AE19-62706E023703}">
                      <ahyp:hlinkClr val="tx"/>
                    </a:ext>
                  </a:extLst>
                </a:hlinkClick>
              </a:rPr>
              <a:t>Slidesgo</a:t>
            </a:r>
            <a:r>
              <a:rPr lang="en" sz="1200">
                <a:solidFill>
                  <a:schemeClr val="dk1"/>
                </a:solidFill>
                <a:latin typeface="Albert Sans"/>
                <a:ea typeface="Albert Sans"/>
                <a:cs typeface="Albert Sans"/>
                <a:sym typeface="Albert Sans"/>
              </a:rPr>
              <a:t>, and includes icons, infographics &amp; images by </a:t>
            </a:r>
            <a:r>
              <a:rPr b="1" lang="en" sz="1200">
                <a:solidFill>
                  <a:schemeClr val="dk1"/>
                </a:solidFill>
                <a:uFill>
                  <a:noFill/>
                </a:uFill>
                <a:latin typeface="Albert Sans"/>
                <a:ea typeface="Albert Sans"/>
                <a:cs typeface="Albert Sans"/>
                <a:sym typeface="Albert Sans"/>
                <a:hlinkClick r:id="rId3">
                  <a:extLst>
                    <a:ext uri="{A12FA001-AC4F-418D-AE19-62706E023703}">
                      <ahyp:hlinkClr val="tx"/>
                    </a:ext>
                  </a:extLst>
                </a:hlinkClick>
              </a:rPr>
              <a:t>Freepik</a:t>
            </a:r>
            <a:r>
              <a:rPr b="1" lang="en" sz="1200">
                <a:solidFill>
                  <a:schemeClr val="dk1"/>
                </a:solidFill>
                <a:latin typeface="Albert Sans"/>
                <a:ea typeface="Albert Sans"/>
                <a:cs typeface="Albert Sans"/>
                <a:sym typeface="Albert Sans"/>
              </a:rPr>
              <a:t> </a:t>
            </a:r>
            <a:endParaRPr b="1" sz="1200" u="sng">
              <a:solidFill>
                <a:schemeClr val="dk1"/>
              </a:solidFill>
              <a:latin typeface="Albert Sans"/>
              <a:ea typeface="Albert Sans"/>
              <a:cs typeface="Albert Sans"/>
              <a:sym typeface="Albert San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105" name="Shape 105"/>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106" name="Shape 106"/>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107" name="Shape 107"/>
        <p:cNvGrpSpPr/>
        <p:nvPr/>
      </p:nvGrpSpPr>
      <p:grpSpPr>
        <a:xfrm>
          <a:off x="0" y="0"/>
          <a:ext cx="0" cy="0"/>
          <a:chOff x="0" y="0"/>
          <a:chExt cx="0" cy="0"/>
        </a:xfrm>
      </p:grpSpPr>
      <p:sp>
        <p:nvSpPr>
          <p:cNvPr id="108" name="Google Shape;108;p2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9" name="Google Shape;109;p2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10" name="Google Shape;110;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111" name="Shape 111"/>
        <p:cNvGrpSpPr/>
        <p:nvPr/>
      </p:nvGrpSpPr>
      <p:grpSpPr>
        <a:xfrm>
          <a:off x="0" y="0"/>
          <a:ext cx="0" cy="0"/>
          <a:chOff x="0" y="0"/>
          <a:chExt cx="0" cy="0"/>
        </a:xfrm>
      </p:grpSpPr>
      <p:sp>
        <p:nvSpPr>
          <p:cNvPr id="112" name="Google Shape;112;p2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13" name="Google Shape;113;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idx="1" type="body"/>
          </p:nvPr>
        </p:nvSpPr>
        <p:spPr>
          <a:xfrm>
            <a:off x="457200" y="1221475"/>
            <a:ext cx="8233800" cy="1301700"/>
          </a:xfrm>
          <a:prstGeom prst="rect">
            <a:avLst/>
          </a:prstGeom>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dk2"/>
              </a:buClr>
              <a:buSzPts val="1200"/>
              <a:buFont typeface="Darker Grotesque SemiBold"/>
              <a:buChar char="●"/>
              <a:defRPr sz="1200"/>
            </a:lvl1pPr>
            <a:lvl2pPr indent="-304800" lvl="1" marL="914400" rtl="0">
              <a:lnSpc>
                <a:spcPct val="115000"/>
              </a:lnSpc>
              <a:spcBef>
                <a:spcPts val="0"/>
              </a:spcBef>
              <a:spcAft>
                <a:spcPts val="0"/>
              </a:spcAft>
              <a:buClr>
                <a:srgbClr val="364F27"/>
              </a:buClr>
              <a:buSzPts val="1200"/>
              <a:buFont typeface="Darker Grotesque SemiBold"/>
              <a:buChar char="○"/>
              <a:defRPr/>
            </a:lvl2pPr>
            <a:lvl3pPr indent="-304800" lvl="2" marL="1371600" rtl="0">
              <a:lnSpc>
                <a:spcPct val="115000"/>
              </a:lnSpc>
              <a:spcBef>
                <a:spcPts val="0"/>
              </a:spcBef>
              <a:spcAft>
                <a:spcPts val="0"/>
              </a:spcAft>
              <a:buClr>
                <a:srgbClr val="364F27"/>
              </a:buClr>
              <a:buSzPts val="1200"/>
              <a:buFont typeface="Darker Grotesque SemiBold"/>
              <a:buChar char="■"/>
              <a:defRPr/>
            </a:lvl3pPr>
            <a:lvl4pPr indent="-304800" lvl="3" marL="1828800" rtl="0">
              <a:lnSpc>
                <a:spcPct val="115000"/>
              </a:lnSpc>
              <a:spcBef>
                <a:spcPts val="0"/>
              </a:spcBef>
              <a:spcAft>
                <a:spcPts val="0"/>
              </a:spcAft>
              <a:buClr>
                <a:srgbClr val="364F27"/>
              </a:buClr>
              <a:buSzPts val="1200"/>
              <a:buFont typeface="Darker Grotesque SemiBold"/>
              <a:buChar char="●"/>
              <a:defRPr/>
            </a:lvl4pPr>
            <a:lvl5pPr indent="-304800" lvl="4" marL="2286000" rtl="0">
              <a:lnSpc>
                <a:spcPct val="115000"/>
              </a:lnSpc>
              <a:spcBef>
                <a:spcPts val="0"/>
              </a:spcBef>
              <a:spcAft>
                <a:spcPts val="0"/>
              </a:spcAft>
              <a:buClr>
                <a:srgbClr val="364F27"/>
              </a:buClr>
              <a:buSzPts val="1200"/>
              <a:buFont typeface="Darker Grotesque SemiBold"/>
              <a:buChar char="○"/>
              <a:defRPr/>
            </a:lvl5pPr>
            <a:lvl6pPr indent="-304800" lvl="5" marL="2743200" rtl="0">
              <a:lnSpc>
                <a:spcPct val="115000"/>
              </a:lnSpc>
              <a:spcBef>
                <a:spcPts val="0"/>
              </a:spcBef>
              <a:spcAft>
                <a:spcPts val="0"/>
              </a:spcAft>
              <a:buClr>
                <a:srgbClr val="364F27"/>
              </a:buClr>
              <a:buSzPts val="1200"/>
              <a:buFont typeface="Darker Grotesque SemiBold"/>
              <a:buChar char="■"/>
              <a:defRPr/>
            </a:lvl6pPr>
            <a:lvl7pPr indent="-304800" lvl="6" marL="3200400" rtl="0">
              <a:lnSpc>
                <a:spcPct val="115000"/>
              </a:lnSpc>
              <a:spcBef>
                <a:spcPts val="0"/>
              </a:spcBef>
              <a:spcAft>
                <a:spcPts val="0"/>
              </a:spcAft>
              <a:buClr>
                <a:srgbClr val="364F27"/>
              </a:buClr>
              <a:buSzPts val="1200"/>
              <a:buFont typeface="Darker Grotesque SemiBold"/>
              <a:buChar char="●"/>
              <a:defRPr/>
            </a:lvl7pPr>
            <a:lvl8pPr indent="-304800" lvl="7" marL="3657600" rtl="0">
              <a:lnSpc>
                <a:spcPct val="115000"/>
              </a:lnSpc>
              <a:spcBef>
                <a:spcPts val="0"/>
              </a:spcBef>
              <a:spcAft>
                <a:spcPts val="0"/>
              </a:spcAft>
              <a:buClr>
                <a:srgbClr val="364F27"/>
              </a:buClr>
              <a:buSzPts val="1200"/>
              <a:buFont typeface="Darker Grotesque SemiBold"/>
              <a:buChar char="○"/>
              <a:defRPr/>
            </a:lvl8pPr>
            <a:lvl9pPr indent="-304800" lvl="8" marL="4114800" rtl="0">
              <a:lnSpc>
                <a:spcPct val="115000"/>
              </a:lnSpc>
              <a:spcBef>
                <a:spcPts val="0"/>
              </a:spcBef>
              <a:spcAft>
                <a:spcPts val="0"/>
              </a:spcAft>
              <a:buClr>
                <a:srgbClr val="364F27"/>
              </a:buClr>
              <a:buSzPts val="1200"/>
              <a:buFont typeface="Darker Grotesque SemiBold"/>
              <a:buChar char="■"/>
              <a:defRPr/>
            </a:lvl9pPr>
          </a:lstStyle>
          <a:p/>
        </p:txBody>
      </p:sp>
      <p:sp>
        <p:nvSpPr>
          <p:cNvPr id="18" name="Google Shape;18;p4"/>
          <p:cNvSpPr txBox="1"/>
          <p:nvPr>
            <p:ph type="title"/>
          </p:nvPr>
        </p:nvSpPr>
        <p:spPr>
          <a:xfrm>
            <a:off x="515100" y="212325"/>
            <a:ext cx="8113800" cy="644700"/>
          </a:xfrm>
          <a:prstGeom prst="rect">
            <a:avLst/>
          </a:prstGeom>
          <a:ln>
            <a:noFill/>
          </a:ln>
        </p:spPr>
        <p:txBody>
          <a:bodyPr anchorCtr="0" anchor="t" bIns="91425" lIns="91425" spcFirstLastPara="1" rIns="91425" wrap="square" tIns="91425">
            <a:noAutofit/>
          </a:bodyPr>
          <a:lstStyle>
            <a:lvl1pPr lvl="0" algn="ctr">
              <a:spcBef>
                <a:spcPts val="0"/>
              </a:spcBef>
              <a:spcAft>
                <a:spcPts val="0"/>
              </a:spcAft>
              <a:buSzPts val="3500"/>
              <a:buNone/>
              <a:defRPr sz="3300"/>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 name="Shape 19"/>
        <p:cNvGrpSpPr/>
        <p:nvPr/>
      </p:nvGrpSpPr>
      <p:grpSpPr>
        <a:xfrm>
          <a:off x="0" y="0"/>
          <a:ext cx="0" cy="0"/>
          <a:chOff x="0" y="0"/>
          <a:chExt cx="0" cy="0"/>
        </a:xfrm>
      </p:grpSpPr>
      <p:sp>
        <p:nvSpPr>
          <p:cNvPr id="20" name="Google Shape;20;p5"/>
          <p:cNvSpPr txBox="1"/>
          <p:nvPr>
            <p:ph idx="1" type="subTitle"/>
          </p:nvPr>
        </p:nvSpPr>
        <p:spPr>
          <a:xfrm>
            <a:off x="2026950" y="3196950"/>
            <a:ext cx="5090100" cy="4257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SzPts val="2400"/>
              <a:buFont typeface="Raleway"/>
              <a:buNone/>
              <a:defRPr sz="2300">
                <a:solidFill>
                  <a:schemeClr val="dk2"/>
                </a:solidFill>
                <a:latin typeface="Viaoda Libre"/>
                <a:ea typeface="Viaoda Libre"/>
                <a:cs typeface="Viaoda Libre"/>
                <a:sym typeface="Viaoda Libre"/>
              </a:defRPr>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21" name="Google Shape;21;p5"/>
          <p:cNvSpPr txBox="1"/>
          <p:nvPr>
            <p:ph idx="2" type="subTitle"/>
          </p:nvPr>
        </p:nvSpPr>
        <p:spPr>
          <a:xfrm>
            <a:off x="2026950" y="1359575"/>
            <a:ext cx="5090100" cy="425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300">
                <a:solidFill>
                  <a:schemeClr val="dk2"/>
                </a:solidFill>
                <a:latin typeface="Viaoda Libre"/>
                <a:ea typeface="Viaoda Libre"/>
                <a:cs typeface="Viaoda Libre"/>
                <a:sym typeface="Viaoda Libre"/>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22" name="Google Shape;22;p5"/>
          <p:cNvSpPr txBox="1"/>
          <p:nvPr>
            <p:ph idx="3" type="subTitle"/>
          </p:nvPr>
        </p:nvSpPr>
        <p:spPr>
          <a:xfrm>
            <a:off x="2026950" y="3546450"/>
            <a:ext cx="5090100" cy="83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 name="Google Shape;23;p5"/>
          <p:cNvSpPr txBox="1"/>
          <p:nvPr>
            <p:ph idx="4" type="subTitle"/>
          </p:nvPr>
        </p:nvSpPr>
        <p:spPr>
          <a:xfrm>
            <a:off x="2026950" y="1709075"/>
            <a:ext cx="5090100" cy="83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 name="Google Shape;24;p5"/>
          <p:cNvSpPr txBox="1"/>
          <p:nvPr>
            <p:ph type="title"/>
          </p:nvPr>
        </p:nvSpPr>
        <p:spPr>
          <a:xfrm>
            <a:off x="457200" y="212325"/>
            <a:ext cx="8229600" cy="644700"/>
          </a:xfrm>
          <a:prstGeom prst="rect">
            <a:avLst/>
          </a:prstGeom>
          <a:ln>
            <a:noFill/>
          </a:ln>
        </p:spPr>
        <p:txBody>
          <a:bodyPr anchorCtr="0" anchor="t" bIns="91425" lIns="91425" spcFirstLastPara="1" rIns="91425" wrap="square" tIns="91425">
            <a:noAutofit/>
          </a:bodyPr>
          <a:lstStyle>
            <a:lvl1pPr lvl="0" algn="ctr">
              <a:spcBef>
                <a:spcPts val="0"/>
              </a:spcBef>
              <a:spcAft>
                <a:spcPts val="0"/>
              </a:spcAft>
              <a:buSzPts val="3500"/>
              <a:buNone/>
              <a:defRPr sz="3300"/>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p:txBody>
      </p:sp>
      <p:pic>
        <p:nvPicPr>
          <p:cNvPr id="25" name="Google Shape;25;p5" title="grad.png"/>
          <p:cNvPicPr preferRelativeResize="0"/>
          <p:nvPr/>
        </p:nvPicPr>
        <p:blipFill rotWithShape="1">
          <a:blip r:embed="rId2">
            <a:alphaModFix amt="64000"/>
          </a:blip>
          <a:srcRect b="8156" l="11022" r="13739" t="0"/>
          <a:stretch/>
        </p:blipFill>
        <p:spPr>
          <a:xfrm rot="2199912">
            <a:off x="-3751676" y="-381272"/>
            <a:ext cx="6626045" cy="577770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pic>
        <p:nvPicPr>
          <p:cNvPr id="27" name="Google Shape;27;p6" title="grad.png"/>
          <p:cNvPicPr preferRelativeResize="0"/>
          <p:nvPr/>
        </p:nvPicPr>
        <p:blipFill rotWithShape="1">
          <a:blip r:embed="rId2">
            <a:alphaModFix amt="64000"/>
          </a:blip>
          <a:srcRect b="8156" l="11022" r="13739" t="0"/>
          <a:stretch/>
        </p:blipFill>
        <p:spPr>
          <a:xfrm rot="-5810095">
            <a:off x="-1681503" y="-1718043"/>
            <a:ext cx="4467740" cy="3895735"/>
          </a:xfrm>
          <a:prstGeom prst="rect">
            <a:avLst/>
          </a:prstGeom>
          <a:noFill/>
          <a:ln>
            <a:noFill/>
          </a:ln>
        </p:spPr>
      </p:pic>
      <p:sp>
        <p:nvSpPr>
          <p:cNvPr id="28" name="Google Shape;28;p6"/>
          <p:cNvSpPr txBox="1"/>
          <p:nvPr>
            <p:ph type="title"/>
          </p:nvPr>
        </p:nvSpPr>
        <p:spPr>
          <a:xfrm>
            <a:off x="515100" y="212325"/>
            <a:ext cx="8113800" cy="644700"/>
          </a:xfrm>
          <a:prstGeom prst="rect">
            <a:avLst/>
          </a:prstGeom>
          <a:ln>
            <a:noFill/>
          </a:ln>
        </p:spPr>
        <p:txBody>
          <a:bodyPr anchorCtr="0" anchor="t" bIns="91425" lIns="91425" spcFirstLastPara="1" rIns="91425" wrap="square" tIns="91425">
            <a:noAutofit/>
          </a:bodyPr>
          <a:lstStyle>
            <a:lvl1pPr lvl="0" algn="ctr">
              <a:spcBef>
                <a:spcPts val="0"/>
              </a:spcBef>
              <a:spcAft>
                <a:spcPts val="0"/>
              </a:spcAft>
              <a:buSzPts val="3500"/>
              <a:buNone/>
              <a:defRPr sz="3300"/>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idx="1" type="body"/>
          </p:nvPr>
        </p:nvSpPr>
        <p:spPr>
          <a:xfrm>
            <a:off x="4053700" y="1704950"/>
            <a:ext cx="4512900" cy="28368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Font typeface="DM Sans"/>
              <a:buChar char="●"/>
              <a:defRPr sz="1400"/>
            </a:lvl1pPr>
            <a:lvl2pPr indent="-317500" lvl="1" marL="914400" rtl="0">
              <a:lnSpc>
                <a:spcPct val="115000"/>
              </a:lnSpc>
              <a:spcBef>
                <a:spcPts val="0"/>
              </a:spcBef>
              <a:spcAft>
                <a:spcPts val="0"/>
              </a:spcAft>
              <a:buSzPts val="1400"/>
              <a:buFont typeface="DM Sans"/>
              <a:buChar char="○"/>
              <a:defRPr/>
            </a:lvl2pPr>
            <a:lvl3pPr indent="-317500" lvl="2" marL="1371600" rtl="0">
              <a:lnSpc>
                <a:spcPct val="115000"/>
              </a:lnSpc>
              <a:spcBef>
                <a:spcPts val="0"/>
              </a:spcBef>
              <a:spcAft>
                <a:spcPts val="0"/>
              </a:spcAft>
              <a:buSzPts val="1400"/>
              <a:buFont typeface="DM Sans"/>
              <a:buChar char="■"/>
              <a:defRPr/>
            </a:lvl3pPr>
            <a:lvl4pPr indent="-317500" lvl="3" marL="1828800" rtl="0">
              <a:lnSpc>
                <a:spcPct val="115000"/>
              </a:lnSpc>
              <a:spcBef>
                <a:spcPts val="0"/>
              </a:spcBef>
              <a:spcAft>
                <a:spcPts val="0"/>
              </a:spcAft>
              <a:buSzPts val="1400"/>
              <a:buFont typeface="DM Sans"/>
              <a:buChar char="●"/>
              <a:defRPr/>
            </a:lvl4pPr>
            <a:lvl5pPr indent="-317500" lvl="4" marL="2286000" rtl="0">
              <a:lnSpc>
                <a:spcPct val="115000"/>
              </a:lnSpc>
              <a:spcBef>
                <a:spcPts val="0"/>
              </a:spcBef>
              <a:spcAft>
                <a:spcPts val="0"/>
              </a:spcAft>
              <a:buSzPts val="1400"/>
              <a:buFont typeface="DM Sans"/>
              <a:buChar char="○"/>
              <a:defRPr/>
            </a:lvl5pPr>
            <a:lvl6pPr indent="-317500" lvl="5" marL="2743200" rtl="0">
              <a:lnSpc>
                <a:spcPct val="115000"/>
              </a:lnSpc>
              <a:spcBef>
                <a:spcPts val="0"/>
              </a:spcBef>
              <a:spcAft>
                <a:spcPts val="0"/>
              </a:spcAft>
              <a:buSzPts val="1400"/>
              <a:buFont typeface="DM Sans"/>
              <a:buChar char="■"/>
              <a:defRPr/>
            </a:lvl6pPr>
            <a:lvl7pPr indent="-317500" lvl="6" marL="3200400" rtl="0">
              <a:lnSpc>
                <a:spcPct val="115000"/>
              </a:lnSpc>
              <a:spcBef>
                <a:spcPts val="0"/>
              </a:spcBef>
              <a:spcAft>
                <a:spcPts val="0"/>
              </a:spcAft>
              <a:buSzPts val="1400"/>
              <a:buFont typeface="DM Sans"/>
              <a:buChar char="●"/>
              <a:defRPr/>
            </a:lvl7pPr>
            <a:lvl8pPr indent="-317500" lvl="7" marL="3657600" rtl="0">
              <a:lnSpc>
                <a:spcPct val="115000"/>
              </a:lnSpc>
              <a:spcBef>
                <a:spcPts val="0"/>
              </a:spcBef>
              <a:spcAft>
                <a:spcPts val="0"/>
              </a:spcAft>
              <a:buSzPts val="1400"/>
              <a:buFont typeface="DM Sans"/>
              <a:buChar char="○"/>
              <a:defRPr/>
            </a:lvl8pPr>
            <a:lvl9pPr indent="-317500" lvl="8" marL="4114800" rtl="0">
              <a:lnSpc>
                <a:spcPct val="115000"/>
              </a:lnSpc>
              <a:spcBef>
                <a:spcPts val="0"/>
              </a:spcBef>
              <a:spcAft>
                <a:spcPts val="0"/>
              </a:spcAft>
              <a:buSzPts val="1400"/>
              <a:buFont typeface="DM Sans"/>
              <a:buChar char="■"/>
              <a:defRPr/>
            </a:lvl9pPr>
          </a:lstStyle>
          <a:p/>
        </p:txBody>
      </p:sp>
      <p:sp>
        <p:nvSpPr>
          <p:cNvPr id="31" name="Google Shape;31;p7"/>
          <p:cNvSpPr txBox="1"/>
          <p:nvPr>
            <p:ph type="title"/>
          </p:nvPr>
        </p:nvSpPr>
        <p:spPr>
          <a:xfrm>
            <a:off x="515100" y="212325"/>
            <a:ext cx="8113800" cy="644700"/>
          </a:xfrm>
          <a:prstGeom prst="rect">
            <a:avLst/>
          </a:prstGeom>
          <a:ln>
            <a:noFill/>
          </a:ln>
        </p:spPr>
        <p:txBody>
          <a:bodyPr anchorCtr="0" anchor="t" bIns="91425" lIns="91425" spcFirstLastPara="1" rIns="91425" wrap="square" tIns="91425">
            <a:noAutofit/>
          </a:bodyPr>
          <a:lstStyle>
            <a:lvl1pPr lvl="0" algn="ctr">
              <a:spcBef>
                <a:spcPts val="0"/>
              </a:spcBef>
              <a:spcAft>
                <a:spcPts val="0"/>
              </a:spcAft>
              <a:buSzPts val="3500"/>
              <a:buNone/>
              <a:defRPr sz="3300"/>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1388100" y="1307100"/>
            <a:ext cx="6367800" cy="2529300"/>
          </a:xfrm>
          <a:prstGeom prst="rect">
            <a:avLst/>
          </a:prstGeom>
          <a:ln>
            <a:noFill/>
          </a:ln>
        </p:spPr>
        <p:txBody>
          <a:bodyPr anchorCtr="0" anchor="ctr" bIns="91425" lIns="91425" spcFirstLastPara="1" rIns="91425" wrap="square" tIns="91425">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4" name="Shape 34"/>
        <p:cNvGrpSpPr/>
        <p:nvPr/>
      </p:nvGrpSpPr>
      <p:grpSpPr>
        <a:xfrm>
          <a:off x="0" y="0"/>
          <a:ext cx="0" cy="0"/>
          <a:chOff x="0" y="0"/>
          <a:chExt cx="0" cy="0"/>
        </a:xfrm>
      </p:grpSpPr>
      <p:sp>
        <p:nvSpPr>
          <p:cNvPr id="35" name="Google Shape;35;p9"/>
          <p:cNvSpPr txBox="1"/>
          <p:nvPr>
            <p:ph idx="1" type="subTitle"/>
          </p:nvPr>
        </p:nvSpPr>
        <p:spPr>
          <a:xfrm>
            <a:off x="720064" y="1580125"/>
            <a:ext cx="3597000" cy="238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6" name="Google Shape;36;p9"/>
          <p:cNvSpPr txBox="1"/>
          <p:nvPr>
            <p:ph idx="2" type="subTitle"/>
          </p:nvPr>
        </p:nvSpPr>
        <p:spPr>
          <a:xfrm>
            <a:off x="4826936" y="1580125"/>
            <a:ext cx="3597000" cy="238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7" name="Google Shape;37;p9"/>
          <p:cNvSpPr txBox="1"/>
          <p:nvPr>
            <p:ph type="title"/>
          </p:nvPr>
        </p:nvSpPr>
        <p:spPr>
          <a:xfrm>
            <a:off x="515100" y="212325"/>
            <a:ext cx="8113800" cy="644700"/>
          </a:xfrm>
          <a:prstGeom prst="rect">
            <a:avLst/>
          </a:prstGeom>
          <a:ln>
            <a:noFill/>
          </a:ln>
        </p:spPr>
        <p:txBody>
          <a:bodyPr anchorCtr="0" anchor="t" bIns="91425" lIns="91425" spcFirstLastPara="1" rIns="91425" wrap="square" tIns="91425">
            <a:noAutofit/>
          </a:bodyPr>
          <a:lstStyle>
            <a:lvl1pPr lvl="0" algn="ctr">
              <a:spcBef>
                <a:spcPts val="0"/>
              </a:spcBef>
              <a:spcAft>
                <a:spcPts val="0"/>
              </a:spcAft>
              <a:buSzPts val="3500"/>
              <a:buNone/>
              <a:defRPr sz="3300"/>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8" name="Shape 38"/>
        <p:cNvGrpSpPr/>
        <p:nvPr/>
      </p:nvGrpSpPr>
      <p:grpSpPr>
        <a:xfrm>
          <a:off x="0" y="0"/>
          <a:ext cx="0" cy="0"/>
          <a:chOff x="0" y="0"/>
          <a:chExt cx="0" cy="0"/>
        </a:xfrm>
      </p:grpSpPr>
      <p:sp>
        <p:nvSpPr>
          <p:cNvPr id="39" name="Google Shape;39;p10"/>
          <p:cNvSpPr/>
          <p:nvPr>
            <p:ph idx="2" type="pic"/>
          </p:nvPr>
        </p:nvSpPr>
        <p:spPr>
          <a:xfrm>
            <a:off x="0" y="2"/>
            <a:ext cx="9144000" cy="5143500"/>
          </a:xfrm>
          <a:prstGeom prst="rect">
            <a:avLst/>
          </a:prstGeom>
          <a:noFill/>
          <a:ln>
            <a:noFill/>
          </a:ln>
        </p:spPr>
      </p:sp>
      <p:sp>
        <p:nvSpPr>
          <p:cNvPr id="40" name="Google Shape;40;p10"/>
          <p:cNvSpPr txBox="1"/>
          <p:nvPr>
            <p:ph type="title"/>
          </p:nvPr>
        </p:nvSpPr>
        <p:spPr>
          <a:xfrm>
            <a:off x="468950" y="370700"/>
            <a:ext cx="2841900" cy="734100"/>
          </a:xfrm>
          <a:prstGeom prst="rect">
            <a:avLst/>
          </a:prstGeom>
          <a:solidFill>
            <a:schemeClr val="lt1"/>
          </a:solidFill>
          <a:ln>
            <a:noFill/>
          </a:ln>
        </p:spPr>
        <p:txBody>
          <a:bodyPr anchorCtr="0" anchor="t" bIns="91425" lIns="91425" spcFirstLastPara="1" rIns="91425" wrap="square" tIns="91425">
            <a:noAutofit/>
          </a:bodyPr>
          <a:lstStyle>
            <a:lvl1pPr lvl="0" rtl="0">
              <a:spcBef>
                <a:spcPts val="0"/>
              </a:spcBef>
              <a:spcAft>
                <a:spcPts val="0"/>
              </a:spcAft>
              <a:buSzPts val="3500"/>
              <a:buNone/>
              <a:defRPr sz="1900">
                <a:solidFill>
                  <a:schemeClr val="lt1"/>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1pPr>
            <a:lvl2pPr lvl="1"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2pPr>
            <a:lvl3pPr lvl="2"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3pPr>
            <a:lvl4pPr lvl="3"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4pPr>
            <a:lvl5pPr lvl="4"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5pPr>
            <a:lvl6pPr lvl="5"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6pPr>
            <a:lvl7pPr lvl="6"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7pPr>
            <a:lvl8pPr lvl="7"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8pPr>
            <a:lvl9pPr lvl="8" rtl="0">
              <a:spcBef>
                <a:spcPts val="0"/>
              </a:spcBef>
              <a:spcAft>
                <a:spcPts val="0"/>
              </a:spcAft>
              <a:buClr>
                <a:schemeClr val="dk1"/>
              </a:buClr>
              <a:buSzPts val="3500"/>
              <a:buFont typeface="Viaoda Libre"/>
              <a:buNone/>
              <a:defRPr sz="3500">
                <a:solidFill>
                  <a:schemeClr val="dk1"/>
                </a:solidFill>
                <a:latin typeface="Viaoda Libre"/>
                <a:ea typeface="Viaoda Libre"/>
                <a:cs typeface="Viaoda Libre"/>
                <a:sym typeface="Viaoda Libre"/>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indent="-317500" lvl="1" marL="9144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indent="-317500" lvl="2" marL="13716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indent="-317500" lvl="3" marL="18288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indent="-317500" lvl="4" marL="22860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indent="-317500" lvl="5" marL="27432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indent="-317500" lvl="6" marL="32004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indent="-317500" lvl="7" marL="36576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indent="-317500" lvl="8" marL="4114800">
              <a:lnSpc>
                <a:spcPct val="100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jp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8.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8.jpg"/><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5.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3.jpg"/><Relationship Id="rId4" Type="http://schemas.openxmlformats.org/officeDocument/2006/relationships/image" Target="../media/image39.png"/><Relationship Id="rId5"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 Id="rId3" Type="http://schemas.openxmlformats.org/officeDocument/2006/relationships/image" Target="../media/image32.png"/><Relationship Id="rId4" Type="http://schemas.openxmlformats.org/officeDocument/2006/relationships/image" Target="../media/image54.png"/><Relationship Id="rId5" Type="http://schemas.openxmlformats.org/officeDocument/2006/relationships/image" Target="../media/image31.png"/><Relationship Id="rId6"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5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 Id="rId3"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6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5.xml"/><Relationship Id="rId3"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48.jpg"/><Relationship Id="rId4" Type="http://schemas.openxmlformats.org/officeDocument/2006/relationships/image" Target="../media/image4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5.pn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9.xml"/><Relationship Id="rId3" Type="http://schemas.openxmlformats.org/officeDocument/2006/relationships/image" Target="../media/image60.png"/><Relationship Id="rId4" Type="http://schemas.openxmlformats.org/officeDocument/2006/relationships/image" Target="../media/image59.png"/><Relationship Id="rId5" Type="http://schemas.openxmlformats.org/officeDocument/2006/relationships/image" Target="../media/image33.jpg"/><Relationship Id="rId6" Type="http://schemas.openxmlformats.org/officeDocument/2006/relationships/image" Target="../media/image31.png"/><Relationship Id="rId7" Type="http://schemas.openxmlformats.org/officeDocument/2006/relationships/image" Target="../media/image54.png"/><Relationship Id="rId8"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53.jpg"/><Relationship Id="rId4" Type="http://schemas.openxmlformats.org/officeDocument/2006/relationships/image" Target="../media/image22.png"/><Relationship Id="rId5" Type="http://schemas.openxmlformats.org/officeDocument/2006/relationships/image" Target="../media/image24.png"/><Relationship Id="rId6"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26.png"/><Relationship Id="rId7"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9.png"/><Relationship Id="rId5" Type="http://schemas.openxmlformats.org/officeDocument/2006/relationships/image" Target="../media/image5.png"/><Relationship Id="rId6" Type="http://schemas.openxmlformats.org/officeDocument/2006/relationships/image" Target="../media/image5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6"/>
          <p:cNvSpPr txBox="1"/>
          <p:nvPr>
            <p:ph idx="4294967295"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400"/>
              <a:t>Engine Group</a:t>
            </a:r>
            <a:endParaRPr sz="5400"/>
          </a:p>
          <a:p>
            <a:pPr indent="0" lvl="0" marL="0" rtl="0" algn="ctr">
              <a:spcBef>
                <a:spcPts val="0"/>
              </a:spcBef>
              <a:spcAft>
                <a:spcPts val="0"/>
              </a:spcAft>
              <a:buNone/>
            </a:pPr>
            <a:r>
              <a:rPr lang="en" sz="2600"/>
              <a:t>FRS 106 - Spring 2026</a:t>
            </a:r>
            <a:endParaRPr sz="2600"/>
          </a:p>
        </p:txBody>
      </p:sp>
      <p:sp>
        <p:nvSpPr>
          <p:cNvPr id="119" name="Google Shape;119;p26"/>
          <p:cNvSpPr txBox="1"/>
          <p:nvPr>
            <p:ph idx="4294967295"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900"/>
              <a:t>Ben, David, Eugene, Nathan</a:t>
            </a:r>
            <a:endParaRPr sz="19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5"/>
          <p:cNvSpPr txBox="1"/>
          <p:nvPr>
            <p:ph type="title"/>
          </p:nvPr>
        </p:nvSpPr>
        <p:spPr>
          <a:xfrm>
            <a:off x="515100" y="212325"/>
            <a:ext cx="8113800" cy="64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How much heat does our fins dissipate?</a:t>
            </a:r>
            <a:endParaRPr/>
          </a:p>
        </p:txBody>
      </p:sp>
      <p:sp>
        <p:nvSpPr>
          <p:cNvPr id="189" name="Google Shape;189;p35"/>
          <p:cNvSpPr txBox="1"/>
          <p:nvPr>
            <p:ph idx="1" type="body"/>
          </p:nvPr>
        </p:nvSpPr>
        <p:spPr>
          <a:xfrm>
            <a:off x="457200" y="1221475"/>
            <a:ext cx="8233800" cy="130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Convection governed by Newton’s Law of Cooling </a:t>
            </a:r>
            <a:endParaRPr sz="1800"/>
          </a:p>
          <a:p>
            <a:pPr indent="0" lvl="0" marL="0" rtl="0" algn="l">
              <a:spcBef>
                <a:spcPts val="0"/>
              </a:spcBef>
              <a:spcAft>
                <a:spcPts val="0"/>
              </a:spcAft>
              <a:buNone/>
            </a:pPr>
            <a:r>
              <a:rPr lang="en" sz="1800"/>
              <a:t>Q - heat transfer rate</a:t>
            </a:r>
            <a:endParaRPr sz="1800"/>
          </a:p>
          <a:p>
            <a:pPr indent="0" lvl="0" marL="0" rtl="0" algn="l">
              <a:spcBef>
                <a:spcPts val="0"/>
              </a:spcBef>
              <a:spcAft>
                <a:spcPts val="0"/>
              </a:spcAft>
              <a:buNone/>
            </a:pPr>
            <a:r>
              <a:rPr lang="en" sz="1800"/>
              <a:t>h - convection coefficient</a:t>
            </a:r>
            <a:endParaRPr sz="1800"/>
          </a:p>
          <a:p>
            <a:pPr indent="0" lvl="0" marL="0" rtl="0" algn="l">
              <a:spcBef>
                <a:spcPts val="0"/>
              </a:spcBef>
              <a:spcAft>
                <a:spcPts val="0"/>
              </a:spcAft>
              <a:buNone/>
            </a:pPr>
            <a:r>
              <a:rPr lang="en" sz="1800"/>
              <a:t>A - surface area</a:t>
            </a:r>
            <a:br>
              <a:rPr lang="en" sz="1800"/>
            </a:br>
            <a:r>
              <a:rPr lang="en" sz="1800"/>
              <a:t>T - temperature</a:t>
            </a:r>
            <a:endParaRPr sz="1800"/>
          </a:p>
        </p:txBody>
      </p:sp>
      <p:pic>
        <p:nvPicPr>
          <p:cNvPr id="190" name="Google Shape;190;p35" title="Screenshot 2026-05-03 at 3.51.07 PM.png"/>
          <p:cNvPicPr preferRelativeResize="0"/>
          <p:nvPr/>
        </p:nvPicPr>
        <p:blipFill>
          <a:blip r:embed="rId3">
            <a:alphaModFix/>
          </a:blip>
          <a:stretch>
            <a:fillRect/>
          </a:stretch>
        </p:blipFill>
        <p:spPr>
          <a:xfrm>
            <a:off x="963253" y="3389925"/>
            <a:ext cx="7217500" cy="11199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6"/>
          <p:cNvSpPr txBox="1"/>
          <p:nvPr>
            <p:ph type="title"/>
          </p:nvPr>
        </p:nvSpPr>
        <p:spPr>
          <a:xfrm>
            <a:off x="515100" y="212325"/>
            <a:ext cx="8113800" cy="64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What is h?</a:t>
            </a:r>
            <a:endParaRPr/>
          </a:p>
        </p:txBody>
      </p:sp>
      <p:sp>
        <p:nvSpPr>
          <p:cNvPr id="196" name="Google Shape;196;p36"/>
          <p:cNvSpPr txBox="1"/>
          <p:nvPr>
            <p:ph idx="1" type="body"/>
          </p:nvPr>
        </p:nvSpPr>
        <p:spPr>
          <a:xfrm>
            <a:off x="457200" y="1221475"/>
            <a:ext cx="8233800" cy="1301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Not constant and depends on the airflow</a:t>
            </a:r>
            <a:endParaRPr sz="1800"/>
          </a:p>
          <a:p>
            <a:pPr indent="-342900" lvl="0" marL="457200" rtl="0" algn="l">
              <a:spcBef>
                <a:spcPts val="0"/>
              </a:spcBef>
              <a:spcAft>
                <a:spcPts val="0"/>
              </a:spcAft>
              <a:buSzPts val="1800"/>
              <a:buChar char="-"/>
            </a:pPr>
            <a:r>
              <a:rPr lang="en" sz="1800"/>
              <a:t>Can be found by looking at the Nusselt Number which relates the convective heat transfer to conductive</a:t>
            </a:r>
            <a:endParaRPr sz="1800"/>
          </a:p>
          <a:p>
            <a:pPr indent="0" lvl="0" marL="0" rtl="0" algn="l">
              <a:spcBef>
                <a:spcPts val="0"/>
              </a:spcBef>
              <a:spcAft>
                <a:spcPts val="0"/>
              </a:spcAft>
              <a:buNone/>
            </a:pPr>
            <a:r>
              <a:t/>
            </a:r>
            <a:endParaRPr sz="1800"/>
          </a:p>
        </p:txBody>
      </p:sp>
      <p:pic>
        <p:nvPicPr>
          <p:cNvPr id="197" name="Google Shape;197;p36" title="Screenshot 2026-05-03 at 4.03.27 PM.png"/>
          <p:cNvPicPr preferRelativeResize="0"/>
          <p:nvPr/>
        </p:nvPicPr>
        <p:blipFill>
          <a:blip r:embed="rId3">
            <a:alphaModFix/>
          </a:blip>
          <a:stretch>
            <a:fillRect/>
          </a:stretch>
        </p:blipFill>
        <p:spPr>
          <a:xfrm>
            <a:off x="1256075" y="2912975"/>
            <a:ext cx="6343650" cy="13525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7"/>
          <p:cNvSpPr txBox="1"/>
          <p:nvPr>
            <p:ph type="title"/>
          </p:nvPr>
        </p:nvSpPr>
        <p:spPr>
          <a:xfrm>
            <a:off x="515100" y="212325"/>
            <a:ext cx="8113800" cy="64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Reynolds Number</a:t>
            </a:r>
            <a:endParaRPr/>
          </a:p>
        </p:txBody>
      </p:sp>
      <p:sp>
        <p:nvSpPr>
          <p:cNvPr id="203" name="Google Shape;203;p37"/>
          <p:cNvSpPr txBox="1"/>
          <p:nvPr>
            <p:ph idx="1" type="body"/>
          </p:nvPr>
        </p:nvSpPr>
        <p:spPr>
          <a:xfrm>
            <a:off x="457200" y="1221475"/>
            <a:ext cx="8233800" cy="1301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Nusselt Number is a function of Reynolds number and Prandtl number</a:t>
            </a:r>
            <a:endParaRPr sz="1800"/>
          </a:p>
          <a:p>
            <a:pPr indent="-342900" lvl="0" marL="457200" rtl="0" algn="l">
              <a:spcBef>
                <a:spcPts val="0"/>
              </a:spcBef>
              <a:spcAft>
                <a:spcPts val="0"/>
              </a:spcAft>
              <a:buSzPts val="1800"/>
              <a:buChar char="-"/>
            </a:pPr>
            <a:r>
              <a:rPr lang="en" sz="1800"/>
              <a:t>Re determines if the air flow is laminar or turbulent</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p:txBody>
      </p:sp>
      <p:pic>
        <p:nvPicPr>
          <p:cNvPr id="204" name="Google Shape;204;p37" title="Screenshot 2026-05-03 at 4.17.40 PM.png"/>
          <p:cNvPicPr preferRelativeResize="0"/>
          <p:nvPr/>
        </p:nvPicPr>
        <p:blipFill>
          <a:blip r:embed="rId3">
            <a:alphaModFix/>
          </a:blip>
          <a:stretch>
            <a:fillRect/>
          </a:stretch>
        </p:blipFill>
        <p:spPr>
          <a:xfrm>
            <a:off x="3174450" y="2463925"/>
            <a:ext cx="2795100" cy="12183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8"/>
          <p:cNvSpPr txBox="1"/>
          <p:nvPr>
            <p:ph type="title"/>
          </p:nvPr>
        </p:nvSpPr>
        <p:spPr>
          <a:xfrm>
            <a:off x="515100" y="212325"/>
            <a:ext cx="8113800" cy="64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Max velocity of Tiger Cub</a:t>
            </a:r>
            <a:endParaRPr/>
          </a:p>
        </p:txBody>
      </p:sp>
      <p:sp>
        <p:nvSpPr>
          <p:cNvPr id="210" name="Google Shape;210;p38"/>
          <p:cNvSpPr txBox="1"/>
          <p:nvPr>
            <p:ph idx="1" type="body"/>
          </p:nvPr>
        </p:nvSpPr>
        <p:spPr>
          <a:xfrm>
            <a:off x="457200" y="1221475"/>
            <a:ext cx="8233800" cy="1301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The top speed of the engine is 6000 RPM</a:t>
            </a:r>
            <a:endParaRPr sz="1800"/>
          </a:p>
        </p:txBody>
      </p:sp>
      <p:pic>
        <p:nvPicPr>
          <p:cNvPr id="211" name="Google Shape;211;p38" title="Screenshot 2026-05-03 at 4.11.51 PM.png"/>
          <p:cNvPicPr preferRelativeResize="0"/>
          <p:nvPr/>
        </p:nvPicPr>
        <p:blipFill>
          <a:blip r:embed="rId3">
            <a:alphaModFix/>
          </a:blip>
          <a:stretch>
            <a:fillRect/>
          </a:stretch>
        </p:blipFill>
        <p:spPr>
          <a:xfrm>
            <a:off x="776075" y="2470700"/>
            <a:ext cx="7124700" cy="1409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39" title="Screenshot 2026-05-03 at 4.46.07 PM.png"/>
          <p:cNvPicPr preferRelativeResize="0"/>
          <p:nvPr/>
        </p:nvPicPr>
        <p:blipFill>
          <a:blip r:embed="rId3">
            <a:alphaModFix/>
          </a:blip>
          <a:stretch>
            <a:fillRect/>
          </a:stretch>
        </p:blipFill>
        <p:spPr>
          <a:xfrm>
            <a:off x="1134889" y="3566875"/>
            <a:ext cx="6874226" cy="1157075"/>
          </a:xfrm>
          <a:prstGeom prst="rect">
            <a:avLst/>
          </a:prstGeom>
          <a:noFill/>
          <a:ln>
            <a:noFill/>
          </a:ln>
        </p:spPr>
      </p:pic>
      <p:pic>
        <p:nvPicPr>
          <p:cNvPr id="217" name="Google Shape;217;p39" title="Screenshot 2026-05-03 at 4.49.06 PM.png"/>
          <p:cNvPicPr preferRelativeResize="0"/>
          <p:nvPr/>
        </p:nvPicPr>
        <p:blipFill>
          <a:blip r:embed="rId4">
            <a:alphaModFix/>
          </a:blip>
          <a:stretch>
            <a:fillRect/>
          </a:stretch>
        </p:blipFill>
        <p:spPr>
          <a:xfrm>
            <a:off x="1050450" y="71150"/>
            <a:ext cx="7043126" cy="33503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40"/>
          <p:cNvSpPr txBox="1"/>
          <p:nvPr>
            <p:ph idx="1" type="body"/>
          </p:nvPr>
        </p:nvSpPr>
        <p:spPr>
          <a:xfrm>
            <a:off x="311700" y="335450"/>
            <a:ext cx="8520600" cy="423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Tire Width = 3.25” = 0.08255 m</a:t>
            </a:r>
            <a:endParaRPr sz="1800"/>
          </a:p>
          <a:p>
            <a:pPr indent="0" lvl="0" marL="0" rtl="0" algn="l">
              <a:spcBef>
                <a:spcPts val="0"/>
              </a:spcBef>
              <a:spcAft>
                <a:spcPts val="0"/>
              </a:spcAft>
              <a:buNone/>
            </a:pPr>
            <a:r>
              <a:rPr lang="en" sz="1800"/>
              <a:t>Rim Diameter - 17” = 0.4318 m </a:t>
            </a:r>
            <a:endParaRPr sz="1800"/>
          </a:p>
          <a:p>
            <a:pPr indent="0" lvl="0" marL="0" rtl="0" algn="l">
              <a:spcBef>
                <a:spcPts val="0"/>
              </a:spcBef>
              <a:spcAft>
                <a:spcPts val="0"/>
              </a:spcAft>
              <a:buNone/>
            </a:pPr>
            <a:r>
              <a:rPr lang="en" sz="1800"/>
              <a:t>.4318 + 2(.08255) = 0.597m</a:t>
            </a:r>
            <a:endParaRPr sz="1800"/>
          </a:p>
          <a:p>
            <a:pPr indent="0" lvl="0" marL="0" rtl="0" algn="l">
              <a:spcBef>
                <a:spcPts val="0"/>
              </a:spcBef>
              <a:spcAft>
                <a:spcPts val="0"/>
              </a:spcAft>
              <a:buNone/>
            </a:pPr>
            <a:r>
              <a:rPr lang="en" sz="1800"/>
              <a:t>r = 0.597/2 = 0.3 m</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p:txBody>
      </p:sp>
      <p:pic>
        <p:nvPicPr>
          <p:cNvPr id="223" name="Google Shape;223;p40" title="IMG_0368.jpg"/>
          <p:cNvPicPr preferRelativeResize="0"/>
          <p:nvPr/>
        </p:nvPicPr>
        <p:blipFill>
          <a:blip r:embed="rId3">
            <a:alphaModFix/>
          </a:blip>
          <a:stretch>
            <a:fillRect/>
          </a:stretch>
        </p:blipFill>
        <p:spPr>
          <a:xfrm>
            <a:off x="5534826" y="194925"/>
            <a:ext cx="3244549" cy="2846426"/>
          </a:xfrm>
          <a:prstGeom prst="rect">
            <a:avLst/>
          </a:prstGeom>
          <a:noFill/>
          <a:ln>
            <a:noFill/>
          </a:ln>
        </p:spPr>
      </p:pic>
      <p:pic>
        <p:nvPicPr>
          <p:cNvPr id="224" name="Google Shape;224;p40" title="Screenshot 2026-05-03 at 4.58.58 PM.png"/>
          <p:cNvPicPr preferRelativeResize="0"/>
          <p:nvPr/>
        </p:nvPicPr>
        <p:blipFill>
          <a:blip r:embed="rId4">
            <a:alphaModFix/>
          </a:blip>
          <a:stretch>
            <a:fillRect/>
          </a:stretch>
        </p:blipFill>
        <p:spPr>
          <a:xfrm>
            <a:off x="394762" y="3623900"/>
            <a:ext cx="8354475" cy="9448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41"/>
          <p:cNvSpPr txBox="1"/>
          <p:nvPr>
            <p:ph type="title"/>
          </p:nvPr>
        </p:nvSpPr>
        <p:spPr>
          <a:xfrm>
            <a:off x="515100" y="212325"/>
            <a:ext cx="8113800" cy="64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Calculating Re</a:t>
            </a:r>
            <a:endParaRPr/>
          </a:p>
        </p:txBody>
      </p:sp>
      <p:sp>
        <p:nvSpPr>
          <p:cNvPr id="230" name="Google Shape;230;p41"/>
          <p:cNvSpPr txBox="1"/>
          <p:nvPr>
            <p:ph idx="1" type="body"/>
          </p:nvPr>
        </p:nvSpPr>
        <p:spPr>
          <a:xfrm>
            <a:off x="311700" y="1152475"/>
            <a:ext cx="8520600" cy="368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Density of air = 1.225 kg/m^3</a:t>
            </a:r>
            <a:endParaRPr sz="1800"/>
          </a:p>
          <a:p>
            <a:pPr indent="0" lvl="0" marL="0" rtl="0" algn="l">
              <a:spcBef>
                <a:spcPts val="0"/>
              </a:spcBef>
              <a:spcAft>
                <a:spcPts val="0"/>
              </a:spcAft>
              <a:buNone/>
            </a:pPr>
            <a:r>
              <a:rPr lang="en" sz="1800"/>
              <a:t>Dynamic viscosity of air = 1.8E-5 Pa*s</a:t>
            </a:r>
            <a:endParaRPr sz="1800"/>
          </a:p>
          <a:p>
            <a:pPr indent="0" lvl="0" marL="0" rtl="0" algn="l">
              <a:spcBef>
                <a:spcPts val="0"/>
              </a:spcBef>
              <a:spcAft>
                <a:spcPts val="0"/>
              </a:spcAft>
              <a:buNone/>
            </a:pPr>
            <a:r>
              <a:rPr lang="en" sz="1800"/>
              <a:t>Characteristic Length = Distance between fins = .18” = 0.004572 m</a:t>
            </a:r>
            <a:endParaRPr sz="1800"/>
          </a:p>
          <a:p>
            <a:pPr indent="0" lvl="0" marL="0" rtl="0" algn="l">
              <a:spcBef>
                <a:spcPts val="0"/>
              </a:spcBef>
              <a:spcAft>
                <a:spcPts val="0"/>
              </a:spcAft>
              <a:buNone/>
            </a:pPr>
            <a:r>
              <a:rPr lang="en" sz="1800"/>
              <a:t>Velocity = 27.87 m/s</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Re = 8672</a:t>
            </a:r>
            <a:endParaRPr sz="1800"/>
          </a:p>
          <a:p>
            <a:pPr indent="0" lvl="0" marL="0" rtl="0" algn="l">
              <a:spcBef>
                <a:spcPts val="0"/>
              </a:spcBef>
              <a:spcAft>
                <a:spcPts val="0"/>
              </a:spcAft>
              <a:buNone/>
            </a:pPr>
            <a:r>
              <a:rPr lang="en" sz="1800"/>
              <a:t>Approximately 10^4</a:t>
            </a:r>
            <a:endParaRPr sz="1800"/>
          </a:p>
          <a:p>
            <a:pPr indent="0" lvl="0" marL="0" rtl="0" algn="l">
              <a:spcBef>
                <a:spcPts val="0"/>
              </a:spcBef>
              <a:spcAft>
                <a:spcPts val="0"/>
              </a:spcAft>
              <a:buNone/>
            </a:pPr>
            <a:r>
              <a:t/>
            </a:r>
            <a:endParaRPr sz="1800"/>
          </a:p>
        </p:txBody>
      </p:sp>
      <p:pic>
        <p:nvPicPr>
          <p:cNvPr id="231" name="Google Shape;231;p41" title="Screenshot 2026-05-03 at 4.17.40 PM.png"/>
          <p:cNvPicPr preferRelativeResize="0"/>
          <p:nvPr/>
        </p:nvPicPr>
        <p:blipFill>
          <a:blip r:embed="rId3">
            <a:alphaModFix/>
          </a:blip>
          <a:stretch>
            <a:fillRect/>
          </a:stretch>
        </p:blipFill>
        <p:spPr>
          <a:xfrm>
            <a:off x="5833800" y="2645013"/>
            <a:ext cx="2795100" cy="12183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42"/>
          <p:cNvPicPr preferRelativeResize="0"/>
          <p:nvPr/>
        </p:nvPicPr>
        <p:blipFill>
          <a:blip r:embed="rId3">
            <a:alphaModFix/>
          </a:blip>
          <a:stretch>
            <a:fillRect/>
          </a:stretch>
        </p:blipFill>
        <p:spPr>
          <a:xfrm>
            <a:off x="197125" y="316600"/>
            <a:ext cx="6196875" cy="4510300"/>
          </a:xfrm>
          <a:prstGeom prst="rect">
            <a:avLst/>
          </a:prstGeom>
          <a:noFill/>
          <a:ln>
            <a:noFill/>
          </a:ln>
        </p:spPr>
      </p:pic>
      <p:sp>
        <p:nvSpPr>
          <p:cNvPr id="237" name="Google Shape;237;p42"/>
          <p:cNvSpPr txBox="1"/>
          <p:nvPr>
            <p:ph idx="1" type="body"/>
          </p:nvPr>
        </p:nvSpPr>
        <p:spPr>
          <a:xfrm>
            <a:off x="6809550" y="316600"/>
            <a:ext cx="1832700" cy="456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Pr of Air = .7</a:t>
            </a:r>
            <a:br>
              <a:rPr lang="en" sz="1400"/>
            </a:br>
            <a:r>
              <a:rPr lang="en" sz="1400"/>
              <a:t>Re = 1E4</a:t>
            </a:r>
            <a:endParaRPr sz="1400"/>
          </a:p>
          <a:p>
            <a:pPr indent="0" lvl="0" marL="0" rtl="0" algn="l">
              <a:spcBef>
                <a:spcPts val="0"/>
              </a:spcBef>
              <a:spcAft>
                <a:spcPts val="0"/>
              </a:spcAft>
              <a:buNone/>
            </a:pPr>
            <a:r>
              <a:t/>
            </a:r>
            <a:endParaRPr sz="14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43"/>
          <p:cNvSpPr txBox="1"/>
          <p:nvPr>
            <p:ph type="title"/>
          </p:nvPr>
        </p:nvSpPr>
        <p:spPr>
          <a:xfrm>
            <a:off x="515100" y="212325"/>
            <a:ext cx="8113800" cy="64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Finding h</a:t>
            </a:r>
            <a:endParaRPr/>
          </a:p>
        </p:txBody>
      </p:sp>
      <p:sp>
        <p:nvSpPr>
          <p:cNvPr id="243" name="Google Shape;243;p43"/>
          <p:cNvSpPr txBox="1"/>
          <p:nvPr>
            <p:ph idx="1" type="body"/>
          </p:nvPr>
        </p:nvSpPr>
        <p:spPr>
          <a:xfrm>
            <a:off x="457200" y="1221475"/>
            <a:ext cx="8233800" cy="130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Nu = 50</a:t>
            </a:r>
            <a:endParaRPr sz="1800"/>
          </a:p>
          <a:p>
            <a:pPr indent="0" lvl="0" marL="0" rtl="0" algn="l">
              <a:spcBef>
                <a:spcPts val="0"/>
              </a:spcBef>
              <a:spcAft>
                <a:spcPts val="0"/>
              </a:spcAft>
              <a:buNone/>
            </a:pPr>
            <a:r>
              <a:rPr lang="en" sz="1800"/>
              <a:t>Characteristic Length = Distance between fins = .18” = 0.004572 m</a:t>
            </a:r>
            <a:endParaRPr sz="1800"/>
          </a:p>
          <a:p>
            <a:pPr indent="0" lvl="0" marL="0" rtl="0" algn="l">
              <a:spcBef>
                <a:spcPts val="0"/>
              </a:spcBef>
              <a:spcAft>
                <a:spcPts val="0"/>
              </a:spcAft>
              <a:buNone/>
            </a:pPr>
            <a:r>
              <a:rPr lang="en" sz="1800"/>
              <a:t>k = thermal conductivity of air = 0.026 W/m*K</a:t>
            </a:r>
            <a:endParaRPr sz="1800"/>
          </a:p>
          <a:p>
            <a:pPr indent="0" lvl="0" marL="0" rtl="0" algn="l">
              <a:spcBef>
                <a:spcPts val="0"/>
              </a:spcBef>
              <a:spcAft>
                <a:spcPts val="0"/>
              </a:spcAft>
              <a:buNone/>
            </a:pPr>
            <a:r>
              <a:t/>
            </a:r>
            <a:endParaRPr sz="1800"/>
          </a:p>
          <a:p>
            <a:pPr indent="0" lvl="0" marL="0" rtl="0" algn="l">
              <a:spcBef>
                <a:spcPts val="0"/>
              </a:spcBef>
              <a:spcAft>
                <a:spcPts val="0"/>
              </a:spcAft>
              <a:buClr>
                <a:schemeClr val="dk1"/>
              </a:buClr>
              <a:buSzPts val="1100"/>
              <a:buFont typeface="Arial"/>
              <a:buNone/>
            </a:pPr>
            <a:r>
              <a:rPr lang="en" sz="1800"/>
              <a:t>h = 284.3 W/m^2*K</a:t>
            </a:r>
            <a:endParaRPr sz="1800"/>
          </a:p>
          <a:p>
            <a:pPr indent="0" lvl="0" marL="0" rtl="0" algn="l">
              <a:spcBef>
                <a:spcPts val="0"/>
              </a:spcBef>
              <a:spcAft>
                <a:spcPts val="0"/>
              </a:spcAft>
              <a:buNone/>
            </a:pPr>
            <a:r>
              <a:t/>
            </a:r>
            <a:endParaRPr sz="1800"/>
          </a:p>
        </p:txBody>
      </p:sp>
      <p:pic>
        <p:nvPicPr>
          <p:cNvPr id="244" name="Google Shape;244;p43" title="Screenshot 2026-05-03 at 5.30.38 PM.png"/>
          <p:cNvPicPr preferRelativeResize="0"/>
          <p:nvPr/>
        </p:nvPicPr>
        <p:blipFill>
          <a:blip r:embed="rId3">
            <a:alphaModFix/>
          </a:blip>
          <a:stretch>
            <a:fillRect/>
          </a:stretch>
        </p:blipFill>
        <p:spPr>
          <a:xfrm>
            <a:off x="5087600" y="2811625"/>
            <a:ext cx="2962000" cy="1387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44"/>
          <p:cNvSpPr txBox="1"/>
          <p:nvPr>
            <p:ph type="title"/>
          </p:nvPr>
        </p:nvSpPr>
        <p:spPr>
          <a:xfrm>
            <a:off x="515100" y="212325"/>
            <a:ext cx="8113800" cy="64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Surface Area of a fin</a:t>
            </a:r>
            <a:endParaRPr/>
          </a:p>
        </p:txBody>
      </p:sp>
      <p:sp>
        <p:nvSpPr>
          <p:cNvPr id="250" name="Google Shape;250;p44"/>
          <p:cNvSpPr txBox="1"/>
          <p:nvPr>
            <p:ph idx="1" type="body"/>
          </p:nvPr>
        </p:nvSpPr>
        <p:spPr>
          <a:xfrm>
            <a:off x="457200" y="1221475"/>
            <a:ext cx="8233800" cy="130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Assume fin cross section is an ellipse</a:t>
            </a:r>
            <a:br>
              <a:rPr lang="en" sz="1400"/>
            </a:br>
            <a:r>
              <a:rPr lang="en" sz="1400"/>
              <a:t>Major Axis Diameter = 5.48” = 0.139192m</a:t>
            </a:r>
            <a:endParaRPr sz="1400"/>
          </a:p>
          <a:p>
            <a:pPr indent="0" lvl="0" marL="0" rtl="0" algn="l">
              <a:spcBef>
                <a:spcPts val="0"/>
              </a:spcBef>
              <a:spcAft>
                <a:spcPts val="0"/>
              </a:spcAft>
              <a:buNone/>
            </a:pPr>
            <a:r>
              <a:rPr lang="en" sz="1400"/>
              <a:t>Minor Axis Diameter = 4.05” = 0.10287m</a:t>
            </a:r>
            <a:endParaRPr sz="1400"/>
          </a:p>
          <a:p>
            <a:pPr indent="0" lvl="0" marL="0" rtl="0" algn="l">
              <a:spcBef>
                <a:spcPts val="0"/>
              </a:spcBef>
              <a:spcAft>
                <a:spcPts val="0"/>
              </a:spcAft>
              <a:buNone/>
            </a:pPr>
            <a:r>
              <a:rPr lang="en" sz="1400"/>
              <a:t>Air flows on both sides of the fin so multiply by 2</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p:txBody>
      </p:sp>
      <p:pic>
        <p:nvPicPr>
          <p:cNvPr id="251" name="Google Shape;251;p44" title="Screenshot 2026-05-03 at 5.39.29 PM.png"/>
          <p:cNvPicPr preferRelativeResize="0"/>
          <p:nvPr/>
        </p:nvPicPr>
        <p:blipFill>
          <a:blip r:embed="rId3">
            <a:alphaModFix/>
          </a:blip>
          <a:stretch>
            <a:fillRect/>
          </a:stretch>
        </p:blipFill>
        <p:spPr>
          <a:xfrm>
            <a:off x="4729800" y="1016391"/>
            <a:ext cx="4203824" cy="1327525"/>
          </a:xfrm>
          <a:prstGeom prst="rect">
            <a:avLst/>
          </a:prstGeom>
          <a:noFill/>
          <a:ln>
            <a:noFill/>
          </a:ln>
        </p:spPr>
      </p:pic>
      <p:pic>
        <p:nvPicPr>
          <p:cNvPr id="252" name="Google Shape;252;p44" title="Screenshot 2026-05-03 at 5.52.06 PM.png"/>
          <p:cNvPicPr preferRelativeResize="0"/>
          <p:nvPr/>
        </p:nvPicPr>
        <p:blipFill>
          <a:blip r:embed="rId4">
            <a:alphaModFix/>
          </a:blip>
          <a:stretch>
            <a:fillRect/>
          </a:stretch>
        </p:blipFill>
        <p:spPr>
          <a:xfrm>
            <a:off x="725550" y="2920476"/>
            <a:ext cx="7692899" cy="1813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7"/>
          <p:cNvSpPr txBox="1"/>
          <p:nvPr>
            <p:ph idx="4294967295" type="ctrTitle"/>
          </p:nvPr>
        </p:nvSpPr>
        <p:spPr>
          <a:xfrm>
            <a:off x="311708" y="744575"/>
            <a:ext cx="8520600" cy="205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Process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45"/>
          <p:cNvSpPr txBox="1"/>
          <p:nvPr>
            <p:ph type="title"/>
          </p:nvPr>
        </p:nvSpPr>
        <p:spPr>
          <a:xfrm>
            <a:off x="515100" y="212325"/>
            <a:ext cx="8113800" cy="64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Measuring the Axes and Counting Fins</a:t>
            </a:r>
            <a:endParaRPr/>
          </a:p>
        </p:txBody>
      </p:sp>
      <p:pic>
        <p:nvPicPr>
          <p:cNvPr id="258" name="Google Shape;258;p45" title="999017D2-CD2B-414C-A450-57219304A1AC_1_105_c.jpeg"/>
          <p:cNvPicPr preferRelativeResize="0"/>
          <p:nvPr/>
        </p:nvPicPr>
        <p:blipFill>
          <a:blip r:embed="rId3">
            <a:alphaModFix/>
          </a:blip>
          <a:stretch>
            <a:fillRect/>
          </a:stretch>
        </p:blipFill>
        <p:spPr>
          <a:xfrm>
            <a:off x="5893396" y="1161100"/>
            <a:ext cx="2692700" cy="3590275"/>
          </a:xfrm>
          <a:prstGeom prst="rect">
            <a:avLst/>
          </a:prstGeom>
          <a:noFill/>
          <a:ln>
            <a:noFill/>
          </a:ln>
        </p:spPr>
      </p:pic>
      <p:pic>
        <p:nvPicPr>
          <p:cNvPr id="259" name="Google Shape;259;p45" title="62C4A085-5CB4-4CE4-902D-9F8EAA2BFB73_1_105_c.jpeg"/>
          <p:cNvPicPr preferRelativeResize="0"/>
          <p:nvPr/>
        </p:nvPicPr>
        <p:blipFill>
          <a:blip r:embed="rId4">
            <a:alphaModFix/>
          </a:blip>
          <a:stretch>
            <a:fillRect/>
          </a:stretch>
        </p:blipFill>
        <p:spPr>
          <a:xfrm>
            <a:off x="1320246" y="1286725"/>
            <a:ext cx="2743624" cy="36581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6"/>
          <p:cNvSpPr txBox="1"/>
          <p:nvPr>
            <p:ph type="title"/>
          </p:nvPr>
        </p:nvSpPr>
        <p:spPr>
          <a:xfrm>
            <a:off x="515100" y="212325"/>
            <a:ext cx="8113800" cy="64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Heat dissipated by 1 fin through convection</a:t>
            </a:r>
            <a:endParaRPr/>
          </a:p>
        </p:txBody>
      </p:sp>
      <p:sp>
        <p:nvSpPr>
          <p:cNvPr id="265" name="Google Shape;265;p46"/>
          <p:cNvSpPr txBox="1"/>
          <p:nvPr>
            <p:ph idx="1" type="body"/>
          </p:nvPr>
        </p:nvSpPr>
        <p:spPr>
          <a:xfrm>
            <a:off x="457200" y="1221475"/>
            <a:ext cx="8233800" cy="130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Assuming:</a:t>
            </a:r>
            <a:endParaRPr sz="1400"/>
          </a:p>
          <a:p>
            <a:pPr indent="-317500" lvl="0" marL="457200" rtl="0" algn="l">
              <a:spcBef>
                <a:spcPts val="0"/>
              </a:spcBef>
              <a:spcAft>
                <a:spcPts val="0"/>
              </a:spcAft>
              <a:buSzPts val="1400"/>
              <a:buChar char="-"/>
            </a:pPr>
            <a:r>
              <a:rPr lang="en" sz="1400"/>
              <a:t>Riding in room temperature (20 Celsius = 293.15K)</a:t>
            </a:r>
            <a:endParaRPr sz="1400"/>
          </a:p>
          <a:p>
            <a:pPr indent="-317500" lvl="0" marL="457200" rtl="0" algn="l">
              <a:spcBef>
                <a:spcPts val="0"/>
              </a:spcBef>
              <a:spcAft>
                <a:spcPts val="0"/>
              </a:spcAft>
              <a:buSzPts val="1400"/>
              <a:buChar char="-"/>
            </a:pPr>
            <a:r>
              <a:rPr lang="en" sz="1400"/>
              <a:t>Fin heats up to 100 Celsius = 373.15K</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p:txBody>
      </p:sp>
      <p:pic>
        <p:nvPicPr>
          <p:cNvPr id="266" name="Google Shape;266;p46" title="Screenshot 2026-05-03 at 6.05.28 PM.png"/>
          <p:cNvPicPr preferRelativeResize="0"/>
          <p:nvPr/>
        </p:nvPicPr>
        <p:blipFill>
          <a:blip r:embed="rId3">
            <a:alphaModFix/>
          </a:blip>
          <a:stretch>
            <a:fillRect/>
          </a:stretch>
        </p:blipFill>
        <p:spPr>
          <a:xfrm>
            <a:off x="311700" y="2518372"/>
            <a:ext cx="8520599" cy="51595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7"/>
          <p:cNvSpPr txBox="1"/>
          <p:nvPr>
            <p:ph type="title"/>
          </p:nvPr>
        </p:nvSpPr>
        <p:spPr>
          <a:xfrm>
            <a:off x="515100" y="212325"/>
            <a:ext cx="8113800" cy="64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Heat dissipated by the head through convection</a:t>
            </a:r>
            <a:endParaRPr/>
          </a:p>
        </p:txBody>
      </p:sp>
      <p:sp>
        <p:nvSpPr>
          <p:cNvPr id="272" name="Google Shape;272;p47"/>
          <p:cNvSpPr txBox="1"/>
          <p:nvPr>
            <p:ph idx="1" type="body"/>
          </p:nvPr>
        </p:nvSpPr>
        <p:spPr>
          <a:xfrm>
            <a:off x="457200" y="1221475"/>
            <a:ext cx="8233800" cy="130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15 full fins</a:t>
            </a:r>
            <a:endParaRPr sz="1400"/>
          </a:p>
          <a:p>
            <a:pPr indent="0" lvl="0" marL="0" rtl="0" algn="l">
              <a:spcBef>
                <a:spcPts val="0"/>
              </a:spcBef>
              <a:spcAft>
                <a:spcPts val="0"/>
              </a:spcAft>
              <a:buNone/>
            </a:pPr>
            <a:r>
              <a:rPr lang="en" sz="1400"/>
              <a:t>A bunch of little fins - assume thats equivalent to 7 full fins</a:t>
            </a:r>
            <a:endParaRPr sz="1400"/>
          </a:p>
          <a:p>
            <a:pPr indent="0" lvl="0" marL="0" rtl="0" algn="l">
              <a:spcBef>
                <a:spcPts val="0"/>
              </a:spcBef>
              <a:spcAft>
                <a:spcPts val="0"/>
              </a:spcAft>
              <a:buNone/>
            </a:pPr>
            <a:r>
              <a:t/>
            </a:r>
            <a:endParaRPr sz="1400"/>
          </a:p>
        </p:txBody>
      </p:sp>
      <p:pic>
        <p:nvPicPr>
          <p:cNvPr id="273" name="Google Shape;273;p47"/>
          <p:cNvPicPr preferRelativeResize="0"/>
          <p:nvPr/>
        </p:nvPicPr>
        <p:blipFill rotWithShape="1">
          <a:blip r:embed="rId3">
            <a:alphaModFix/>
          </a:blip>
          <a:srcRect b="36818" l="23200" r="30557" t="6970"/>
          <a:stretch/>
        </p:blipFill>
        <p:spPr>
          <a:xfrm>
            <a:off x="6477000" y="1983425"/>
            <a:ext cx="2581275" cy="2353225"/>
          </a:xfrm>
          <a:prstGeom prst="rect">
            <a:avLst/>
          </a:prstGeom>
          <a:noFill/>
          <a:ln>
            <a:noFill/>
          </a:ln>
        </p:spPr>
      </p:pic>
      <p:pic>
        <p:nvPicPr>
          <p:cNvPr id="274" name="Google Shape;274;p47" title="Screenshot 2026-05-05 at 4.44.55 PM.png"/>
          <p:cNvPicPr preferRelativeResize="0"/>
          <p:nvPr/>
        </p:nvPicPr>
        <p:blipFill>
          <a:blip r:embed="rId4">
            <a:alphaModFix/>
          </a:blip>
          <a:stretch>
            <a:fillRect/>
          </a:stretch>
        </p:blipFill>
        <p:spPr>
          <a:xfrm>
            <a:off x="56025" y="2460263"/>
            <a:ext cx="6376149" cy="8008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48"/>
          <p:cNvPicPr preferRelativeResize="0"/>
          <p:nvPr/>
        </p:nvPicPr>
        <p:blipFill>
          <a:blip r:embed="rId3">
            <a:alphaModFix/>
          </a:blip>
          <a:stretch>
            <a:fillRect/>
          </a:stretch>
        </p:blipFill>
        <p:spPr>
          <a:xfrm>
            <a:off x="3391861" y="1895862"/>
            <a:ext cx="2360301" cy="2181574"/>
          </a:xfrm>
          <a:prstGeom prst="rect">
            <a:avLst/>
          </a:prstGeom>
          <a:noFill/>
          <a:ln>
            <a:noFill/>
          </a:ln>
        </p:spPr>
      </p:pic>
      <p:pic>
        <p:nvPicPr>
          <p:cNvPr id="280" name="Google Shape;280;p48"/>
          <p:cNvPicPr preferRelativeResize="0"/>
          <p:nvPr/>
        </p:nvPicPr>
        <p:blipFill rotWithShape="1">
          <a:blip r:embed="rId4">
            <a:alphaModFix/>
          </a:blip>
          <a:srcRect b="23082" l="37417" r="41029" t="57612"/>
          <a:stretch/>
        </p:blipFill>
        <p:spPr>
          <a:xfrm>
            <a:off x="3350675" y="1627700"/>
            <a:ext cx="2442651" cy="3049723"/>
          </a:xfrm>
          <a:prstGeom prst="rect">
            <a:avLst/>
          </a:prstGeom>
          <a:noFill/>
          <a:ln>
            <a:noFill/>
          </a:ln>
        </p:spPr>
      </p:pic>
      <p:sp>
        <p:nvSpPr>
          <p:cNvPr id="281" name="Google Shape;281;p48"/>
          <p:cNvSpPr txBox="1"/>
          <p:nvPr/>
        </p:nvSpPr>
        <p:spPr>
          <a:xfrm>
            <a:off x="2363700" y="184486"/>
            <a:ext cx="4416600" cy="105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chemeClr val="dk2"/>
                </a:solidFill>
              </a:rPr>
              <a:t>The Woodruff Key</a:t>
            </a:r>
            <a:endParaRPr b="1" sz="2000">
              <a:solidFill>
                <a:schemeClr val="dk2"/>
              </a:solidFill>
            </a:endParaRPr>
          </a:p>
          <a:p>
            <a:pPr indent="0" lvl="0" marL="0" rtl="0" algn="ctr">
              <a:spcBef>
                <a:spcPts val="0"/>
              </a:spcBef>
              <a:spcAft>
                <a:spcPts val="0"/>
              </a:spcAft>
              <a:buNone/>
            </a:pPr>
            <a:r>
              <a:rPr i="1" lang="en" sz="1700">
                <a:solidFill>
                  <a:schemeClr val="dk2"/>
                </a:solidFill>
              </a:rPr>
              <a:t>One of the most visually unimpressive but mechanically important parts. </a:t>
            </a:r>
            <a:endParaRPr i="1" sz="1700">
              <a:solidFill>
                <a:schemeClr val="dk2"/>
              </a:solidFill>
            </a:endParaRPr>
          </a:p>
        </p:txBody>
      </p:sp>
      <p:pic>
        <p:nvPicPr>
          <p:cNvPr id="282" name="Google Shape;282;p48"/>
          <p:cNvPicPr preferRelativeResize="0"/>
          <p:nvPr/>
        </p:nvPicPr>
        <p:blipFill rotWithShape="1">
          <a:blip r:embed="rId4">
            <a:alphaModFix/>
          </a:blip>
          <a:srcRect b="19418" l="23169" r="18042" t="35222"/>
          <a:stretch/>
        </p:blipFill>
        <p:spPr>
          <a:xfrm>
            <a:off x="2846651" y="1452851"/>
            <a:ext cx="3450701" cy="3549752"/>
          </a:xfrm>
          <a:prstGeom prst="rect">
            <a:avLst/>
          </a:prstGeom>
          <a:noFill/>
          <a:ln>
            <a:noFill/>
          </a:ln>
        </p:spPr>
      </p:pic>
      <p:pic>
        <p:nvPicPr>
          <p:cNvPr id="283" name="Google Shape;283;p48"/>
          <p:cNvPicPr preferRelativeResize="0"/>
          <p:nvPr/>
        </p:nvPicPr>
        <p:blipFill>
          <a:blip r:embed="rId5">
            <a:alphaModFix/>
          </a:blip>
          <a:stretch>
            <a:fillRect/>
          </a:stretch>
        </p:blipFill>
        <p:spPr>
          <a:xfrm>
            <a:off x="1187852" y="1192859"/>
            <a:ext cx="6768274" cy="394918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8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82"/>
                                        </p:tgtEl>
                                      </p:cBhvr>
                                    </p:animEffect>
                                    <p:set>
                                      <p:cBhvr>
                                        <p:cTn dur="1" fill="hold">
                                          <p:stCondLst>
                                            <p:cond delay="1000"/>
                                          </p:stCondLst>
                                        </p:cTn>
                                        <p:tgtEl>
                                          <p:spTgt spid="28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80"/>
                                        </p:tgtEl>
                                      </p:cBhvr>
                                    </p:animEffect>
                                    <p:set>
                                      <p:cBhvr>
                                        <p:cTn dur="1" fill="hold">
                                          <p:stCondLst>
                                            <p:cond delay="1000"/>
                                          </p:stCondLst>
                                        </p:cTn>
                                        <p:tgtEl>
                                          <p:spTgt spid="28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9"/>
          <p:cNvSpPr txBox="1"/>
          <p:nvPr>
            <p:ph type="title"/>
          </p:nvPr>
        </p:nvSpPr>
        <p:spPr>
          <a:xfrm>
            <a:off x="515100" y="212325"/>
            <a:ext cx="8113800" cy="644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Function of the Woodruff Key</a:t>
            </a:r>
            <a:endParaRPr/>
          </a:p>
        </p:txBody>
      </p:sp>
      <p:sp>
        <p:nvSpPr>
          <p:cNvPr id="289" name="Google Shape;289;p49"/>
          <p:cNvSpPr txBox="1"/>
          <p:nvPr>
            <p:ph idx="4294967295" type="body"/>
          </p:nvPr>
        </p:nvSpPr>
        <p:spPr>
          <a:xfrm>
            <a:off x="457200" y="1221475"/>
            <a:ext cx="8233800" cy="13017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a:pPr>
            <a:r>
              <a:rPr lang="en"/>
              <a:t>Locks rotating parts together. </a:t>
            </a:r>
            <a:endParaRPr/>
          </a:p>
          <a:p>
            <a:pPr indent="0" lvl="0" marL="457200" rtl="0" algn="l">
              <a:spcBef>
                <a:spcPts val="0"/>
              </a:spcBef>
              <a:spcAft>
                <a:spcPts val="0"/>
              </a:spcAft>
              <a:buNone/>
            </a:pPr>
            <a:r>
              <a:rPr i="1" lang="en" sz="1500"/>
              <a:t>It prevents components from spinning independently on the shaft. (like sprockets or the flywheel) </a:t>
            </a:r>
            <a:endParaRPr i="1" sz="1500"/>
          </a:p>
          <a:p>
            <a:pPr indent="-317500" lvl="0" marL="457200" rtl="0" algn="l">
              <a:spcBef>
                <a:spcPts val="0"/>
              </a:spcBef>
              <a:spcAft>
                <a:spcPts val="0"/>
              </a:spcAft>
              <a:buSzPts val="1400"/>
              <a:buAutoNum type="arabicPeriod"/>
            </a:pPr>
            <a:r>
              <a:rPr lang="en"/>
              <a:t>Transfers torque through a tiny contact point. </a:t>
            </a:r>
            <a:endParaRPr/>
          </a:p>
          <a:p>
            <a:pPr indent="0" lvl="0" marL="457200" rtl="0" algn="l">
              <a:spcBef>
                <a:spcPts val="0"/>
              </a:spcBef>
              <a:spcAft>
                <a:spcPts val="0"/>
              </a:spcAft>
              <a:buNone/>
            </a:pPr>
            <a:r>
              <a:rPr i="1" lang="en" sz="1450"/>
              <a:t>Because it is the singular point of contact between two rotating parts, it serves as a critical point that ensures power transfer.</a:t>
            </a:r>
            <a:endParaRPr i="1" sz="1450"/>
          </a:p>
          <a:p>
            <a:pPr indent="-317500" lvl="0" marL="457200" rtl="0" algn="l">
              <a:spcBef>
                <a:spcPts val="0"/>
              </a:spcBef>
              <a:spcAft>
                <a:spcPts val="0"/>
              </a:spcAft>
              <a:buSzPts val="1400"/>
              <a:buAutoNum type="arabicPeriod"/>
            </a:pPr>
            <a:r>
              <a:rPr lang="en"/>
              <a:t>Maintains alignment and timing</a:t>
            </a:r>
            <a:endParaRPr/>
          </a:p>
          <a:p>
            <a:pPr indent="0" lvl="0" marL="457200" rtl="0" algn="l">
              <a:spcBef>
                <a:spcPts val="0"/>
              </a:spcBef>
              <a:spcAft>
                <a:spcPts val="0"/>
              </a:spcAft>
              <a:buNone/>
            </a:pPr>
            <a:r>
              <a:rPr i="1" lang="en" sz="1500"/>
              <a:t>It keeps components in the correct angular position which is critical for things like ignition timing or gear alignment. </a:t>
            </a:r>
            <a:endParaRPr i="1" sz="1500"/>
          </a:p>
          <a:p>
            <a:pPr indent="-330200" lvl="0" marL="457200" rtl="0" algn="l">
              <a:spcBef>
                <a:spcPts val="0"/>
              </a:spcBef>
              <a:spcAft>
                <a:spcPts val="0"/>
              </a:spcAft>
              <a:buSzPts val="1600"/>
              <a:buAutoNum type="arabicPeriod"/>
            </a:pPr>
            <a:r>
              <a:rPr lang="en" sz="1600"/>
              <a:t>Can act as a mechanical fuse</a:t>
            </a:r>
            <a:endParaRPr sz="1600"/>
          </a:p>
          <a:p>
            <a:pPr indent="0" lvl="0" marL="457200" rtl="0" algn="l">
              <a:spcBef>
                <a:spcPts val="0"/>
              </a:spcBef>
              <a:spcAft>
                <a:spcPts val="0"/>
              </a:spcAft>
              <a:buNone/>
            </a:pPr>
            <a:r>
              <a:rPr i="1" lang="en" sz="1400"/>
              <a:t>Under shock loads, it may shear before more expensive parts fail. </a:t>
            </a:r>
            <a:endParaRPr i="1" sz="14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50"/>
          <p:cNvSpPr txBox="1"/>
          <p:nvPr>
            <p:ph type="title"/>
          </p:nvPr>
        </p:nvSpPr>
        <p:spPr>
          <a:xfrm>
            <a:off x="515100" y="212325"/>
            <a:ext cx="8113800" cy="644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From Explosion to Rotation</a:t>
            </a:r>
            <a:endParaRPr/>
          </a:p>
        </p:txBody>
      </p:sp>
      <p:sp>
        <p:nvSpPr>
          <p:cNvPr id="295" name="Google Shape;295;p50"/>
          <p:cNvSpPr txBox="1"/>
          <p:nvPr>
            <p:ph idx="4294967295" type="body"/>
          </p:nvPr>
        </p:nvSpPr>
        <p:spPr>
          <a:xfrm>
            <a:off x="149650" y="3212750"/>
            <a:ext cx="2350500" cy="9657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935"/>
              <a:buNone/>
            </a:pPr>
            <a:r>
              <a:rPr lang="en" sz="1330"/>
              <a:t>Combustion creates force. Fuel ignites in the cylinder, pushing the piston downward and driving the crankshaft. </a:t>
            </a:r>
            <a:endParaRPr sz="1330"/>
          </a:p>
          <a:p>
            <a:pPr indent="0" lvl="0" marL="457200" rtl="0" algn="l">
              <a:lnSpc>
                <a:spcPct val="95000"/>
              </a:lnSpc>
              <a:spcBef>
                <a:spcPts val="0"/>
              </a:spcBef>
              <a:spcAft>
                <a:spcPts val="0"/>
              </a:spcAft>
              <a:buSzPts val="935"/>
              <a:buNone/>
            </a:pPr>
            <a:r>
              <a:t/>
            </a:r>
            <a:endParaRPr sz="1530"/>
          </a:p>
        </p:txBody>
      </p:sp>
      <p:pic>
        <p:nvPicPr>
          <p:cNvPr id="296" name="Google Shape;296;p50"/>
          <p:cNvPicPr preferRelativeResize="0"/>
          <p:nvPr/>
        </p:nvPicPr>
        <p:blipFill rotWithShape="1">
          <a:blip r:embed="rId3">
            <a:alphaModFix/>
          </a:blip>
          <a:srcRect b="0" l="0" r="0" t="1787"/>
          <a:stretch/>
        </p:blipFill>
        <p:spPr>
          <a:xfrm>
            <a:off x="817927" y="1133550"/>
            <a:ext cx="1013950" cy="1917075"/>
          </a:xfrm>
          <a:prstGeom prst="rect">
            <a:avLst/>
          </a:prstGeom>
          <a:noFill/>
          <a:ln>
            <a:noFill/>
          </a:ln>
        </p:spPr>
      </p:pic>
      <p:sp>
        <p:nvSpPr>
          <p:cNvPr id="297" name="Google Shape;297;p50"/>
          <p:cNvSpPr/>
          <p:nvPr/>
        </p:nvSpPr>
        <p:spPr>
          <a:xfrm>
            <a:off x="2164775" y="1894500"/>
            <a:ext cx="798600" cy="243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8" name="Google Shape;298;p50"/>
          <p:cNvSpPr txBox="1"/>
          <p:nvPr>
            <p:ph idx="4294967295" type="body"/>
          </p:nvPr>
        </p:nvSpPr>
        <p:spPr>
          <a:xfrm>
            <a:off x="3032950" y="3212750"/>
            <a:ext cx="2182800" cy="965700"/>
          </a:xfrm>
          <a:prstGeom prst="rect">
            <a:avLst/>
          </a:prstGeom>
        </p:spPr>
        <p:txBody>
          <a:bodyPr anchorCtr="0" anchor="t" bIns="91425" lIns="91425" spcFirstLastPara="1" rIns="91425" wrap="square" tIns="91425">
            <a:noAutofit/>
          </a:bodyPr>
          <a:lstStyle/>
          <a:p>
            <a:pPr indent="0" lvl="0" marL="0" rtl="0" algn="l">
              <a:lnSpc>
                <a:spcPct val="75000"/>
              </a:lnSpc>
              <a:spcBef>
                <a:spcPts val="0"/>
              </a:spcBef>
              <a:spcAft>
                <a:spcPts val="0"/>
              </a:spcAft>
              <a:buSzPts val="655"/>
              <a:buNone/>
            </a:pPr>
            <a:r>
              <a:rPr lang="en" sz="1331"/>
              <a:t>The crankshaft converts this into rotation while the flywheel smooths the motion, reducing the pulsing between each combustion event. </a:t>
            </a:r>
            <a:endParaRPr sz="1471"/>
          </a:p>
        </p:txBody>
      </p:sp>
      <p:pic>
        <p:nvPicPr>
          <p:cNvPr id="299" name="Google Shape;299;p50"/>
          <p:cNvPicPr preferRelativeResize="0"/>
          <p:nvPr/>
        </p:nvPicPr>
        <p:blipFill>
          <a:blip r:embed="rId4">
            <a:alphaModFix/>
          </a:blip>
          <a:stretch>
            <a:fillRect/>
          </a:stretch>
        </p:blipFill>
        <p:spPr>
          <a:xfrm>
            <a:off x="3155852" y="1342775"/>
            <a:ext cx="2059899" cy="1544925"/>
          </a:xfrm>
          <a:prstGeom prst="rect">
            <a:avLst/>
          </a:prstGeom>
          <a:noFill/>
          <a:ln>
            <a:noFill/>
          </a:ln>
        </p:spPr>
      </p:pic>
      <p:sp>
        <p:nvSpPr>
          <p:cNvPr id="300" name="Google Shape;300;p50"/>
          <p:cNvSpPr/>
          <p:nvPr/>
        </p:nvSpPr>
        <p:spPr>
          <a:xfrm>
            <a:off x="5432913" y="1894500"/>
            <a:ext cx="798600" cy="243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01" name="Google Shape;301;p50"/>
          <p:cNvPicPr preferRelativeResize="0"/>
          <p:nvPr/>
        </p:nvPicPr>
        <p:blipFill>
          <a:blip r:embed="rId5">
            <a:alphaModFix/>
          </a:blip>
          <a:stretch>
            <a:fillRect/>
          </a:stretch>
        </p:blipFill>
        <p:spPr>
          <a:xfrm>
            <a:off x="6360970" y="1593298"/>
            <a:ext cx="1064942" cy="832299"/>
          </a:xfrm>
          <a:prstGeom prst="rect">
            <a:avLst/>
          </a:prstGeom>
          <a:noFill/>
          <a:ln>
            <a:noFill/>
          </a:ln>
        </p:spPr>
      </p:pic>
      <p:pic>
        <p:nvPicPr>
          <p:cNvPr id="302" name="Google Shape;302;p50"/>
          <p:cNvPicPr preferRelativeResize="0"/>
          <p:nvPr/>
        </p:nvPicPr>
        <p:blipFill>
          <a:blip r:embed="rId6">
            <a:alphaModFix/>
          </a:blip>
          <a:stretch>
            <a:fillRect/>
          </a:stretch>
        </p:blipFill>
        <p:spPr>
          <a:xfrm>
            <a:off x="7437849" y="1599848"/>
            <a:ext cx="1109725" cy="832302"/>
          </a:xfrm>
          <a:prstGeom prst="rect">
            <a:avLst/>
          </a:prstGeom>
          <a:noFill/>
          <a:ln>
            <a:noFill/>
          </a:ln>
        </p:spPr>
      </p:pic>
      <p:sp>
        <p:nvSpPr>
          <p:cNvPr id="303" name="Google Shape;303;p50"/>
          <p:cNvSpPr txBox="1"/>
          <p:nvPr>
            <p:ph idx="4294967295" type="body"/>
          </p:nvPr>
        </p:nvSpPr>
        <p:spPr>
          <a:xfrm>
            <a:off x="6360975" y="3212750"/>
            <a:ext cx="2182800" cy="965700"/>
          </a:xfrm>
          <a:prstGeom prst="rect">
            <a:avLst/>
          </a:prstGeom>
        </p:spPr>
        <p:txBody>
          <a:bodyPr anchorCtr="0" anchor="t" bIns="91425" lIns="91425" spcFirstLastPara="1" rIns="91425" wrap="square" tIns="91425">
            <a:noAutofit/>
          </a:bodyPr>
          <a:lstStyle/>
          <a:p>
            <a:pPr indent="0" lvl="0" marL="0" rtl="0" algn="l">
              <a:lnSpc>
                <a:spcPct val="75000"/>
              </a:lnSpc>
              <a:spcBef>
                <a:spcPts val="0"/>
              </a:spcBef>
              <a:spcAft>
                <a:spcPts val="0"/>
              </a:spcAft>
              <a:buSzPts val="655"/>
              <a:buNone/>
            </a:pPr>
            <a:r>
              <a:rPr lang="en" sz="1300"/>
              <a:t>The smoothed rotation leaves the crankshaft (thanks to our woodruff key) and is transferred through the primary drive, clutch, and gearbox where it is ultimately delivered to the rear wheel. </a:t>
            </a:r>
            <a:endParaRPr sz="13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51"/>
          <p:cNvSpPr txBox="1"/>
          <p:nvPr>
            <p:ph type="title"/>
          </p:nvPr>
        </p:nvSpPr>
        <p:spPr>
          <a:xfrm>
            <a:off x="515100" y="212325"/>
            <a:ext cx="8113800" cy="64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Woodruff Key as a Critical Point of Failure</a:t>
            </a:r>
            <a:endParaRPr/>
          </a:p>
        </p:txBody>
      </p:sp>
      <p:sp>
        <p:nvSpPr>
          <p:cNvPr id="309" name="Google Shape;309;p51"/>
          <p:cNvSpPr txBox="1"/>
          <p:nvPr/>
        </p:nvSpPr>
        <p:spPr>
          <a:xfrm>
            <a:off x="2812650" y="1017725"/>
            <a:ext cx="3402900" cy="38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2"/>
                </a:solidFill>
              </a:rPr>
              <a:t>Calculating maximum shear force</a:t>
            </a:r>
            <a:endParaRPr sz="1600">
              <a:solidFill>
                <a:schemeClr val="dk2"/>
              </a:solidFill>
            </a:endParaRPr>
          </a:p>
        </p:txBody>
      </p:sp>
      <p:pic>
        <p:nvPicPr>
          <p:cNvPr id="310" name="Google Shape;310;p51" title="1000011466- sheered woodruff key.jpg"/>
          <p:cNvPicPr preferRelativeResize="0"/>
          <p:nvPr/>
        </p:nvPicPr>
        <p:blipFill>
          <a:blip r:embed="rId3">
            <a:alphaModFix/>
          </a:blip>
          <a:stretch>
            <a:fillRect/>
          </a:stretch>
        </p:blipFill>
        <p:spPr>
          <a:xfrm>
            <a:off x="2623388" y="1390675"/>
            <a:ext cx="3781426" cy="3741525"/>
          </a:xfrm>
          <a:prstGeom prst="rect">
            <a:avLst/>
          </a:prstGeom>
          <a:noFill/>
          <a:ln>
            <a:noFill/>
          </a:ln>
        </p:spPr>
      </p:pic>
      <p:sp>
        <p:nvSpPr>
          <p:cNvPr id="311" name="Google Shape;311;p51"/>
          <p:cNvSpPr txBox="1"/>
          <p:nvPr/>
        </p:nvSpPr>
        <p:spPr>
          <a:xfrm>
            <a:off x="311700" y="2495675"/>
            <a:ext cx="2785200" cy="153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Taking the minimums: </a:t>
            </a:r>
            <a:endParaRPr sz="1800">
              <a:solidFill>
                <a:schemeClr val="dk2"/>
              </a:solidFill>
            </a:endParaRPr>
          </a:p>
          <a:p>
            <a:pPr indent="0" lvl="0" marL="0" rtl="0" algn="l">
              <a:spcBef>
                <a:spcPts val="0"/>
              </a:spcBef>
              <a:spcAft>
                <a:spcPts val="0"/>
              </a:spcAft>
              <a:buNone/>
            </a:pPr>
            <a:r>
              <a:rPr lang="en" sz="1800">
                <a:solidFill>
                  <a:schemeClr val="dk2"/>
                </a:solidFill>
              </a:rPr>
              <a:t>A=width x length</a:t>
            </a:r>
            <a:endParaRPr sz="1800">
              <a:solidFill>
                <a:schemeClr val="dk2"/>
              </a:solidFill>
            </a:endParaRPr>
          </a:p>
          <a:p>
            <a:pPr indent="0" lvl="0" marL="0" rtl="0" algn="l">
              <a:spcBef>
                <a:spcPts val="0"/>
              </a:spcBef>
              <a:spcAft>
                <a:spcPts val="0"/>
              </a:spcAft>
              <a:buNone/>
            </a:pPr>
            <a:r>
              <a:rPr lang="en" sz="1800">
                <a:solidFill>
                  <a:schemeClr val="dk2"/>
                </a:solidFill>
              </a:rPr>
              <a:t>A=0.1875 x 0.602</a:t>
            </a:r>
            <a:endParaRPr sz="1800">
              <a:solidFill>
                <a:schemeClr val="dk2"/>
              </a:solidFill>
            </a:endParaRPr>
          </a:p>
          <a:p>
            <a:pPr indent="0" lvl="0" marL="0" rtl="0" algn="l">
              <a:spcBef>
                <a:spcPts val="0"/>
              </a:spcBef>
              <a:spcAft>
                <a:spcPts val="0"/>
              </a:spcAft>
              <a:buNone/>
            </a:pPr>
            <a:r>
              <a:rPr lang="en" sz="1800">
                <a:solidFill>
                  <a:schemeClr val="dk2"/>
                </a:solidFill>
              </a:rPr>
              <a:t>A= 0.1129in^2 </a:t>
            </a:r>
            <a:endParaRPr sz="1800">
              <a:solidFill>
                <a:schemeClr val="dk2"/>
              </a:solidFill>
            </a:endParaRPr>
          </a:p>
          <a:p>
            <a:pPr indent="0" lvl="0" marL="0" rtl="0" algn="l">
              <a:spcBef>
                <a:spcPts val="0"/>
              </a:spcBef>
              <a:spcAft>
                <a:spcPts val="0"/>
              </a:spcAft>
              <a:buNone/>
            </a:pPr>
            <a:r>
              <a:rPr lang="en" sz="1800">
                <a:solidFill>
                  <a:schemeClr val="dk2"/>
                </a:solidFill>
              </a:rPr>
              <a:t>Shear area: ≈ 0.113in^2</a:t>
            </a:r>
            <a:endParaRPr sz="1800">
              <a:solidFill>
                <a:schemeClr val="dk2"/>
              </a:solidFill>
            </a:endParaRPr>
          </a:p>
        </p:txBody>
      </p:sp>
      <p:sp>
        <p:nvSpPr>
          <p:cNvPr id="312" name="Google Shape;312;p51"/>
          <p:cNvSpPr txBox="1"/>
          <p:nvPr/>
        </p:nvSpPr>
        <p:spPr>
          <a:xfrm>
            <a:off x="311700" y="1458875"/>
            <a:ext cx="3291600" cy="103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Normal Size: 3/16 in x ⅝ in</a:t>
            </a:r>
            <a:endParaRPr sz="1800">
              <a:solidFill>
                <a:schemeClr val="dk2"/>
              </a:solidFill>
            </a:endParaRPr>
          </a:p>
          <a:p>
            <a:pPr indent="0" lvl="0" marL="0" rtl="0" algn="l">
              <a:spcBef>
                <a:spcPts val="0"/>
              </a:spcBef>
              <a:spcAft>
                <a:spcPts val="0"/>
              </a:spcAft>
              <a:buNone/>
            </a:pPr>
            <a:r>
              <a:rPr lang="en" sz="1800">
                <a:solidFill>
                  <a:schemeClr val="dk2"/>
                </a:solidFill>
              </a:rPr>
              <a:t>Width: 0.1875-0.1885 in</a:t>
            </a:r>
            <a:endParaRPr sz="1800">
              <a:solidFill>
                <a:schemeClr val="dk2"/>
              </a:solidFill>
            </a:endParaRPr>
          </a:p>
          <a:p>
            <a:pPr indent="0" lvl="0" marL="0" rtl="0" algn="l">
              <a:spcBef>
                <a:spcPts val="0"/>
              </a:spcBef>
              <a:spcAft>
                <a:spcPts val="0"/>
              </a:spcAft>
              <a:buNone/>
            </a:pPr>
            <a:r>
              <a:rPr lang="en" sz="1800">
                <a:solidFill>
                  <a:schemeClr val="dk2"/>
                </a:solidFill>
              </a:rPr>
              <a:t>Actual Length: 0.602-0.612 in</a:t>
            </a:r>
            <a:endParaRPr sz="1800">
              <a:solidFill>
                <a:schemeClr val="dk2"/>
              </a:solidFill>
            </a:endParaRPr>
          </a:p>
        </p:txBody>
      </p:sp>
      <p:sp>
        <p:nvSpPr>
          <p:cNvPr id="313" name="Google Shape;313;p51"/>
          <p:cNvSpPr txBox="1"/>
          <p:nvPr/>
        </p:nvSpPr>
        <p:spPr>
          <a:xfrm>
            <a:off x="4622875" y="1399625"/>
            <a:ext cx="3858000" cy="158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AISI 1035 shear strength</a:t>
            </a:r>
            <a:endParaRPr sz="1800">
              <a:solidFill>
                <a:schemeClr val="dk2"/>
              </a:solidFill>
            </a:endParaRPr>
          </a:p>
          <a:p>
            <a:pPr indent="0" lvl="0" marL="0" rtl="0" algn="l">
              <a:spcBef>
                <a:spcPts val="0"/>
              </a:spcBef>
              <a:spcAft>
                <a:spcPts val="0"/>
              </a:spcAft>
              <a:buNone/>
            </a:pPr>
            <a:r>
              <a:rPr lang="en" sz="1800">
                <a:solidFill>
                  <a:schemeClr val="dk2"/>
                </a:solidFill>
              </a:rPr>
              <a:t>(52,000 -54,000 psi)</a:t>
            </a:r>
            <a:endParaRPr sz="1800">
              <a:solidFill>
                <a:schemeClr val="dk2"/>
              </a:solidFill>
            </a:endParaRPr>
          </a:p>
          <a:p>
            <a:pPr indent="0" lvl="0" marL="0" rtl="0" algn="l">
              <a:spcBef>
                <a:spcPts val="0"/>
              </a:spcBef>
              <a:spcAft>
                <a:spcPts val="0"/>
              </a:spcAft>
              <a:buNone/>
            </a:pPr>
            <a:r>
              <a:rPr lang="en" sz="1800">
                <a:solidFill>
                  <a:schemeClr val="dk2"/>
                </a:solidFill>
              </a:rPr>
              <a:t>T</a:t>
            </a:r>
            <a:r>
              <a:rPr i="1" lang="en" sz="1800">
                <a:solidFill>
                  <a:schemeClr val="dk2"/>
                </a:solidFill>
              </a:rPr>
              <a:t>failure = </a:t>
            </a:r>
            <a:r>
              <a:rPr lang="en" sz="1800">
                <a:solidFill>
                  <a:schemeClr val="dk2"/>
                </a:solidFill>
              </a:rPr>
              <a:t>r x A</a:t>
            </a:r>
            <a:endParaRPr sz="1800">
              <a:solidFill>
                <a:schemeClr val="dk2"/>
              </a:solidFill>
            </a:endParaRPr>
          </a:p>
          <a:p>
            <a:pPr indent="0" lvl="0" marL="0" rtl="0" algn="l">
              <a:spcBef>
                <a:spcPts val="0"/>
              </a:spcBef>
              <a:spcAft>
                <a:spcPts val="0"/>
              </a:spcAft>
              <a:buNone/>
            </a:pPr>
            <a:r>
              <a:rPr lang="en" sz="1800">
                <a:solidFill>
                  <a:schemeClr val="dk2"/>
                </a:solidFill>
              </a:rPr>
              <a:t>F</a:t>
            </a:r>
            <a:r>
              <a:rPr i="1" lang="en" sz="1800">
                <a:solidFill>
                  <a:schemeClr val="dk2"/>
                </a:solidFill>
              </a:rPr>
              <a:t>failure = </a:t>
            </a:r>
            <a:r>
              <a:rPr lang="en" sz="1800">
                <a:solidFill>
                  <a:schemeClr val="dk2"/>
                </a:solidFill>
              </a:rPr>
              <a:t>~52,000 x 0.112875</a:t>
            </a:r>
            <a:endParaRPr sz="1800">
              <a:solidFill>
                <a:schemeClr val="dk2"/>
              </a:solidFill>
            </a:endParaRPr>
          </a:p>
          <a:p>
            <a:pPr indent="0" lvl="0" marL="0" rtl="0" algn="l">
              <a:spcBef>
                <a:spcPts val="0"/>
              </a:spcBef>
              <a:spcAft>
                <a:spcPts val="0"/>
              </a:spcAft>
              <a:buNone/>
            </a:pPr>
            <a:r>
              <a:rPr lang="en" sz="1800">
                <a:solidFill>
                  <a:schemeClr val="dk2"/>
                </a:solidFill>
              </a:rPr>
              <a:t>F</a:t>
            </a:r>
            <a:r>
              <a:rPr i="1" lang="en" sz="1800">
                <a:solidFill>
                  <a:schemeClr val="dk2"/>
                </a:solidFill>
              </a:rPr>
              <a:t>failure = 5,869.5lb</a:t>
            </a:r>
            <a:endParaRPr i="1"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
        <p:nvSpPr>
          <p:cNvPr id="314" name="Google Shape;314;p51"/>
          <p:cNvSpPr txBox="1"/>
          <p:nvPr/>
        </p:nvSpPr>
        <p:spPr>
          <a:xfrm>
            <a:off x="4620228" y="2809329"/>
            <a:ext cx="2845500" cy="229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Convert to Torque</a:t>
            </a:r>
            <a:endParaRPr sz="1800">
              <a:solidFill>
                <a:schemeClr val="dk2"/>
              </a:solidFill>
            </a:endParaRPr>
          </a:p>
          <a:p>
            <a:pPr indent="0" lvl="0" marL="0" rtl="0" algn="l">
              <a:spcBef>
                <a:spcPts val="0"/>
              </a:spcBef>
              <a:spcAft>
                <a:spcPts val="0"/>
              </a:spcAft>
              <a:buNone/>
            </a:pPr>
            <a:r>
              <a:rPr lang="en" sz="1800">
                <a:solidFill>
                  <a:schemeClr val="dk2"/>
                </a:solidFill>
              </a:rPr>
              <a:t>T = F x r</a:t>
            </a:r>
            <a:endParaRPr sz="1800">
              <a:solidFill>
                <a:schemeClr val="dk2"/>
              </a:solidFill>
            </a:endParaRPr>
          </a:p>
          <a:p>
            <a:pPr indent="0" lvl="0" marL="0" rtl="0" algn="l">
              <a:spcBef>
                <a:spcPts val="0"/>
              </a:spcBef>
              <a:spcAft>
                <a:spcPts val="0"/>
              </a:spcAft>
              <a:buNone/>
            </a:pPr>
            <a:r>
              <a:rPr lang="en" sz="1800">
                <a:solidFill>
                  <a:schemeClr val="dk2"/>
                </a:solidFill>
              </a:rPr>
              <a:t>T = 5,080 x 0.3125</a:t>
            </a:r>
            <a:endParaRPr sz="1800">
              <a:solidFill>
                <a:schemeClr val="dk2"/>
              </a:solidFill>
            </a:endParaRPr>
          </a:p>
          <a:p>
            <a:pPr indent="0" lvl="0" marL="0" rtl="0" algn="l">
              <a:spcBef>
                <a:spcPts val="0"/>
              </a:spcBef>
              <a:spcAft>
                <a:spcPts val="0"/>
              </a:spcAft>
              <a:buNone/>
            </a:pPr>
            <a:r>
              <a:rPr lang="en" sz="1800">
                <a:solidFill>
                  <a:schemeClr val="dk2"/>
                </a:solidFill>
              </a:rPr>
              <a:t>T = 1,834.2 lb-in</a:t>
            </a:r>
            <a:endParaRPr sz="1800">
              <a:solidFill>
                <a:schemeClr val="dk2"/>
              </a:solidFill>
            </a:endParaRPr>
          </a:p>
          <a:p>
            <a:pPr indent="0" lvl="0" marL="0" rtl="0" algn="l">
              <a:spcBef>
                <a:spcPts val="0"/>
              </a:spcBef>
              <a:spcAft>
                <a:spcPts val="0"/>
              </a:spcAft>
              <a:buNone/>
            </a:pPr>
            <a:r>
              <a:rPr lang="en" sz="1800">
                <a:solidFill>
                  <a:schemeClr val="dk2"/>
                </a:solidFill>
              </a:rPr>
              <a:t>Convert to lb-ft:</a:t>
            </a:r>
            <a:endParaRPr sz="1800">
              <a:solidFill>
                <a:schemeClr val="dk2"/>
              </a:solidFill>
            </a:endParaRPr>
          </a:p>
          <a:p>
            <a:pPr indent="0" lvl="0" marL="0" rtl="0" algn="l">
              <a:spcBef>
                <a:spcPts val="0"/>
              </a:spcBef>
              <a:spcAft>
                <a:spcPts val="0"/>
              </a:spcAft>
              <a:buNone/>
            </a:pPr>
            <a:r>
              <a:rPr lang="en" sz="1800">
                <a:solidFill>
                  <a:schemeClr val="dk2"/>
                </a:solidFill>
              </a:rPr>
              <a:t>1,834.2/12 = 152.85 lb-ft</a:t>
            </a:r>
            <a:endParaRPr sz="18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310"/>
                                        </p:tgtEl>
                                      </p:cBhvr>
                                    </p:animEffect>
                                    <p:set>
                                      <p:cBhvr>
                                        <p:cTn dur="1" fill="hold">
                                          <p:stCondLst>
                                            <p:cond delay="2000"/>
                                          </p:stCondLst>
                                        </p:cTn>
                                        <p:tgtEl>
                                          <p:spTgt spid="310"/>
                                        </p:tgtEl>
                                        <p:attrNameLst>
                                          <p:attrName>style.visibility</p:attrName>
                                        </p:attrNameLst>
                                      </p:cBhvr>
                                      <p:to>
                                        <p:strVal val="hidden"/>
                                      </p:to>
                                    </p:set>
                                  </p:childTnLst>
                                </p:cTn>
                              </p:par>
                            </p:childTnLst>
                          </p:cTn>
                        </p:par>
                        <p:par>
                          <p:cTn fill="hold">
                            <p:stCondLst>
                              <p:cond delay="2000"/>
                            </p:stCondLst>
                            <p:childTnLst>
                              <p:par>
                                <p:cTn fill="hold" nodeType="afterEffect" presetClass="entr" presetID="1" presetSubtype="0">
                                  <p:stCondLst>
                                    <p:cond delay="0"/>
                                  </p:stCondLst>
                                  <p:childTnLst>
                                    <p:set>
                                      <p:cBhvr>
                                        <p:cTn dur="1" fill="hold">
                                          <p:stCondLst>
                                            <p:cond delay="0"/>
                                          </p:stCondLst>
                                        </p:cTn>
                                        <p:tgtEl>
                                          <p:spTgt spid="3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2500"/>
                                        <p:tgtEl>
                                          <p:spTgt spid="3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52"/>
          <p:cNvSpPr txBox="1"/>
          <p:nvPr>
            <p:ph idx="4294967295" type="title"/>
          </p:nvPr>
        </p:nvSpPr>
        <p:spPr>
          <a:xfrm>
            <a:off x="515100" y="212325"/>
            <a:ext cx="8113800" cy="64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Piston Rings</a:t>
            </a:r>
            <a:endParaRPr/>
          </a:p>
        </p:txBody>
      </p:sp>
      <p:pic>
        <p:nvPicPr>
          <p:cNvPr id="320" name="Google Shape;320;p52" title="Ring-Piston.jpg"/>
          <p:cNvPicPr preferRelativeResize="0"/>
          <p:nvPr/>
        </p:nvPicPr>
        <p:blipFill>
          <a:blip r:embed="rId3">
            <a:alphaModFix/>
          </a:blip>
          <a:stretch>
            <a:fillRect/>
          </a:stretch>
        </p:blipFill>
        <p:spPr>
          <a:xfrm>
            <a:off x="1719350" y="1182650"/>
            <a:ext cx="5705292" cy="38209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53"/>
          <p:cNvSpPr txBox="1"/>
          <p:nvPr>
            <p:ph type="title"/>
          </p:nvPr>
        </p:nvSpPr>
        <p:spPr>
          <a:xfrm>
            <a:off x="515100" y="212325"/>
            <a:ext cx="8113800" cy="64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What are Piston Rings, and why do we need them?</a:t>
            </a:r>
            <a:endParaRPr/>
          </a:p>
        </p:txBody>
      </p:sp>
      <p:sp>
        <p:nvSpPr>
          <p:cNvPr id="326" name="Google Shape;326;p53"/>
          <p:cNvSpPr txBox="1"/>
          <p:nvPr>
            <p:ph idx="4294967295" type="body"/>
          </p:nvPr>
        </p:nvSpPr>
        <p:spPr>
          <a:xfrm>
            <a:off x="311700" y="1152475"/>
            <a:ext cx="58872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piston is actually slightly smaller than the hole it sits in, this is necessary to allow the piston to move.</a:t>
            </a:r>
            <a:endParaRPr/>
          </a:p>
          <a:p>
            <a:pPr indent="0" lvl="0" marL="0" rtl="0" algn="l">
              <a:spcBef>
                <a:spcPts val="0"/>
              </a:spcBef>
              <a:spcAft>
                <a:spcPts val="0"/>
              </a:spcAft>
              <a:buNone/>
            </a:pPr>
            <a:r>
              <a:rPr lang="en"/>
              <a:t>Unfortunately, this creates 3 major problems</a:t>
            </a:r>
            <a:endParaRPr/>
          </a:p>
          <a:p>
            <a:pPr indent="-317500" lvl="0" marL="457200" rtl="0" algn="l">
              <a:spcBef>
                <a:spcPts val="0"/>
              </a:spcBef>
              <a:spcAft>
                <a:spcPts val="0"/>
              </a:spcAft>
              <a:buSzPts val="1400"/>
              <a:buAutoNum type="arabicPeriod"/>
            </a:pPr>
            <a:r>
              <a:rPr lang="en"/>
              <a:t>The gas explosion wants to escape through the gap</a:t>
            </a:r>
            <a:endParaRPr/>
          </a:p>
          <a:p>
            <a:pPr indent="-317500" lvl="0" marL="457200" rtl="0" algn="l">
              <a:spcBef>
                <a:spcPts val="0"/>
              </a:spcBef>
              <a:spcAft>
                <a:spcPts val="0"/>
              </a:spcAft>
              <a:buSzPts val="1400"/>
              <a:buAutoNum type="arabicPeriod"/>
            </a:pPr>
            <a:r>
              <a:rPr lang="en"/>
              <a:t>The top of the piston gets hot from the combustion</a:t>
            </a:r>
            <a:endParaRPr/>
          </a:p>
          <a:p>
            <a:pPr indent="-317500" lvl="0" marL="457200" rtl="0" algn="l">
              <a:spcBef>
                <a:spcPts val="0"/>
              </a:spcBef>
              <a:spcAft>
                <a:spcPts val="0"/>
              </a:spcAft>
              <a:buSzPts val="1400"/>
              <a:buAutoNum type="arabicPeriod"/>
            </a:pPr>
            <a:r>
              <a:rPr lang="en"/>
              <a:t>The bottom of the engine is filled with oil that shouldn’t get mixed in the combustion</a:t>
            </a:r>
            <a:endParaRPr/>
          </a:p>
        </p:txBody>
      </p:sp>
      <p:pic>
        <p:nvPicPr>
          <p:cNvPr id="327" name="Google Shape;327;p53"/>
          <p:cNvPicPr preferRelativeResize="0"/>
          <p:nvPr/>
        </p:nvPicPr>
        <p:blipFill>
          <a:blip r:embed="rId3">
            <a:alphaModFix/>
          </a:blip>
          <a:stretch>
            <a:fillRect/>
          </a:stretch>
        </p:blipFill>
        <p:spPr>
          <a:xfrm>
            <a:off x="6137375" y="1152475"/>
            <a:ext cx="2884586" cy="3587775"/>
          </a:xfrm>
          <a:prstGeom prst="rect">
            <a:avLst/>
          </a:prstGeom>
          <a:noFill/>
          <a:ln>
            <a:noFill/>
          </a:ln>
        </p:spPr>
      </p:pic>
      <p:sp>
        <p:nvSpPr>
          <p:cNvPr id="328" name="Google Shape;328;p53"/>
          <p:cNvSpPr txBox="1"/>
          <p:nvPr/>
        </p:nvSpPr>
        <p:spPr>
          <a:xfrm>
            <a:off x="6644750" y="4107175"/>
            <a:ext cx="2377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Oil</a:t>
            </a:r>
            <a:endParaRPr sz="1800">
              <a:solidFill>
                <a:schemeClr val="dk1"/>
              </a:solidFill>
            </a:endParaRPr>
          </a:p>
        </p:txBody>
      </p:sp>
      <p:cxnSp>
        <p:nvCxnSpPr>
          <p:cNvPr id="329" name="Google Shape;329;p53"/>
          <p:cNvCxnSpPr/>
          <p:nvPr/>
        </p:nvCxnSpPr>
        <p:spPr>
          <a:xfrm>
            <a:off x="7089600" y="4355075"/>
            <a:ext cx="545700" cy="0"/>
          </a:xfrm>
          <a:prstGeom prst="straightConnector1">
            <a:avLst/>
          </a:prstGeom>
          <a:noFill/>
          <a:ln cap="flat" cmpd="sng" w="19050">
            <a:solidFill>
              <a:schemeClr val="dk2"/>
            </a:solidFill>
            <a:prstDash val="solid"/>
            <a:round/>
            <a:headEnd len="med" w="med" type="none"/>
            <a:tailEnd len="med" w="med" type="triangl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54"/>
          <p:cNvSpPr txBox="1"/>
          <p:nvPr>
            <p:ph type="title"/>
          </p:nvPr>
        </p:nvSpPr>
        <p:spPr>
          <a:xfrm>
            <a:off x="515100" y="212325"/>
            <a:ext cx="8113800" cy="64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To solve this problem, we need two types of Piston Rings:</a:t>
            </a:r>
            <a:endParaRPr/>
          </a:p>
        </p:txBody>
      </p:sp>
      <p:sp>
        <p:nvSpPr>
          <p:cNvPr id="335" name="Google Shape;335;p54"/>
          <p:cNvSpPr txBox="1"/>
          <p:nvPr>
            <p:ph idx="1" type="body"/>
          </p:nvPr>
        </p:nvSpPr>
        <p:spPr>
          <a:xfrm>
            <a:off x="311700" y="1152475"/>
            <a:ext cx="4857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two different types of oil ring; </a:t>
            </a:r>
            <a:endParaRPr/>
          </a:p>
          <a:p>
            <a:pPr indent="0" lvl="0" marL="0" rtl="0" algn="l">
              <a:spcBef>
                <a:spcPts val="0"/>
              </a:spcBef>
              <a:spcAft>
                <a:spcPts val="0"/>
              </a:spcAft>
              <a:buNone/>
            </a:pPr>
            <a:r>
              <a:rPr lang="en"/>
              <a:t>Compression Rings and Oil rings.</a:t>
            </a:r>
            <a:endParaRPr/>
          </a:p>
          <a:p>
            <a:pPr indent="0" lvl="0" marL="0" rtl="0" algn="l">
              <a:spcBef>
                <a:spcPts val="0"/>
              </a:spcBef>
              <a:spcAft>
                <a:spcPts val="0"/>
              </a:spcAft>
              <a:buNone/>
            </a:pPr>
            <a:r>
              <a:t/>
            </a:r>
            <a:endParaRPr/>
          </a:p>
          <a:p>
            <a:pPr indent="-304800" lvl="0" marL="457200" rtl="0" algn="l">
              <a:spcBef>
                <a:spcPts val="0"/>
              </a:spcBef>
              <a:spcAft>
                <a:spcPts val="0"/>
              </a:spcAft>
              <a:buSzPts val="1200"/>
              <a:buChar char="●"/>
            </a:pPr>
            <a:r>
              <a:rPr lang="en"/>
              <a:t>Compression rings can solve the first problem of force dispersion</a:t>
            </a:r>
            <a:endParaRPr/>
          </a:p>
          <a:p>
            <a:pPr indent="-304800" lvl="0" marL="457200" rtl="0" algn="l">
              <a:spcBef>
                <a:spcPts val="0"/>
              </a:spcBef>
              <a:spcAft>
                <a:spcPts val="0"/>
              </a:spcAft>
              <a:buSzPts val="1200"/>
              <a:buChar char="●"/>
            </a:pPr>
            <a:r>
              <a:rPr lang="en"/>
              <a:t>oil rings solve the third problem of oil in the engine</a:t>
            </a:r>
            <a:endParaRPr/>
          </a:p>
          <a:p>
            <a:pPr indent="-304800" lvl="0" marL="457200" rtl="0" algn="l">
              <a:spcBef>
                <a:spcPts val="0"/>
              </a:spcBef>
              <a:spcAft>
                <a:spcPts val="0"/>
              </a:spcAft>
              <a:buSzPts val="1200"/>
              <a:buChar char="●"/>
            </a:pPr>
            <a:r>
              <a:rPr lang="en"/>
              <a:t>Both solve the second problem.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rings are cast-iron</a:t>
            </a:r>
            <a:r>
              <a:rPr lang="en"/>
              <a:t>, but</a:t>
            </a:r>
            <a:r>
              <a:rPr lang="en"/>
              <a:t> the compression rings are solid while the </a:t>
            </a:r>
            <a:r>
              <a:rPr lang="en"/>
              <a:t>oil</a:t>
            </a:r>
            <a:r>
              <a:rPr lang="en"/>
              <a:t> control ring has deep grooves in the outer circumference and slots cut through the center</a:t>
            </a:r>
            <a:endParaRPr/>
          </a:p>
        </p:txBody>
      </p:sp>
      <p:pic>
        <p:nvPicPr>
          <p:cNvPr id="336" name="Google Shape;336;p54"/>
          <p:cNvPicPr preferRelativeResize="0"/>
          <p:nvPr/>
        </p:nvPicPr>
        <p:blipFill rotWithShape="1">
          <a:blip r:embed="rId3">
            <a:alphaModFix/>
          </a:blip>
          <a:srcRect b="14722" l="1923" r="2392" t="3492"/>
          <a:stretch/>
        </p:blipFill>
        <p:spPr>
          <a:xfrm>
            <a:off x="5169600" y="1641225"/>
            <a:ext cx="3862874" cy="21444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28" title="Screenshot 2026-05-05 at 1.48.40 PM.png"/>
          <p:cNvPicPr preferRelativeResize="0"/>
          <p:nvPr/>
        </p:nvPicPr>
        <p:blipFill>
          <a:blip r:embed="rId3">
            <a:alphaModFix/>
          </a:blip>
          <a:stretch>
            <a:fillRect/>
          </a:stretch>
        </p:blipFill>
        <p:spPr>
          <a:xfrm>
            <a:off x="2230175" y="2575900"/>
            <a:ext cx="3293176" cy="2365200"/>
          </a:xfrm>
          <a:prstGeom prst="rect">
            <a:avLst/>
          </a:prstGeom>
          <a:noFill/>
          <a:ln>
            <a:noFill/>
          </a:ln>
        </p:spPr>
      </p:pic>
      <p:pic>
        <p:nvPicPr>
          <p:cNvPr id="130" name="Google Shape;130;p28" title="Screenshot 2026-05-05 at 1.49.04 PM.png"/>
          <p:cNvPicPr preferRelativeResize="0"/>
          <p:nvPr/>
        </p:nvPicPr>
        <p:blipFill>
          <a:blip r:embed="rId4">
            <a:alphaModFix/>
          </a:blip>
          <a:stretch>
            <a:fillRect/>
          </a:stretch>
        </p:blipFill>
        <p:spPr>
          <a:xfrm>
            <a:off x="5889625" y="264825"/>
            <a:ext cx="2971525" cy="2200375"/>
          </a:xfrm>
          <a:prstGeom prst="rect">
            <a:avLst/>
          </a:prstGeom>
          <a:noFill/>
          <a:ln>
            <a:noFill/>
          </a:ln>
        </p:spPr>
      </p:pic>
      <p:pic>
        <p:nvPicPr>
          <p:cNvPr id="131" name="Google Shape;131;p28" title="Screenshot 2026-05-05 at 1.49.46 PM.png"/>
          <p:cNvPicPr preferRelativeResize="0"/>
          <p:nvPr/>
        </p:nvPicPr>
        <p:blipFill>
          <a:blip r:embed="rId5">
            <a:alphaModFix/>
          </a:blip>
          <a:stretch>
            <a:fillRect/>
          </a:stretch>
        </p:blipFill>
        <p:spPr>
          <a:xfrm>
            <a:off x="5763201" y="2571750"/>
            <a:ext cx="3224377" cy="2373500"/>
          </a:xfrm>
          <a:prstGeom prst="rect">
            <a:avLst/>
          </a:prstGeom>
          <a:noFill/>
          <a:ln>
            <a:noFill/>
          </a:ln>
        </p:spPr>
      </p:pic>
      <p:sp>
        <p:nvSpPr>
          <p:cNvPr id="132" name="Google Shape;132;p28"/>
          <p:cNvSpPr txBox="1"/>
          <p:nvPr/>
        </p:nvSpPr>
        <p:spPr>
          <a:xfrm>
            <a:off x="0" y="1171300"/>
            <a:ext cx="5866500" cy="1293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2"/>
              </a:buClr>
              <a:buSzPts val="1800"/>
              <a:buChar char="●"/>
            </a:pPr>
            <a:r>
              <a:rPr lang="en" sz="1800">
                <a:solidFill>
                  <a:schemeClr val="dk2"/>
                </a:solidFill>
              </a:rPr>
              <a:t>Looking at the engine</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Finding its model and year – Tiger Cub 1958 – and working with the associated manual</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T20C</a:t>
            </a:r>
            <a:endParaRPr sz="1800">
              <a:solidFill>
                <a:schemeClr val="dk2"/>
              </a:solidFill>
            </a:endParaRPr>
          </a:p>
        </p:txBody>
      </p:sp>
      <p:sp>
        <p:nvSpPr>
          <p:cNvPr id="133" name="Google Shape;133;p28"/>
          <p:cNvSpPr txBox="1"/>
          <p:nvPr>
            <p:ph idx="2" type="title"/>
          </p:nvPr>
        </p:nvSpPr>
        <p:spPr>
          <a:xfrm>
            <a:off x="457200" y="440450"/>
            <a:ext cx="3677100" cy="76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i="0" lang="en" sz="5200"/>
              <a:t>Inspection</a:t>
            </a:r>
            <a:endParaRPr i="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55"/>
          <p:cNvSpPr txBox="1"/>
          <p:nvPr>
            <p:ph type="title"/>
          </p:nvPr>
        </p:nvSpPr>
        <p:spPr>
          <a:xfrm>
            <a:off x="515100" y="212325"/>
            <a:ext cx="8113800" cy="64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Problem 1: Gas Escape</a:t>
            </a:r>
            <a:endParaRPr/>
          </a:p>
        </p:txBody>
      </p:sp>
      <p:sp>
        <p:nvSpPr>
          <p:cNvPr id="342" name="Google Shape;342;p55"/>
          <p:cNvSpPr txBox="1"/>
          <p:nvPr>
            <p:ph idx="4294967295" type="body"/>
          </p:nvPr>
        </p:nvSpPr>
        <p:spPr>
          <a:xfrm>
            <a:off x="455100" y="1095525"/>
            <a:ext cx="8233800" cy="130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In a combustion engine, when the gas explodes above the piston, it wants to escape through the gap created by the space between the piston and the barrel.</a:t>
            </a:r>
            <a:endParaRPr/>
          </a:p>
          <a:p>
            <a:pPr indent="0" lvl="0" marL="0" rtl="0" algn="ctr">
              <a:spcBef>
                <a:spcPts val="0"/>
              </a:spcBef>
              <a:spcAft>
                <a:spcPts val="0"/>
              </a:spcAft>
              <a:buClr>
                <a:schemeClr val="dk1"/>
              </a:buClr>
              <a:buSzPts val="1100"/>
              <a:buFont typeface="Arial"/>
              <a:buNone/>
            </a:pPr>
            <a:r>
              <a:t/>
            </a:r>
            <a:endParaRPr/>
          </a:p>
          <a:p>
            <a:pPr indent="0" lvl="0" marL="0" rtl="0" algn="ctr">
              <a:spcBef>
                <a:spcPts val="0"/>
              </a:spcBef>
              <a:spcAft>
                <a:spcPts val="0"/>
              </a:spcAft>
              <a:buClr>
                <a:schemeClr val="dk1"/>
              </a:buClr>
              <a:buSzPts val="1100"/>
              <a:buFont typeface="Arial"/>
              <a:buNone/>
            </a:pPr>
            <a:r>
              <a:rPr lang="en"/>
              <a:t>The Fix: The top rings (Compression Rings) trap that explosion.</a:t>
            </a:r>
            <a:endParaRPr/>
          </a:p>
          <a:p>
            <a:pPr indent="0" lvl="0" marL="0" rtl="0" algn="ctr">
              <a:spcBef>
                <a:spcPts val="0"/>
              </a:spcBef>
              <a:spcAft>
                <a:spcPts val="0"/>
              </a:spcAft>
              <a:buClr>
                <a:schemeClr val="dk1"/>
              </a:buClr>
              <a:buSzPts val="1100"/>
              <a:buFont typeface="Arial"/>
              <a:buNone/>
            </a:pPr>
            <a:r>
              <a:rPr lang="en"/>
              <a:t>This forces the piston down, giving the bike its power.</a:t>
            </a:r>
            <a:endParaRPr/>
          </a:p>
        </p:txBody>
      </p:sp>
      <p:pic>
        <p:nvPicPr>
          <p:cNvPr id="343" name="Google Shape;343;p55"/>
          <p:cNvPicPr preferRelativeResize="0"/>
          <p:nvPr/>
        </p:nvPicPr>
        <p:blipFill rotWithShape="1">
          <a:blip r:embed="rId3">
            <a:alphaModFix/>
          </a:blip>
          <a:srcRect b="54517" l="0" r="0" t="0"/>
          <a:stretch/>
        </p:blipFill>
        <p:spPr>
          <a:xfrm>
            <a:off x="3161188" y="2740125"/>
            <a:ext cx="2821625" cy="220185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56"/>
          <p:cNvSpPr txBox="1"/>
          <p:nvPr>
            <p:ph type="title"/>
          </p:nvPr>
        </p:nvSpPr>
        <p:spPr>
          <a:xfrm>
            <a:off x="515100" y="212325"/>
            <a:ext cx="8113800" cy="6447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Problem 2: Heat Transfer</a:t>
            </a:r>
            <a:endParaRPr/>
          </a:p>
        </p:txBody>
      </p:sp>
      <p:sp>
        <p:nvSpPr>
          <p:cNvPr id="349" name="Google Shape;349;p56"/>
          <p:cNvSpPr txBox="1"/>
          <p:nvPr>
            <p:ph idx="4294967295" type="body"/>
          </p:nvPr>
        </p:nvSpPr>
        <p:spPr>
          <a:xfrm>
            <a:off x="455100" y="1019950"/>
            <a:ext cx="8233800" cy="130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300"/>
              <a:t>The top of the piston is sitting in a literal fire (combustion). It gets incredibly hot, but it has no way to cool down. </a:t>
            </a:r>
            <a:endParaRPr sz="1300"/>
          </a:p>
          <a:p>
            <a:pPr indent="0" lvl="0" marL="0" rtl="0" algn="ctr">
              <a:spcBef>
                <a:spcPts val="0"/>
              </a:spcBef>
              <a:spcAft>
                <a:spcPts val="0"/>
              </a:spcAft>
              <a:buNone/>
            </a:pPr>
            <a:r>
              <a:t/>
            </a:r>
            <a:endParaRPr sz="1300"/>
          </a:p>
          <a:p>
            <a:pPr indent="0" lvl="0" marL="0" rtl="0" algn="ctr">
              <a:spcBef>
                <a:spcPts val="0"/>
              </a:spcBef>
              <a:spcAft>
                <a:spcPts val="0"/>
              </a:spcAft>
              <a:buNone/>
            </a:pPr>
            <a:r>
              <a:rPr lang="en" sz="1300"/>
              <a:t>The Fix: The rings act as a bridge. They touch both the hot piston and the cool, oil-backed cylinder wall.</a:t>
            </a:r>
            <a:endParaRPr sz="1300"/>
          </a:p>
          <a:p>
            <a:pPr indent="0" lvl="0" marL="0" rtl="0" algn="ctr">
              <a:spcBef>
                <a:spcPts val="0"/>
              </a:spcBef>
              <a:spcAft>
                <a:spcPts val="0"/>
              </a:spcAft>
              <a:buNone/>
            </a:pPr>
            <a:r>
              <a:rPr lang="en" sz="1300"/>
              <a:t>The piston rings (both compression and oil) take the heat away from the piston so it doesn't melt. Same as the fins.</a:t>
            </a:r>
            <a:endParaRPr sz="1300"/>
          </a:p>
        </p:txBody>
      </p:sp>
      <p:pic>
        <p:nvPicPr>
          <p:cNvPr id="350" name="Google Shape;350;p56"/>
          <p:cNvPicPr preferRelativeResize="0"/>
          <p:nvPr/>
        </p:nvPicPr>
        <p:blipFill rotWithShape="1">
          <a:blip r:embed="rId3">
            <a:alphaModFix/>
          </a:blip>
          <a:srcRect b="42823" l="52638" r="25315" t="11126"/>
          <a:stretch/>
        </p:blipFill>
        <p:spPr>
          <a:xfrm>
            <a:off x="3765163" y="2571750"/>
            <a:ext cx="1613676" cy="196765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57"/>
          <p:cNvSpPr txBox="1"/>
          <p:nvPr>
            <p:ph type="title"/>
          </p:nvPr>
        </p:nvSpPr>
        <p:spPr>
          <a:xfrm>
            <a:off x="515100" y="212325"/>
            <a:ext cx="8113800" cy="64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Problem 3: Oil Control</a:t>
            </a:r>
            <a:endParaRPr/>
          </a:p>
        </p:txBody>
      </p:sp>
      <p:sp>
        <p:nvSpPr>
          <p:cNvPr id="356" name="Google Shape;356;p57"/>
          <p:cNvSpPr txBox="1"/>
          <p:nvPr>
            <p:ph idx="4294967295" type="body"/>
          </p:nvPr>
        </p:nvSpPr>
        <p:spPr>
          <a:xfrm>
            <a:off x="457200" y="1221475"/>
            <a:ext cx="8233800" cy="130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bottom of the engine is splashed with oil to keep things moving. If that oil gets into the "fire" at the top, the engine will smoke and the spark plug will get dirty (fouled). </a:t>
            </a:r>
            <a:endParaRPr/>
          </a:p>
          <a:p>
            <a:pPr indent="0" lvl="0" marL="0" rtl="0" algn="ctr">
              <a:spcBef>
                <a:spcPts val="0"/>
              </a:spcBef>
              <a:spcAft>
                <a:spcPts val="0"/>
              </a:spcAft>
              <a:buNone/>
            </a:pPr>
            <a:r>
              <a:rPr lang="en"/>
              <a:t>The Fix: The bottom ring (Oil Ring) wipes the cylinder wall clean on every downward stroke.</a:t>
            </a:r>
            <a:endParaRPr/>
          </a:p>
          <a:p>
            <a:pPr indent="0" lvl="0" marL="0" rtl="0" algn="ctr">
              <a:spcBef>
                <a:spcPts val="0"/>
              </a:spcBef>
              <a:spcAft>
                <a:spcPts val="0"/>
              </a:spcAft>
              <a:buNone/>
            </a:pPr>
            <a:r>
              <a:rPr lang="en"/>
              <a:t>This keeps the oil where it belongs and the fire clean. </a:t>
            </a:r>
            <a:endParaRPr/>
          </a:p>
        </p:txBody>
      </p:sp>
      <p:pic>
        <p:nvPicPr>
          <p:cNvPr id="357" name="Google Shape;357;p57" title="Gemini_Generated_Image_xhwl4exhwl4exhwl.png"/>
          <p:cNvPicPr preferRelativeResize="0"/>
          <p:nvPr/>
        </p:nvPicPr>
        <p:blipFill rotWithShape="1">
          <a:blip r:embed="rId3">
            <a:alphaModFix/>
          </a:blip>
          <a:srcRect b="0" l="58681" r="20760" t="25540"/>
          <a:stretch/>
        </p:blipFill>
        <p:spPr>
          <a:xfrm>
            <a:off x="3962913" y="2571750"/>
            <a:ext cx="1222374" cy="209695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58"/>
          <p:cNvSpPr txBox="1"/>
          <p:nvPr>
            <p:ph idx="8" type="title"/>
          </p:nvPr>
        </p:nvSpPr>
        <p:spPr>
          <a:xfrm>
            <a:off x="515100" y="212325"/>
            <a:ext cx="8113800" cy="64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How do the rings actually work?</a:t>
            </a:r>
            <a:endParaRPr/>
          </a:p>
        </p:txBody>
      </p:sp>
      <p:sp>
        <p:nvSpPr>
          <p:cNvPr id="363" name="Google Shape;363;p58"/>
          <p:cNvSpPr txBox="1"/>
          <p:nvPr>
            <p:ph idx="4294967295" type="body"/>
          </p:nvPr>
        </p:nvSpPr>
        <p:spPr>
          <a:xfrm>
            <a:off x="457200" y="1221475"/>
            <a:ext cx="8233800" cy="130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They use spring tension to expand outward keeping them tight against the walls</a:t>
            </a:r>
            <a:endParaRPr/>
          </a:p>
          <a:p>
            <a:pPr indent="0" lvl="0" marL="0" rtl="0" algn="ctr">
              <a:spcBef>
                <a:spcPts val="0"/>
              </a:spcBef>
              <a:spcAft>
                <a:spcPts val="0"/>
              </a:spcAft>
              <a:buNone/>
            </a:pPr>
            <a:r>
              <a:rPr lang="en"/>
              <a:t>They also use gas pressure for the seal: when the engine fires, the high-pressure gas actually gets behind the top ring and pushes it even harder against the wall. The explosion helps the ring seal better.</a:t>
            </a:r>
            <a:endParaRPr/>
          </a:p>
        </p:txBody>
      </p:sp>
      <p:pic>
        <p:nvPicPr>
          <p:cNvPr id="364" name="Google Shape;364;p58"/>
          <p:cNvPicPr preferRelativeResize="0"/>
          <p:nvPr/>
        </p:nvPicPr>
        <p:blipFill rotWithShape="1">
          <a:blip r:embed="rId3">
            <a:alphaModFix/>
          </a:blip>
          <a:srcRect b="38922" l="0" r="0" t="36468"/>
          <a:stretch/>
        </p:blipFill>
        <p:spPr>
          <a:xfrm>
            <a:off x="1925050" y="3028776"/>
            <a:ext cx="5143500" cy="12658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59"/>
          <p:cNvSpPr txBox="1"/>
          <p:nvPr>
            <p:ph type="title"/>
          </p:nvPr>
        </p:nvSpPr>
        <p:spPr>
          <a:xfrm>
            <a:off x="515100" y="212325"/>
            <a:ext cx="81138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Ring Gap</a:t>
            </a:r>
            <a:endParaRPr/>
          </a:p>
        </p:txBody>
      </p:sp>
      <p:sp>
        <p:nvSpPr>
          <p:cNvPr id="370" name="Google Shape;370;p59"/>
          <p:cNvSpPr txBox="1"/>
          <p:nvPr>
            <p:ph idx="4294967295" type="body"/>
          </p:nvPr>
        </p:nvSpPr>
        <p:spPr>
          <a:xfrm>
            <a:off x="311700" y="1152475"/>
            <a:ext cx="5445000" cy="36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Split Design: Rings aren't solid circles; they have a tiny physical gap to allow for thermal expansion as they heat up.</a:t>
            </a:r>
            <a:endParaRPr/>
          </a:p>
          <a:p>
            <a:pPr indent="0" lvl="0" marL="0" rtl="0" algn="l">
              <a:spcBef>
                <a:spcPts val="0"/>
              </a:spcBef>
              <a:spcAft>
                <a:spcPts val="0"/>
              </a:spcAft>
              <a:buNone/>
            </a:pPr>
            <a:r>
              <a:rPr lang="en"/>
              <a:t>Risk of Gap Being Too Small:</a:t>
            </a:r>
            <a:endParaRPr/>
          </a:p>
          <a:p>
            <a:pPr indent="-317500" lvl="0" marL="457200" rtl="0" algn="l">
              <a:spcBef>
                <a:spcPts val="0"/>
              </a:spcBef>
              <a:spcAft>
                <a:spcPts val="0"/>
              </a:spcAft>
              <a:buSzPts val="1400"/>
              <a:buChar char="●"/>
            </a:pPr>
            <a:r>
              <a:rPr lang="en"/>
              <a:t>Ends will collide ("butt") as the metal expands.</a:t>
            </a:r>
            <a:endParaRPr/>
          </a:p>
          <a:p>
            <a:pPr indent="-317500" lvl="0" marL="457200" rtl="0" algn="l">
              <a:spcBef>
                <a:spcPts val="0"/>
              </a:spcBef>
              <a:spcAft>
                <a:spcPts val="0"/>
              </a:spcAft>
              <a:buSzPts val="1400"/>
              <a:buChar char="●"/>
            </a:pPr>
            <a:r>
              <a:rPr lang="en"/>
              <a:t>Forces the ring outward, creating extreme friction and scoring cylinder walls.</a:t>
            </a:r>
            <a:endParaRPr/>
          </a:p>
          <a:p>
            <a:pPr indent="-317500" lvl="0" marL="457200" rtl="0" algn="l">
              <a:spcBef>
                <a:spcPts val="0"/>
              </a:spcBef>
              <a:spcAft>
                <a:spcPts val="0"/>
              </a:spcAft>
              <a:buSzPts val="1400"/>
              <a:buChar char="●"/>
            </a:pPr>
            <a:r>
              <a:rPr lang="en"/>
              <a:t> Can lead to a seized engine or shattered pistons.</a:t>
            </a:r>
            <a:endParaRPr/>
          </a:p>
          <a:p>
            <a:pPr indent="0" lvl="0" marL="0" rtl="0" algn="l">
              <a:spcBef>
                <a:spcPts val="0"/>
              </a:spcBef>
              <a:spcAft>
                <a:spcPts val="0"/>
              </a:spcAft>
              <a:buNone/>
            </a:pPr>
            <a:r>
              <a:rPr lang="en"/>
              <a:t>Risk of Gap Being Too Large</a:t>
            </a:r>
            <a:endParaRPr/>
          </a:p>
          <a:p>
            <a:pPr indent="-317500" lvl="0" marL="457200" rtl="0" algn="l">
              <a:spcBef>
                <a:spcPts val="0"/>
              </a:spcBef>
              <a:spcAft>
                <a:spcPts val="0"/>
              </a:spcAft>
              <a:buSzPts val="1400"/>
              <a:buChar char="●"/>
            </a:pPr>
            <a:r>
              <a:rPr lang="en"/>
              <a:t>Creates a permanent pressure leak in the combustion chamber.</a:t>
            </a:r>
            <a:endParaRPr/>
          </a:p>
          <a:p>
            <a:pPr indent="-317500" lvl="0" marL="457200" rtl="0" algn="l">
              <a:spcBef>
                <a:spcPts val="0"/>
              </a:spcBef>
              <a:spcAft>
                <a:spcPts val="0"/>
              </a:spcAft>
              <a:buSzPts val="1400"/>
              <a:buChar char="●"/>
            </a:pPr>
            <a:r>
              <a:rPr lang="en"/>
              <a:t>Blow-by: Exploding gases escape through the gap, causing horsepower loss.</a:t>
            </a:r>
            <a:endParaRPr/>
          </a:p>
          <a:p>
            <a:pPr indent="-317500" lvl="0" marL="457200" rtl="0" algn="l">
              <a:spcBef>
                <a:spcPts val="0"/>
              </a:spcBef>
              <a:spcAft>
                <a:spcPts val="0"/>
              </a:spcAft>
              <a:buSzPts val="1400"/>
              <a:buChar char="●"/>
            </a:pPr>
            <a:r>
              <a:rPr lang="en"/>
              <a:t>Oil Contamination: Exhaust gases turn engine oil black and acidic.</a:t>
            </a:r>
            <a:endParaRPr/>
          </a:p>
        </p:txBody>
      </p:sp>
      <p:pic>
        <p:nvPicPr>
          <p:cNvPr id="371" name="Google Shape;371;p59"/>
          <p:cNvPicPr preferRelativeResize="0"/>
          <p:nvPr/>
        </p:nvPicPr>
        <p:blipFill>
          <a:blip r:embed="rId3">
            <a:alphaModFix/>
          </a:blip>
          <a:stretch>
            <a:fillRect/>
          </a:stretch>
        </p:blipFill>
        <p:spPr>
          <a:xfrm>
            <a:off x="5872125" y="1827413"/>
            <a:ext cx="3072975" cy="23047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60"/>
          <p:cNvSpPr txBox="1"/>
          <p:nvPr>
            <p:ph type="title"/>
          </p:nvPr>
        </p:nvSpPr>
        <p:spPr>
          <a:xfrm>
            <a:off x="515100" y="212325"/>
            <a:ext cx="81138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Calculating optimal ring gap</a:t>
            </a:r>
            <a:endParaRPr/>
          </a:p>
        </p:txBody>
      </p:sp>
      <p:sp>
        <p:nvSpPr>
          <p:cNvPr id="377" name="Google Shape;377;p60"/>
          <p:cNvSpPr txBox="1"/>
          <p:nvPr>
            <p:ph idx="4294967295" type="body"/>
          </p:nvPr>
        </p:nvSpPr>
        <p:spPr>
          <a:xfrm>
            <a:off x="457200" y="1221475"/>
            <a:ext cx="8233800" cy="130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Gap = Bore * Factor</a:t>
            </a:r>
            <a:endParaRPr/>
          </a:p>
          <a:p>
            <a:pPr indent="0" lvl="0" marL="0" rtl="0" algn="l">
              <a:spcBef>
                <a:spcPts val="0"/>
              </a:spcBef>
              <a:spcAft>
                <a:spcPts val="0"/>
              </a:spcAft>
              <a:buNone/>
            </a:pPr>
            <a:r>
              <a:rPr lang="en"/>
              <a:t>Bore = 63mm = 2.48in</a:t>
            </a:r>
            <a:endParaRPr/>
          </a:p>
          <a:p>
            <a:pPr indent="0" lvl="0" marL="0" rtl="0" algn="l">
              <a:spcBef>
                <a:spcPts val="0"/>
              </a:spcBef>
              <a:spcAft>
                <a:spcPts val="0"/>
              </a:spcAft>
              <a:buNone/>
            </a:pPr>
            <a:r>
              <a:rPr lang="en"/>
              <a:t>Factor = 0.005 in/bore</a:t>
            </a:r>
            <a:endParaRPr/>
          </a:p>
          <a:p>
            <a:pPr indent="0" lvl="0" marL="0" rtl="0" algn="l">
              <a:spcBef>
                <a:spcPts val="0"/>
              </a:spcBef>
              <a:spcAft>
                <a:spcPts val="0"/>
              </a:spcAft>
              <a:buNone/>
            </a:pPr>
            <a:r>
              <a:rPr lang="en"/>
              <a:t>Gap = 2.48 * 0.005 = 0.012</a:t>
            </a:r>
            <a:endParaRPr/>
          </a:p>
          <a:p>
            <a:pPr indent="0" lvl="0" marL="0" rtl="0" algn="l">
              <a:spcBef>
                <a:spcPts val="0"/>
              </a:spcBef>
              <a:spcAft>
                <a:spcPts val="0"/>
              </a:spcAft>
              <a:buNone/>
            </a:pPr>
            <a:r>
              <a:rPr lang="en"/>
              <a:t>Maximum gap of 0.012in, should be smaller for safety</a:t>
            </a:r>
            <a:endParaRPr/>
          </a:p>
        </p:txBody>
      </p:sp>
      <p:pic>
        <p:nvPicPr>
          <p:cNvPr id="378" name="Google Shape;378;p60"/>
          <p:cNvPicPr preferRelativeResize="0"/>
          <p:nvPr/>
        </p:nvPicPr>
        <p:blipFill rotWithShape="1">
          <a:blip r:embed="rId3">
            <a:alphaModFix/>
          </a:blip>
          <a:srcRect b="10274" l="0" r="0" t="0"/>
          <a:stretch/>
        </p:blipFill>
        <p:spPr>
          <a:xfrm>
            <a:off x="5632250" y="1432475"/>
            <a:ext cx="2940775" cy="3292075"/>
          </a:xfrm>
          <a:prstGeom prst="rect">
            <a:avLst/>
          </a:prstGeom>
          <a:noFill/>
          <a:ln>
            <a:noFill/>
          </a:ln>
        </p:spPr>
      </p:pic>
      <p:pic>
        <p:nvPicPr>
          <p:cNvPr id="379" name="Google Shape;379;p60"/>
          <p:cNvPicPr preferRelativeResize="0"/>
          <p:nvPr/>
        </p:nvPicPr>
        <p:blipFill>
          <a:blip r:embed="rId4">
            <a:alphaModFix/>
          </a:blip>
          <a:stretch>
            <a:fillRect/>
          </a:stretch>
        </p:blipFill>
        <p:spPr>
          <a:xfrm>
            <a:off x="1020522" y="3062599"/>
            <a:ext cx="2940775" cy="754222"/>
          </a:xfrm>
          <a:prstGeom prst="rect">
            <a:avLst/>
          </a:prstGeom>
          <a:noFill/>
          <a:ln>
            <a:noFill/>
          </a:ln>
        </p:spPr>
      </p:pic>
      <p:pic>
        <p:nvPicPr>
          <p:cNvPr id="380" name="Google Shape;380;p60"/>
          <p:cNvPicPr preferRelativeResize="0"/>
          <p:nvPr/>
        </p:nvPicPr>
        <p:blipFill rotWithShape="1">
          <a:blip r:embed="rId3">
            <a:alphaModFix/>
          </a:blip>
          <a:srcRect b="0" l="0" r="0" t="88089"/>
          <a:stretch/>
        </p:blipFill>
        <p:spPr>
          <a:xfrm>
            <a:off x="1020525" y="3816825"/>
            <a:ext cx="2940775" cy="4370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61"/>
          <p:cNvSpPr txBox="1"/>
          <p:nvPr>
            <p:ph type="title"/>
          </p:nvPr>
        </p:nvSpPr>
        <p:spPr>
          <a:xfrm>
            <a:off x="457200" y="212325"/>
            <a:ext cx="8229600" cy="64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Why Didn’t The Engine Come Together?</a:t>
            </a:r>
            <a:endParaRPr/>
          </a:p>
        </p:txBody>
      </p:sp>
      <p:pic>
        <p:nvPicPr>
          <p:cNvPr id="386" name="Google Shape;386;p61" title="PXL_20260507_160423447.MP.jpg"/>
          <p:cNvPicPr preferRelativeResize="0"/>
          <p:nvPr/>
        </p:nvPicPr>
        <p:blipFill>
          <a:blip r:embed="rId3">
            <a:alphaModFix/>
          </a:blip>
          <a:stretch>
            <a:fillRect/>
          </a:stretch>
        </p:blipFill>
        <p:spPr>
          <a:xfrm>
            <a:off x="152400" y="1009425"/>
            <a:ext cx="5288243" cy="3981675"/>
          </a:xfrm>
          <a:prstGeom prst="rect">
            <a:avLst/>
          </a:prstGeom>
          <a:noFill/>
          <a:ln>
            <a:noFill/>
          </a:ln>
        </p:spPr>
      </p:pic>
      <p:pic>
        <p:nvPicPr>
          <p:cNvPr id="387" name="Google Shape;387;p61" title="PXL_20260507_160400399.jpg"/>
          <p:cNvPicPr preferRelativeResize="0"/>
          <p:nvPr/>
        </p:nvPicPr>
        <p:blipFill>
          <a:blip r:embed="rId4">
            <a:alphaModFix/>
          </a:blip>
          <a:stretch>
            <a:fillRect/>
          </a:stretch>
        </p:blipFill>
        <p:spPr>
          <a:xfrm>
            <a:off x="5593043" y="1009425"/>
            <a:ext cx="2997922" cy="398167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62"/>
          <p:cNvSpPr txBox="1"/>
          <p:nvPr>
            <p:ph idx="4294967295" type="ctrTitle"/>
          </p:nvPr>
        </p:nvSpPr>
        <p:spPr>
          <a:xfrm flipH="1" rot="130">
            <a:off x="457525" y="368058"/>
            <a:ext cx="7931100" cy="243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200"/>
              <a:t>Thank You</a:t>
            </a:r>
            <a:endParaRPr sz="6200"/>
          </a:p>
        </p:txBody>
      </p:sp>
      <p:sp>
        <p:nvSpPr>
          <p:cNvPr id="393" name="Google Shape;393;p62"/>
          <p:cNvSpPr txBox="1"/>
          <p:nvPr>
            <p:ph idx="2" type="subTitle"/>
          </p:nvPr>
        </p:nvSpPr>
        <p:spPr>
          <a:xfrm flipH="1">
            <a:off x="3797425" y="2379750"/>
            <a:ext cx="4398600" cy="38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Thank you</a:t>
            </a:r>
            <a:r>
              <a:rPr lang="en"/>
              <a:t> to Professor Littman for teaching this class which has been the highlight of our semesters</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Thank you to Jon for teaching us so much about the engine and assembling it with us.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7" name="Shape 397"/>
        <p:cNvGrpSpPr/>
        <p:nvPr/>
      </p:nvGrpSpPr>
      <p:grpSpPr>
        <a:xfrm>
          <a:off x="0" y="0"/>
          <a:ext cx="0" cy="0"/>
          <a:chOff x="0" y="0"/>
          <a:chExt cx="0" cy="0"/>
        </a:xfrm>
      </p:grpSpPr>
      <p:pic>
        <p:nvPicPr>
          <p:cNvPr id="398" name="Google Shape;398;p63"/>
          <p:cNvPicPr preferRelativeResize="0"/>
          <p:nvPr/>
        </p:nvPicPr>
        <p:blipFill>
          <a:blip r:embed="rId3">
            <a:alphaModFix/>
          </a:blip>
          <a:stretch>
            <a:fillRect/>
          </a:stretch>
        </p:blipFill>
        <p:spPr>
          <a:xfrm>
            <a:off x="32650" y="1857450"/>
            <a:ext cx="9037224" cy="524150"/>
          </a:xfrm>
          <a:prstGeom prst="rect">
            <a:avLst/>
          </a:prstGeom>
          <a:noFill/>
          <a:ln>
            <a:noFill/>
          </a:ln>
        </p:spPr>
      </p:pic>
      <p:pic>
        <p:nvPicPr>
          <p:cNvPr id="399" name="Google Shape;399;p63"/>
          <p:cNvPicPr preferRelativeResize="0"/>
          <p:nvPr/>
        </p:nvPicPr>
        <p:blipFill>
          <a:blip r:embed="rId4">
            <a:alphaModFix/>
          </a:blip>
          <a:stretch>
            <a:fillRect/>
          </a:stretch>
        </p:blipFill>
        <p:spPr>
          <a:xfrm>
            <a:off x="152400" y="152400"/>
            <a:ext cx="8839200" cy="181780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3" name="Shape 403"/>
        <p:cNvGrpSpPr/>
        <p:nvPr/>
      </p:nvGrpSpPr>
      <p:grpSpPr>
        <a:xfrm>
          <a:off x="0" y="0"/>
          <a:ext cx="0" cy="0"/>
          <a:chOff x="0" y="0"/>
          <a:chExt cx="0" cy="0"/>
        </a:xfrm>
      </p:grpSpPr>
      <p:sp>
        <p:nvSpPr>
          <p:cNvPr id="404" name="Google Shape;404;p6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Woodruff key </a:t>
            </a:r>
            <a:r>
              <a:rPr lang="en"/>
              <a:t>resources</a:t>
            </a:r>
            <a:r>
              <a:rPr lang="en"/>
              <a:t> </a:t>
            </a:r>
            <a:endParaRPr/>
          </a:p>
        </p:txBody>
      </p:sp>
      <p:sp>
        <p:nvSpPr>
          <p:cNvPr id="405" name="Google Shape;405;p6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406" name="Google Shape;406;p64"/>
          <p:cNvPicPr preferRelativeResize="0"/>
          <p:nvPr/>
        </p:nvPicPr>
        <p:blipFill>
          <a:blip r:embed="rId3">
            <a:alphaModFix/>
          </a:blip>
          <a:stretch>
            <a:fillRect/>
          </a:stretch>
        </p:blipFill>
        <p:spPr>
          <a:xfrm>
            <a:off x="1618250" y="160250"/>
            <a:ext cx="4705225" cy="2903800"/>
          </a:xfrm>
          <a:prstGeom prst="rect">
            <a:avLst/>
          </a:prstGeom>
          <a:noFill/>
          <a:ln>
            <a:noFill/>
          </a:ln>
        </p:spPr>
      </p:pic>
      <p:pic>
        <p:nvPicPr>
          <p:cNvPr id="407" name="Google Shape;407;p64"/>
          <p:cNvPicPr preferRelativeResize="0"/>
          <p:nvPr/>
        </p:nvPicPr>
        <p:blipFill>
          <a:blip r:embed="rId4">
            <a:alphaModFix/>
          </a:blip>
          <a:stretch>
            <a:fillRect/>
          </a:stretch>
        </p:blipFill>
        <p:spPr>
          <a:xfrm>
            <a:off x="-378600" y="1674302"/>
            <a:ext cx="9144000" cy="3596446"/>
          </a:xfrm>
          <a:prstGeom prst="rect">
            <a:avLst/>
          </a:prstGeom>
          <a:noFill/>
          <a:ln>
            <a:noFill/>
          </a:ln>
        </p:spPr>
      </p:pic>
      <p:pic>
        <p:nvPicPr>
          <p:cNvPr id="408" name="Google Shape;408;p64"/>
          <p:cNvPicPr preferRelativeResize="0"/>
          <p:nvPr/>
        </p:nvPicPr>
        <p:blipFill>
          <a:blip r:embed="rId5">
            <a:alphaModFix/>
          </a:blip>
          <a:stretch>
            <a:fillRect/>
          </a:stretch>
        </p:blipFill>
        <p:spPr>
          <a:xfrm>
            <a:off x="920573" y="521362"/>
            <a:ext cx="2360301" cy="2181574"/>
          </a:xfrm>
          <a:prstGeom prst="rect">
            <a:avLst/>
          </a:prstGeom>
          <a:noFill/>
          <a:ln>
            <a:noFill/>
          </a:ln>
        </p:spPr>
      </p:pic>
      <p:pic>
        <p:nvPicPr>
          <p:cNvPr id="409" name="Google Shape;409;p64"/>
          <p:cNvPicPr preferRelativeResize="0"/>
          <p:nvPr/>
        </p:nvPicPr>
        <p:blipFill>
          <a:blip r:embed="rId6">
            <a:alphaModFix/>
          </a:blip>
          <a:stretch>
            <a:fillRect/>
          </a:stretch>
        </p:blipFill>
        <p:spPr>
          <a:xfrm>
            <a:off x="6040405" y="327449"/>
            <a:ext cx="2332996" cy="1823326"/>
          </a:xfrm>
          <a:prstGeom prst="rect">
            <a:avLst/>
          </a:prstGeom>
          <a:noFill/>
          <a:ln>
            <a:noFill/>
          </a:ln>
        </p:spPr>
      </p:pic>
      <p:pic>
        <p:nvPicPr>
          <p:cNvPr id="410" name="Google Shape;410;p64"/>
          <p:cNvPicPr preferRelativeResize="0"/>
          <p:nvPr/>
        </p:nvPicPr>
        <p:blipFill>
          <a:blip r:embed="rId7">
            <a:alphaModFix/>
          </a:blip>
          <a:stretch>
            <a:fillRect/>
          </a:stretch>
        </p:blipFill>
        <p:spPr>
          <a:xfrm>
            <a:off x="6448550" y="1674300"/>
            <a:ext cx="3938325" cy="2953749"/>
          </a:xfrm>
          <a:prstGeom prst="rect">
            <a:avLst/>
          </a:prstGeom>
          <a:noFill/>
          <a:ln>
            <a:noFill/>
          </a:ln>
        </p:spPr>
      </p:pic>
      <p:pic>
        <p:nvPicPr>
          <p:cNvPr id="411" name="Google Shape;411;p64"/>
          <p:cNvPicPr preferRelativeResize="0"/>
          <p:nvPr/>
        </p:nvPicPr>
        <p:blipFill>
          <a:blip r:embed="rId8">
            <a:alphaModFix/>
          </a:blip>
          <a:stretch>
            <a:fillRect/>
          </a:stretch>
        </p:blipFill>
        <p:spPr>
          <a:xfrm>
            <a:off x="6040400" y="567294"/>
            <a:ext cx="3938325" cy="295374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9"/>
          <p:cNvSpPr txBox="1"/>
          <p:nvPr>
            <p:ph type="ctrTitle"/>
          </p:nvPr>
        </p:nvSpPr>
        <p:spPr>
          <a:xfrm>
            <a:off x="230200" y="0"/>
            <a:ext cx="6074400" cy="956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Disassembly</a:t>
            </a:r>
            <a:endParaRPr/>
          </a:p>
        </p:txBody>
      </p:sp>
      <p:pic>
        <p:nvPicPr>
          <p:cNvPr id="139" name="Google Shape;139;p29" title="IMG_5368.jpeg"/>
          <p:cNvPicPr preferRelativeResize="0"/>
          <p:nvPr/>
        </p:nvPicPr>
        <p:blipFill>
          <a:blip r:embed="rId3">
            <a:alphaModFix/>
          </a:blip>
          <a:stretch>
            <a:fillRect/>
          </a:stretch>
        </p:blipFill>
        <p:spPr>
          <a:xfrm>
            <a:off x="6304600" y="135125"/>
            <a:ext cx="2742862" cy="3657149"/>
          </a:xfrm>
          <a:prstGeom prst="rect">
            <a:avLst/>
          </a:prstGeom>
          <a:noFill/>
          <a:ln>
            <a:noFill/>
          </a:ln>
        </p:spPr>
      </p:pic>
      <p:pic>
        <p:nvPicPr>
          <p:cNvPr id="140" name="Google Shape;140;p29" title="Screenshot 2026-05-05 at 1.52.13 PM.png"/>
          <p:cNvPicPr preferRelativeResize="0"/>
          <p:nvPr/>
        </p:nvPicPr>
        <p:blipFill>
          <a:blip r:embed="rId4">
            <a:alphaModFix/>
          </a:blip>
          <a:stretch>
            <a:fillRect/>
          </a:stretch>
        </p:blipFill>
        <p:spPr>
          <a:xfrm>
            <a:off x="3093775" y="956400"/>
            <a:ext cx="3086276" cy="2187875"/>
          </a:xfrm>
          <a:prstGeom prst="rect">
            <a:avLst/>
          </a:prstGeom>
          <a:noFill/>
          <a:ln>
            <a:noFill/>
          </a:ln>
        </p:spPr>
      </p:pic>
      <p:pic>
        <p:nvPicPr>
          <p:cNvPr id="141" name="Google Shape;141;p29" title="Screenshot 2026-05-05 at 1.52.31 PM.png"/>
          <p:cNvPicPr preferRelativeResize="0"/>
          <p:nvPr/>
        </p:nvPicPr>
        <p:blipFill>
          <a:blip r:embed="rId5">
            <a:alphaModFix/>
          </a:blip>
          <a:stretch>
            <a:fillRect/>
          </a:stretch>
        </p:blipFill>
        <p:spPr>
          <a:xfrm>
            <a:off x="0" y="956400"/>
            <a:ext cx="2969250" cy="2187875"/>
          </a:xfrm>
          <a:prstGeom prst="rect">
            <a:avLst/>
          </a:prstGeom>
          <a:noFill/>
          <a:ln>
            <a:noFill/>
          </a:ln>
        </p:spPr>
      </p:pic>
      <p:pic>
        <p:nvPicPr>
          <p:cNvPr id="142" name="Google Shape;142;p29" title="Screenshot 2026-05-05 at 1.53.24 PM.png"/>
          <p:cNvPicPr preferRelativeResize="0"/>
          <p:nvPr/>
        </p:nvPicPr>
        <p:blipFill>
          <a:blip r:embed="rId6">
            <a:alphaModFix/>
          </a:blip>
          <a:stretch>
            <a:fillRect/>
          </a:stretch>
        </p:blipFill>
        <p:spPr>
          <a:xfrm>
            <a:off x="152400" y="3296674"/>
            <a:ext cx="2372195" cy="1694425"/>
          </a:xfrm>
          <a:prstGeom prst="rect">
            <a:avLst/>
          </a:prstGeom>
          <a:noFill/>
          <a:ln>
            <a:noFill/>
          </a:ln>
        </p:spPr>
      </p:pic>
      <p:sp>
        <p:nvSpPr>
          <p:cNvPr id="143" name="Google Shape;143;p29"/>
          <p:cNvSpPr txBox="1"/>
          <p:nvPr/>
        </p:nvSpPr>
        <p:spPr>
          <a:xfrm>
            <a:off x="2969250" y="3792275"/>
            <a:ext cx="5744400" cy="1293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2"/>
              </a:buClr>
              <a:buSzPts val="1800"/>
              <a:buChar char="●"/>
            </a:pPr>
            <a:r>
              <a:rPr lang="en" sz="1800">
                <a:solidFill>
                  <a:schemeClr val="dk2"/>
                </a:solidFill>
              </a:rPr>
              <a:t>Unbolting the engine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Separating top end from bottom end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Removing crankshaft, piston, transmission, camshaft, etc.</a:t>
            </a:r>
            <a:endParaRPr sz="18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30"/>
          <p:cNvSpPr txBox="1"/>
          <p:nvPr>
            <p:ph type="title"/>
          </p:nvPr>
        </p:nvSpPr>
        <p:spPr>
          <a:xfrm>
            <a:off x="515100" y="212325"/>
            <a:ext cx="8113800" cy="64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Cleaning</a:t>
            </a:r>
            <a:endParaRPr/>
          </a:p>
        </p:txBody>
      </p:sp>
      <p:pic>
        <p:nvPicPr>
          <p:cNvPr id="149" name="Google Shape;149;p30"/>
          <p:cNvPicPr preferRelativeResize="0"/>
          <p:nvPr/>
        </p:nvPicPr>
        <p:blipFill>
          <a:blip r:embed="rId3">
            <a:alphaModFix/>
          </a:blip>
          <a:stretch>
            <a:fillRect/>
          </a:stretch>
        </p:blipFill>
        <p:spPr>
          <a:xfrm>
            <a:off x="196850" y="712802"/>
            <a:ext cx="2743851" cy="2065036"/>
          </a:xfrm>
          <a:prstGeom prst="rect">
            <a:avLst/>
          </a:prstGeom>
          <a:noFill/>
          <a:ln>
            <a:noFill/>
          </a:ln>
        </p:spPr>
      </p:pic>
      <p:sp>
        <p:nvSpPr>
          <p:cNvPr id="150" name="Google Shape;150;p30"/>
          <p:cNvSpPr txBox="1"/>
          <p:nvPr/>
        </p:nvSpPr>
        <p:spPr>
          <a:xfrm>
            <a:off x="3187950" y="712800"/>
            <a:ext cx="5866500" cy="1293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2"/>
              </a:buClr>
              <a:buSzPts val="1800"/>
              <a:buChar char="●"/>
            </a:pPr>
            <a:r>
              <a:rPr lang="en" sz="1800">
                <a:solidFill>
                  <a:schemeClr val="dk2"/>
                </a:solidFill>
              </a:rPr>
              <a:t>Electrolysis cleans rust from iron and steel via reduction and oxidation using a water-and-soda solution, a power supply (charger), and a sacrificial metal piece. </a:t>
            </a:r>
            <a:endParaRPr sz="1800">
              <a:solidFill>
                <a:schemeClr val="dk2"/>
              </a:solidFill>
            </a:endParaRPr>
          </a:p>
        </p:txBody>
      </p:sp>
      <p:pic>
        <p:nvPicPr>
          <p:cNvPr id="151" name="Google Shape;151;p30" title="Screenshot 2026-05-05 at 2.06.04 PM.png"/>
          <p:cNvPicPr preferRelativeResize="0"/>
          <p:nvPr/>
        </p:nvPicPr>
        <p:blipFill>
          <a:blip r:embed="rId4">
            <a:alphaModFix/>
          </a:blip>
          <a:stretch>
            <a:fillRect/>
          </a:stretch>
        </p:blipFill>
        <p:spPr>
          <a:xfrm>
            <a:off x="5026998" y="2900100"/>
            <a:ext cx="3296376" cy="633003"/>
          </a:xfrm>
          <a:prstGeom prst="rect">
            <a:avLst/>
          </a:prstGeom>
          <a:noFill/>
          <a:ln>
            <a:noFill/>
          </a:ln>
        </p:spPr>
      </p:pic>
      <p:pic>
        <p:nvPicPr>
          <p:cNvPr id="152" name="Google Shape;152;p30" title="Screenshot 2026-05-05 at 2.06.23 PM.png"/>
          <p:cNvPicPr preferRelativeResize="0"/>
          <p:nvPr/>
        </p:nvPicPr>
        <p:blipFill>
          <a:blip r:embed="rId5">
            <a:alphaModFix/>
          </a:blip>
          <a:stretch>
            <a:fillRect/>
          </a:stretch>
        </p:blipFill>
        <p:spPr>
          <a:xfrm>
            <a:off x="4573288" y="2243400"/>
            <a:ext cx="3296375" cy="656700"/>
          </a:xfrm>
          <a:prstGeom prst="rect">
            <a:avLst/>
          </a:prstGeom>
          <a:noFill/>
          <a:ln>
            <a:noFill/>
          </a:ln>
        </p:spPr>
      </p:pic>
      <p:pic>
        <p:nvPicPr>
          <p:cNvPr id="153" name="Google Shape;153;p30" title="Screenshot 2026-05-05 at 2.07.14 PM.png"/>
          <p:cNvPicPr preferRelativeResize="0"/>
          <p:nvPr/>
        </p:nvPicPr>
        <p:blipFill>
          <a:blip r:embed="rId6">
            <a:alphaModFix/>
          </a:blip>
          <a:stretch>
            <a:fillRect/>
          </a:stretch>
        </p:blipFill>
        <p:spPr>
          <a:xfrm>
            <a:off x="424350" y="2846125"/>
            <a:ext cx="2152050" cy="2173150"/>
          </a:xfrm>
          <a:prstGeom prst="rect">
            <a:avLst/>
          </a:prstGeom>
          <a:noFill/>
          <a:ln>
            <a:noFill/>
          </a:ln>
        </p:spPr>
      </p:pic>
      <p:pic>
        <p:nvPicPr>
          <p:cNvPr id="154" name="Google Shape;154;p30" title="Screenshot 2026-05-05 at 2.08.50 PM.png"/>
          <p:cNvPicPr preferRelativeResize="0"/>
          <p:nvPr/>
        </p:nvPicPr>
        <p:blipFill>
          <a:blip r:embed="rId7">
            <a:alphaModFix/>
          </a:blip>
          <a:stretch>
            <a:fillRect/>
          </a:stretch>
        </p:blipFill>
        <p:spPr>
          <a:xfrm>
            <a:off x="2622925" y="2846125"/>
            <a:ext cx="2249750" cy="21731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31"/>
          <p:cNvPicPr preferRelativeResize="0"/>
          <p:nvPr/>
        </p:nvPicPr>
        <p:blipFill>
          <a:blip r:embed="rId3">
            <a:alphaModFix/>
          </a:blip>
          <a:stretch>
            <a:fillRect/>
          </a:stretch>
        </p:blipFill>
        <p:spPr>
          <a:xfrm>
            <a:off x="152400" y="2409750"/>
            <a:ext cx="1943604" cy="2581350"/>
          </a:xfrm>
          <a:prstGeom prst="rect">
            <a:avLst/>
          </a:prstGeom>
          <a:noFill/>
          <a:ln>
            <a:noFill/>
          </a:ln>
        </p:spPr>
      </p:pic>
      <p:pic>
        <p:nvPicPr>
          <p:cNvPr id="160" name="Google Shape;160;p31"/>
          <p:cNvPicPr preferRelativeResize="0"/>
          <p:nvPr/>
        </p:nvPicPr>
        <p:blipFill>
          <a:blip r:embed="rId4">
            <a:alphaModFix/>
          </a:blip>
          <a:stretch>
            <a:fillRect/>
          </a:stretch>
        </p:blipFill>
        <p:spPr>
          <a:xfrm>
            <a:off x="2640604" y="2364925"/>
            <a:ext cx="3441800" cy="2581350"/>
          </a:xfrm>
          <a:prstGeom prst="rect">
            <a:avLst/>
          </a:prstGeom>
          <a:noFill/>
          <a:ln>
            <a:noFill/>
          </a:ln>
        </p:spPr>
      </p:pic>
      <p:pic>
        <p:nvPicPr>
          <p:cNvPr id="161" name="Google Shape;161;p31"/>
          <p:cNvPicPr preferRelativeResize="0"/>
          <p:nvPr/>
        </p:nvPicPr>
        <p:blipFill>
          <a:blip r:embed="rId5">
            <a:alphaModFix/>
          </a:blip>
          <a:stretch>
            <a:fillRect/>
          </a:stretch>
        </p:blipFill>
        <p:spPr>
          <a:xfrm>
            <a:off x="6257229" y="2666625"/>
            <a:ext cx="2756796" cy="2067597"/>
          </a:xfrm>
          <a:prstGeom prst="rect">
            <a:avLst/>
          </a:prstGeom>
          <a:noFill/>
          <a:ln>
            <a:noFill/>
          </a:ln>
        </p:spPr>
      </p:pic>
      <p:pic>
        <p:nvPicPr>
          <p:cNvPr id="162" name="Google Shape;162;p31" title="IMG_5675.jpeg"/>
          <p:cNvPicPr preferRelativeResize="0"/>
          <p:nvPr/>
        </p:nvPicPr>
        <p:blipFill>
          <a:blip r:embed="rId6">
            <a:alphaModFix/>
          </a:blip>
          <a:stretch>
            <a:fillRect/>
          </a:stretch>
        </p:blipFill>
        <p:spPr>
          <a:xfrm>
            <a:off x="7037099" y="72149"/>
            <a:ext cx="1795200" cy="2393626"/>
          </a:xfrm>
          <a:prstGeom prst="rect">
            <a:avLst/>
          </a:prstGeom>
          <a:noFill/>
          <a:ln>
            <a:noFill/>
          </a:ln>
        </p:spPr>
      </p:pic>
      <p:sp>
        <p:nvSpPr>
          <p:cNvPr id="163" name="Google Shape;163;p31"/>
          <p:cNvSpPr txBox="1"/>
          <p:nvPr>
            <p:ph idx="4294967295" type="ctrTitle"/>
          </p:nvPr>
        </p:nvSpPr>
        <p:spPr>
          <a:xfrm>
            <a:off x="2753501" y="686963"/>
            <a:ext cx="3216000" cy="116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300"/>
              <a:t>Reassembly</a:t>
            </a:r>
            <a:endParaRPr sz="43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2"/>
          <p:cNvSpPr txBox="1"/>
          <p:nvPr>
            <p:ph idx="4294967295" type="title"/>
          </p:nvPr>
        </p:nvSpPr>
        <p:spPr>
          <a:xfrm>
            <a:off x="311700" y="83275"/>
            <a:ext cx="8520600" cy="841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Heat Transfer of Fins by Convection</a:t>
            </a:r>
            <a:endParaRPr/>
          </a:p>
        </p:txBody>
      </p:sp>
      <p:pic>
        <p:nvPicPr>
          <p:cNvPr id="169" name="Google Shape;169;p32" title="Screenshot 2026-05-05 at 1.44.04 PM.png"/>
          <p:cNvPicPr preferRelativeResize="0"/>
          <p:nvPr/>
        </p:nvPicPr>
        <p:blipFill>
          <a:blip r:embed="rId3">
            <a:alphaModFix/>
          </a:blip>
          <a:stretch>
            <a:fillRect/>
          </a:stretch>
        </p:blipFill>
        <p:spPr>
          <a:xfrm>
            <a:off x="2448200" y="1358850"/>
            <a:ext cx="4247600" cy="3141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3"/>
          <p:cNvSpPr txBox="1"/>
          <p:nvPr>
            <p:ph type="title"/>
          </p:nvPr>
        </p:nvSpPr>
        <p:spPr>
          <a:xfrm>
            <a:off x="515100" y="212325"/>
            <a:ext cx="8113800" cy="644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Natural Convection</a:t>
            </a:r>
            <a:endParaRPr/>
          </a:p>
        </p:txBody>
      </p:sp>
      <p:sp>
        <p:nvSpPr>
          <p:cNvPr id="175" name="Google Shape;175;p33"/>
          <p:cNvSpPr txBox="1"/>
          <p:nvPr>
            <p:ph idx="4294967295" type="body"/>
          </p:nvPr>
        </p:nvSpPr>
        <p:spPr>
          <a:xfrm>
            <a:off x="311700" y="1152475"/>
            <a:ext cx="39942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Transfer of heat through the movement of fluids</a:t>
            </a:r>
            <a:endParaRPr/>
          </a:p>
          <a:p>
            <a:pPr indent="-317500" lvl="0" marL="457200" rtl="0" algn="l">
              <a:spcBef>
                <a:spcPts val="0"/>
              </a:spcBef>
              <a:spcAft>
                <a:spcPts val="0"/>
              </a:spcAft>
              <a:buSzPts val="1400"/>
              <a:buChar char="-"/>
            </a:pPr>
            <a:r>
              <a:rPr lang="en"/>
              <a:t>Heated particles expand - lower density and rise</a:t>
            </a:r>
            <a:endParaRPr/>
          </a:p>
          <a:p>
            <a:pPr indent="-317500" lvl="0" marL="457200" rtl="0" algn="l">
              <a:spcBef>
                <a:spcPts val="0"/>
              </a:spcBef>
              <a:spcAft>
                <a:spcPts val="0"/>
              </a:spcAft>
              <a:buSzPts val="1400"/>
              <a:buChar char="-"/>
            </a:pPr>
            <a:r>
              <a:rPr lang="en"/>
              <a:t>Cooler molecules sink and replace heated particles due to density change</a:t>
            </a:r>
            <a:endParaRPr/>
          </a:p>
          <a:p>
            <a:pPr indent="0" lvl="0" marL="457200" rtl="0" algn="l">
              <a:spcBef>
                <a:spcPts val="0"/>
              </a:spcBef>
              <a:spcAft>
                <a:spcPts val="0"/>
              </a:spcAft>
              <a:buNone/>
            </a:pPr>
            <a:r>
              <a:t/>
            </a:r>
            <a:endParaRPr/>
          </a:p>
        </p:txBody>
      </p:sp>
      <p:pic>
        <p:nvPicPr>
          <p:cNvPr id="176" name="Google Shape;176;p33"/>
          <p:cNvPicPr preferRelativeResize="0"/>
          <p:nvPr/>
        </p:nvPicPr>
        <p:blipFill>
          <a:blip r:embed="rId3">
            <a:alphaModFix/>
          </a:blip>
          <a:stretch>
            <a:fillRect/>
          </a:stretch>
        </p:blipFill>
        <p:spPr>
          <a:xfrm>
            <a:off x="4517351" y="957263"/>
            <a:ext cx="3994052" cy="380682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4"/>
          <p:cNvSpPr txBox="1"/>
          <p:nvPr>
            <p:ph type="title"/>
          </p:nvPr>
        </p:nvSpPr>
        <p:spPr>
          <a:xfrm>
            <a:off x="515100" y="212325"/>
            <a:ext cx="8113800" cy="64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In a motorcycle</a:t>
            </a:r>
            <a:endParaRPr/>
          </a:p>
        </p:txBody>
      </p:sp>
      <p:sp>
        <p:nvSpPr>
          <p:cNvPr id="182" name="Google Shape;182;p34"/>
          <p:cNvSpPr txBox="1"/>
          <p:nvPr>
            <p:ph idx="4294967295" type="body"/>
          </p:nvPr>
        </p:nvSpPr>
        <p:spPr>
          <a:xfrm>
            <a:off x="311700" y="1152475"/>
            <a:ext cx="42057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Forced Convection - air is circulated from motorcycle moving</a:t>
            </a:r>
            <a:endParaRPr/>
          </a:p>
          <a:p>
            <a:pPr indent="-317500" lvl="0" marL="457200" rtl="0" algn="l">
              <a:spcBef>
                <a:spcPts val="0"/>
              </a:spcBef>
              <a:spcAft>
                <a:spcPts val="0"/>
              </a:spcAft>
              <a:buSzPts val="1400"/>
              <a:buChar char="-"/>
            </a:pPr>
            <a:r>
              <a:rPr lang="en"/>
              <a:t>Air molecules hit the hot fin, energy transfer</a:t>
            </a:r>
            <a:endParaRPr/>
          </a:p>
          <a:p>
            <a:pPr indent="-317500" lvl="0" marL="457200" rtl="0" algn="l">
              <a:spcBef>
                <a:spcPts val="0"/>
              </a:spcBef>
              <a:spcAft>
                <a:spcPts val="0"/>
              </a:spcAft>
              <a:buSzPts val="1400"/>
              <a:buChar char="-"/>
            </a:pPr>
            <a:r>
              <a:rPr lang="en"/>
              <a:t>Heated molecules get carried away by airflow</a:t>
            </a:r>
            <a:endParaRPr/>
          </a:p>
          <a:p>
            <a:pPr indent="-317500" lvl="0" marL="457200" rtl="0" algn="l">
              <a:spcBef>
                <a:spcPts val="0"/>
              </a:spcBef>
              <a:spcAft>
                <a:spcPts val="0"/>
              </a:spcAft>
              <a:buSzPts val="1400"/>
              <a:buChar char="-"/>
            </a:pPr>
            <a:r>
              <a:rPr lang="en"/>
              <a:t>Replaced by cool air</a:t>
            </a:r>
            <a:endParaRPr/>
          </a:p>
          <a:p>
            <a:pPr indent="0" lvl="0" marL="0" rtl="0" algn="l">
              <a:spcBef>
                <a:spcPts val="0"/>
              </a:spcBef>
              <a:spcAft>
                <a:spcPts val="0"/>
              </a:spcAft>
              <a:buNone/>
            </a:pPr>
            <a:r>
              <a:t/>
            </a:r>
            <a:endParaRPr/>
          </a:p>
        </p:txBody>
      </p:sp>
      <p:pic>
        <p:nvPicPr>
          <p:cNvPr id="183" name="Google Shape;183;p34"/>
          <p:cNvPicPr preferRelativeResize="0"/>
          <p:nvPr/>
        </p:nvPicPr>
        <p:blipFill>
          <a:blip r:embed="rId3">
            <a:alphaModFix/>
          </a:blip>
          <a:stretch>
            <a:fillRect/>
          </a:stretch>
        </p:blipFill>
        <p:spPr>
          <a:xfrm>
            <a:off x="4669800" y="1170125"/>
            <a:ext cx="4321800" cy="273324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inimal Gradient by Slidesgo">
  <a:themeElements>
    <a:clrScheme name="Simple Light">
      <a:dk1>
        <a:srgbClr val="000000"/>
      </a:dk1>
      <a:lt1>
        <a:srgbClr val="FFFBF8"/>
      </a:lt1>
      <a:dk2>
        <a:srgbClr val="000000"/>
      </a:dk2>
      <a:lt2>
        <a:srgbClr val="000000"/>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