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0" r:id="rId1"/>
  </p:sldMasterIdLst>
  <p:notesMasterIdLst>
    <p:notesMasterId r:id="rId14"/>
  </p:notesMasterIdLst>
  <p:sldIdLst>
    <p:sldId id="256" r:id="rId2"/>
    <p:sldId id="257" r:id="rId3"/>
    <p:sldId id="263" r:id="rId4"/>
    <p:sldId id="258" r:id="rId5"/>
    <p:sldId id="259" r:id="rId6"/>
    <p:sldId id="264" r:id="rId7"/>
    <p:sldId id="262" r:id="rId8"/>
    <p:sldId id="261" r:id="rId9"/>
    <p:sldId id="267" r:id="rId10"/>
    <p:sldId id="260" r:id="rId11"/>
    <p:sldId id="266" r:id="rId12"/>
    <p:sldId id="26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0202"/>
    <a:srgbClr val="5F6B8E"/>
    <a:srgbClr val="4384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99" d="100"/>
          <a:sy n="99" d="100"/>
        </p:scale>
        <p:origin x="-840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5F937B-E6D6-FD4F-984E-1E1E5D3B7111}" type="datetimeFigureOut">
              <a:rPr lang="en-US" smtClean="0"/>
              <a:t>5/5/14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7EADF7-A3F4-AB48-AFCA-B9162A549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333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-Haydn had to </a:t>
            </a:r>
            <a:r>
              <a:rPr lang="en-US" dirty="0" err="1" smtClean="0"/>
              <a:t>despoke</a:t>
            </a:r>
            <a:r>
              <a:rPr lang="en-US" dirty="0" smtClean="0"/>
              <a:t> the wheel without the proper equipment (and we had to lace the wheels by hand)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EADF7-A3F4-AB48-AFCA-B9162A54990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1352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-describe greasing the axle</a:t>
            </a:r>
            <a:r>
              <a:rPr lang="en-US" baseline="0" dirty="0" smtClean="0"/>
              <a:t> and packing the ball bearings</a:t>
            </a:r>
          </a:p>
          <a:p>
            <a:r>
              <a:rPr lang="en-US" baseline="0" dirty="0" smtClean="0"/>
              <a:t>-we had to make sure the ball bearings were in straight (hammered them out)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EADF7-A3F4-AB48-AFCA-B9162A54990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9558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-first lace up spokes loosely (inside</a:t>
            </a:r>
            <a:r>
              <a:rPr lang="en-US" baseline="0" dirty="0" smtClean="0"/>
              <a:t> first, then outside, then flip and repeat)</a:t>
            </a:r>
          </a:p>
          <a:p>
            <a:r>
              <a:rPr lang="en-US" baseline="0" dirty="0" smtClean="0"/>
              <a:t>-specific pattern to </a:t>
            </a:r>
            <a:r>
              <a:rPr lang="en-US" baseline="0" dirty="0" err="1" smtClean="0"/>
              <a:t>spoking</a:t>
            </a:r>
            <a:r>
              <a:rPr lang="en-US" baseline="0" dirty="0" smtClean="0"/>
              <a:t>, every fourth hole goes in the same direction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EADF7-A3F4-AB48-AFCA-B9162A54990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8867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-tighten</a:t>
            </a:r>
            <a:r>
              <a:rPr lang="en-US" baseline="0" dirty="0" smtClean="0"/>
              <a:t> the bottom, </a:t>
            </a:r>
            <a:r>
              <a:rPr lang="en-US" dirty="0" smtClean="0"/>
              <a:t>the hub moves down and the wheel moves up</a:t>
            </a:r>
          </a:p>
          <a:p>
            <a:r>
              <a:rPr lang="en-US" dirty="0" smtClean="0"/>
              <a:t>-tighten the right side, loosen the left, hub moves</a:t>
            </a:r>
            <a:r>
              <a:rPr lang="en-US" baseline="0" dirty="0" smtClean="0"/>
              <a:t> left, rim moves right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EADF7-A3F4-AB48-AFCA-B9162A54990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2437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-one tube got pinched, we had to figure out:</a:t>
            </a:r>
          </a:p>
          <a:p>
            <a:r>
              <a:rPr lang="en-US" dirty="0" smtClean="0"/>
              <a:t>-whether</a:t>
            </a:r>
            <a:r>
              <a:rPr lang="en-US" baseline="0" dirty="0" smtClean="0"/>
              <a:t> it got pinched in the process of putting it on </a:t>
            </a:r>
          </a:p>
          <a:p>
            <a:r>
              <a:rPr lang="en-US" baseline="0" dirty="0" smtClean="0"/>
              <a:t>-if one of the spokes was too long and had to be ground down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EADF7-A3F4-AB48-AFCA-B9162A54990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7806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Continued bending (paperclip example)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EADF7-A3F4-AB48-AFCA-B9162A54990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1594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You can</a:t>
            </a:r>
            <a:r>
              <a:rPr lang="en-US" baseline="0" dirty="0" smtClean="0"/>
              <a:t> bend metal/plastic/some material up to a certain point before it becomes permanently bent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After</a:t>
            </a:r>
            <a:r>
              <a:rPr lang="en-US" baseline="0" dirty="0" smtClean="0"/>
              <a:t> that point, if you keep bending it, it will probably reach the point of fracture</a:t>
            </a:r>
          </a:p>
          <a:p>
            <a:pPr marL="171450" indent="-171450">
              <a:buFontTx/>
              <a:buChar char="-"/>
            </a:pPr>
            <a:r>
              <a:rPr lang="en-US" baseline="0" smtClean="0"/>
              <a:t>PAPERCLIP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EADF7-A3F4-AB48-AFCA-B9162A54990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387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it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1597025"/>
            <a:ext cx="7583488" cy="1679575"/>
          </a:xfrm>
        </p:spPr>
        <p:txBody>
          <a:bodyPr anchor="b" anchorCtr="0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3276600"/>
            <a:ext cx="7583487" cy="1752600"/>
          </a:xfrm>
        </p:spPr>
        <p:txBody>
          <a:bodyPr/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5/5/14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27892" y="838200"/>
            <a:ext cx="3474720" cy="45720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25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5/5/14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5/5/14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3" y="1371600"/>
            <a:ext cx="7583488" cy="1371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2743200"/>
            <a:ext cx="4114800" cy="28194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365760" indent="-365760">
              <a:defRPr/>
            </a:lvl1pPr>
            <a:lvl2pPr marL="731520" indent="-365760">
              <a:defRPr/>
            </a:lvl2pPr>
            <a:lvl3pPr marL="1097280" indent="-365760">
              <a:defRPr/>
            </a:lvl3pPr>
            <a:lvl4pPr marL="1463040" indent="-365760">
              <a:defRPr/>
            </a:lvl4pPr>
            <a:lvl5pPr marL="1828800" indent="-365760">
              <a:defRPr/>
            </a:lvl5pPr>
            <a:lvl6pPr marL="2194560" indent="-365760">
              <a:defRPr/>
            </a:lvl6pPr>
            <a:lvl7pPr marL="2560320" indent="-365760">
              <a:defRPr/>
            </a:lvl7pPr>
            <a:lvl8pPr marL="2926080" indent="-365760">
              <a:defRPr/>
            </a:lvl8pPr>
            <a:lvl9pPr marL="3291840" indent="-36576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5/5/14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Vertic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838200"/>
            <a:ext cx="1676400" cy="5053013"/>
          </a:xfrm>
        </p:spPr>
        <p:txBody>
          <a:bodyPr vert="eaVert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838200"/>
            <a:ext cx="6019800" cy="505301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5/5/14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5/5/14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Tex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812" y="3254188"/>
            <a:ext cx="7580376" cy="168536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5400" b="1" kern="120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457200"/>
            <a:ext cx="4114800" cy="27432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1812" y="4953000"/>
            <a:ext cx="7580376" cy="9144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5/5/14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450" y="1627188"/>
            <a:ext cx="7580376" cy="1682496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44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6450" y="3309411"/>
            <a:ext cx="7580376" cy="175564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ct val="90000"/>
              <a:buFont typeface="Wingdings" pitchFamily="2" charset="2"/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5/5/14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6788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5/5/14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6216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6216" y="2174875"/>
            <a:ext cx="3529584" cy="3716338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tabLst/>
              <a:defRPr sz="1800"/>
            </a:lvl6pPr>
            <a:lvl7pPr marL="1603375" indent="-231775">
              <a:tabLst/>
              <a:defRPr sz="1800"/>
            </a:lvl7pPr>
            <a:lvl8pPr marL="1828800" indent="-231775">
              <a:tabLst/>
              <a:defRPr sz="1800"/>
            </a:lvl8pPr>
            <a:lvl9pPr marL="2060575" indent="-231775">
              <a:tabLst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3529584" cy="3716338"/>
          </a:xfrm>
        </p:spPr>
        <p:txBody>
          <a:bodyPr>
            <a:noAutofit/>
          </a:bodyPr>
          <a:lstStyle>
            <a:lvl1pPr marL="2317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6889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9144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1461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13716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16033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18288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20605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5/5/14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5/5/14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5/5/14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7892" y="838200"/>
            <a:ext cx="3474720" cy="4572000"/>
          </a:xfrm>
        </p:spPr>
        <p:txBody>
          <a:bodyPr>
            <a:normAutofit/>
          </a:bodyPr>
          <a:lstStyle>
            <a:lvl1pPr marL="282575" indent="-282575">
              <a:defRPr sz="2400"/>
            </a:lvl1pPr>
            <a:lvl2pPr marL="573088" indent="-282575">
              <a:defRPr sz="2200"/>
            </a:lvl2pPr>
            <a:lvl3pPr marL="855663" indent="-282575">
              <a:defRPr sz="2000"/>
            </a:lvl3pPr>
            <a:lvl4pPr marL="1146175" indent="-282575">
              <a:defRPr sz="1800"/>
            </a:lvl4pPr>
            <a:lvl5pPr marL="1430338" indent="-282575">
              <a:defRPr sz="1800"/>
            </a:lvl5pPr>
            <a:lvl6pPr marL="1712913" indent="-282575">
              <a:defRPr sz="1800"/>
            </a:lvl6pPr>
            <a:lvl7pPr marL="2003425" indent="-282575">
              <a:defRPr sz="1800"/>
            </a:lvl7pPr>
            <a:lvl8pPr marL="2286000" indent="-282575">
              <a:defRPr sz="1800"/>
            </a:lvl8pPr>
            <a:lvl9pPr marL="2568575" indent="-2825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5/5/14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ext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5675" y="1600200"/>
            <a:ext cx="7232650" cy="4291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8E36636D-D922-432D-A958-524484B5923D}" type="datetimeFigureOut">
              <a:rPr lang="en-US" smtClean="0"/>
              <a:pPr/>
              <a:t>5/5/14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1722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  <p:sldLayoutId id="2147483882" r:id="rId12"/>
    <p:sldLayoutId id="2147483883" r:id="rId13"/>
  </p:sldLayoutIdLst>
  <p:txStyles>
    <p:titleStyle>
      <a:lvl1pPr algn="ctr" defTabSz="914400" rtl="0" eaLnBrk="1" latinLnBrk="0" hangingPunct="1">
        <a:lnSpc>
          <a:spcPct val="95000"/>
        </a:lnSpc>
        <a:spcBef>
          <a:spcPct val="0"/>
        </a:spcBef>
        <a:buNone/>
        <a:defRPr sz="4800" b="1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spcAft>
          <a:spcPts val="0"/>
        </a:spcAft>
        <a:buSzPct val="90000"/>
        <a:buFont typeface="Wingdings" pitchFamily="2" charset="2"/>
        <a:buChar char=""/>
        <a:defRPr sz="24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22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20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5pPr>
      <a:lvl6pPr marL="27432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6pPr>
      <a:lvl7pPr marL="32004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7pPr>
      <a:lvl8pPr marL="36576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8pPr>
      <a:lvl9pPr marL="41148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dirty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4526" y="1597025"/>
            <a:ext cx="8288421" cy="1679575"/>
          </a:xfrm>
        </p:spPr>
        <p:txBody>
          <a:bodyPr/>
          <a:lstStyle/>
          <a:p>
            <a:r>
              <a:rPr lang="en-US" sz="4800" dirty="0" smtClean="0"/>
              <a:t>Frames, Forks, and Wheels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Eliza Davis and Emma Wingreen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620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Bill Becker’s Lecture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5675" y="1459092"/>
            <a:ext cx="7232650" cy="4291013"/>
          </a:xfrm>
        </p:spPr>
        <p:txBody>
          <a:bodyPr/>
          <a:lstStyle/>
          <a:p>
            <a:r>
              <a:rPr lang="en-US" sz="2200" dirty="0" smtClean="0"/>
              <a:t>There are four basic forces that act on a wheel:</a:t>
            </a:r>
          </a:p>
          <a:p>
            <a:pPr lvl="1"/>
            <a:r>
              <a:rPr lang="en-US" sz="1800" b="1" dirty="0" smtClean="0"/>
              <a:t>Compression</a:t>
            </a:r>
            <a:r>
              <a:rPr lang="en-US" sz="1800" dirty="0" smtClean="0"/>
              <a:t> — warps spokes on the bottom</a:t>
            </a:r>
          </a:p>
          <a:p>
            <a:pPr lvl="1"/>
            <a:r>
              <a:rPr lang="en-US" sz="1800" b="1" dirty="0" smtClean="0"/>
              <a:t>Tension</a:t>
            </a:r>
            <a:r>
              <a:rPr lang="en-US" sz="1800" dirty="0" smtClean="0"/>
              <a:t> — warps spokes on the top</a:t>
            </a:r>
          </a:p>
          <a:p>
            <a:pPr lvl="1"/>
            <a:r>
              <a:rPr lang="en-US" sz="1800" b="1" dirty="0" smtClean="0"/>
              <a:t>Shearing</a:t>
            </a:r>
            <a:r>
              <a:rPr lang="en-US" sz="1800" dirty="0" smtClean="0"/>
              <a:t> — can warp the wheel, leads to: </a:t>
            </a:r>
          </a:p>
          <a:p>
            <a:pPr lvl="1"/>
            <a:r>
              <a:rPr lang="en-US" sz="1800" b="1" dirty="0" smtClean="0"/>
              <a:t>Bending</a:t>
            </a:r>
            <a:r>
              <a:rPr lang="en-US" sz="1800" dirty="0" smtClean="0"/>
              <a:t> — causes spoke fatigue, continued bending can cause spokes to break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716757" y="4007681"/>
            <a:ext cx="7696214" cy="2554259"/>
            <a:chOff x="436192" y="3950251"/>
            <a:chExt cx="7696214" cy="2554259"/>
          </a:xfrm>
        </p:grpSpPr>
        <p:grpSp>
          <p:nvGrpSpPr>
            <p:cNvPr id="8" name="Group 7"/>
            <p:cNvGrpSpPr/>
            <p:nvPr/>
          </p:nvGrpSpPr>
          <p:grpSpPr>
            <a:xfrm>
              <a:off x="436192" y="3950251"/>
              <a:ext cx="7696214" cy="2554259"/>
              <a:chOff x="436192" y="3950251"/>
              <a:chExt cx="7696214" cy="2554259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5669203" y="3950251"/>
                <a:ext cx="2463203" cy="255425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" name="Picture 3" descr="Screen Shot 2014-05-05 at 9.52.04 PM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6192" y="3950251"/>
                <a:ext cx="5288930" cy="2554259"/>
              </a:xfrm>
              <a:prstGeom prst="rect">
                <a:avLst/>
              </a:prstGeom>
            </p:spPr>
          </p:pic>
        </p:grpSp>
        <p:sp>
          <p:nvSpPr>
            <p:cNvPr id="5" name="Block Arc 4"/>
            <p:cNvSpPr/>
            <p:nvPr/>
          </p:nvSpPr>
          <p:spPr>
            <a:xfrm>
              <a:off x="6132350" y="5054113"/>
              <a:ext cx="1808915" cy="1180147"/>
            </a:xfrm>
            <a:prstGeom prst="blockArc">
              <a:avLst/>
            </a:prstGeom>
            <a:gradFill flip="none" rotWithShape="1">
              <a:gsLst>
                <a:gs pos="42000">
                  <a:srgbClr val="5F6B8E"/>
                </a:gs>
                <a:gs pos="100000">
                  <a:srgbClr val="FFFFFF"/>
                </a:gs>
              </a:gsLst>
              <a:lin ang="1614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Up Arrow 8"/>
            <p:cNvSpPr/>
            <p:nvPr/>
          </p:nvSpPr>
          <p:spPr>
            <a:xfrm>
              <a:off x="6889271" y="5438747"/>
              <a:ext cx="346389" cy="385028"/>
            </a:xfrm>
            <a:prstGeom prst="upArrow">
              <a:avLst>
                <a:gd name="adj1" fmla="val 56574"/>
                <a:gd name="adj2" fmla="val 48167"/>
              </a:avLst>
            </a:prstGeom>
            <a:gradFill flip="none" rotWithShape="1">
              <a:gsLst>
                <a:gs pos="0">
                  <a:srgbClr val="FF0000"/>
                </a:gs>
                <a:gs pos="100000">
                  <a:srgbClr val="FFFFFF"/>
                </a:gs>
                <a:gs pos="77000">
                  <a:srgbClr val="C60202"/>
                </a:gs>
                <a:gs pos="27000">
                  <a:srgbClr val="FF0000"/>
                </a:gs>
              </a:gsLst>
              <a:lin ang="0" scaled="1"/>
              <a:tileRect/>
            </a:gradFill>
            <a:ln>
              <a:solidFill>
                <a:srgbClr val="C6020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Up Arrow 9"/>
            <p:cNvSpPr/>
            <p:nvPr/>
          </p:nvSpPr>
          <p:spPr>
            <a:xfrm rot="10800000">
              <a:off x="6051071" y="4778347"/>
              <a:ext cx="346389" cy="385028"/>
            </a:xfrm>
            <a:prstGeom prst="upArrow">
              <a:avLst>
                <a:gd name="adj1" fmla="val 56574"/>
                <a:gd name="adj2" fmla="val 48167"/>
              </a:avLst>
            </a:prstGeom>
            <a:gradFill flip="none" rotWithShape="1">
              <a:gsLst>
                <a:gs pos="0">
                  <a:srgbClr val="FF0000"/>
                </a:gs>
                <a:gs pos="100000">
                  <a:srgbClr val="FFFFFF"/>
                </a:gs>
                <a:gs pos="77000">
                  <a:srgbClr val="C60202"/>
                </a:gs>
                <a:gs pos="27000">
                  <a:srgbClr val="FF0000"/>
                </a:gs>
              </a:gsLst>
              <a:lin ang="0" scaled="1"/>
              <a:tileRect/>
            </a:gradFill>
            <a:ln>
              <a:solidFill>
                <a:srgbClr val="C6020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Up Arrow 10"/>
            <p:cNvSpPr/>
            <p:nvPr/>
          </p:nvSpPr>
          <p:spPr>
            <a:xfrm rot="10800000">
              <a:off x="7662031" y="4778347"/>
              <a:ext cx="346389" cy="385028"/>
            </a:xfrm>
            <a:prstGeom prst="upArrow">
              <a:avLst>
                <a:gd name="adj1" fmla="val 56574"/>
                <a:gd name="adj2" fmla="val 48167"/>
              </a:avLst>
            </a:prstGeom>
            <a:gradFill flip="none" rotWithShape="1">
              <a:gsLst>
                <a:gs pos="0">
                  <a:srgbClr val="FF0000"/>
                </a:gs>
                <a:gs pos="100000">
                  <a:srgbClr val="FFFFFF"/>
                </a:gs>
                <a:gs pos="77000">
                  <a:srgbClr val="C60202"/>
                </a:gs>
                <a:gs pos="27000">
                  <a:srgbClr val="FF0000"/>
                </a:gs>
              </a:gsLst>
              <a:lin ang="0" scaled="1"/>
              <a:tileRect/>
            </a:gradFill>
            <a:ln>
              <a:solidFill>
                <a:srgbClr val="C6020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6500092" y="4015060"/>
            <a:ext cx="12645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Verdana"/>
                <a:cs typeface="Verdana"/>
              </a:rPr>
              <a:t>B</a:t>
            </a:r>
            <a:r>
              <a:rPr lang="en-US" sz="1200" dirty="0" smtClean="0">
                <a:latin typeface="Verdana"/>
                <a:cs typeface="Verdana"/>
              </a:rPr>
              <a:t>ending</a:t>
            </a:r>
            <a:endParaRPr lang="en-US" sz="1200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560555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Young’s Modulus</a:t>
            </a:r>
            <a:endParaRPr lang="en-US" dirty="0"/>
          </a:p>
        </p:txBody>
      </p:sp>
      <p:pic>
        <p:nvPicPr>
          <p:cNvPr id="4" name="Picture 3" descr="photo (1)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7" b="9123"/>
          <a:stretch/>
        </p:blipFill>
        <p:spPr>
          <a:xfrm>
            <a:off x="1813918" y="1604650"/>
            <a:ext cx="5444191" cy="4591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195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Bill Becker’s Lecture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There are four additional forces acting on the wheel:</a:t>
            </a:r>
          </a:p>
          <a:p>
            <a:pPr lvl="1"/>
            <a:r>
              <a:rPr lang="en-US" b="1" dirty="0" smtClean="0"/>
              <a:t>Gravity</a:t>
            </a:r>
            <a:r>
              <a:rPr lang="en-US" dirty="0" smtClean="0"/>
              <a:t> — pulls the hub down, compressing the bottom spokes and straining top spokes</a:t>
            </a:r>
          </a:p>
          <a:p>
            <a:pPr lvl="1"/>
            <a:r>
              <a:rPr lang="en-US" b="1" dirty="0" smtClean="0"/>
              <a:t>Impact</a:t>
            </a:r>
            <a:r>
              <a:rPr lang="en-US" dirty="0" smtClean="0"/>
              <a:t> — when motorcycle collides with an outside force, e.g. a speed bump </a:t>
            </a:r>
          </a:p>
          <a:p>
            <a:pPr lvl="1"/>
            <a:r>
              <a:rPr lang="en-US" b="1" dirty="0" smtClean="0"/>
              <a:t>Acceleration</a:t>
            </a:r>
            <a:r>
              <a:rPr lang="en-US" dirty="0" smtClean="0"/>
              <a:t> — forces act on the hub in a clockwise direction, forces act on the tire in a counterclockwise direction</a:t>
            </a:r>
          </a:p>
          <a:p>
            <a:pPr lvl="1"/>
            <a:r>
              <a:rPr lang="en-US" b="1" dirty="0" smtClean="0"/>
              <a:t>Deceleration</a:t>
            </a:r>
            <a:r>
              <a:rPr lang="en-US" dirty="0" smtClean="0"/>
              <a:t> — the friction occurring from the motorcycle tire coming into contact with the ground</a:t>
            </a:r>
          </a:p>
        </p:txBody>
      </p:sp>
    </p:spTree>
    <p:extLst>
      <p:ext uri="{BB962C8B-B14F-4D97-AF65-F5344CB8AC3E}">
        <p14:creationId xmlns:p14="http://schemas.microsoft.com/office/powerpoint/2010/main" val="410259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Disassembly of the Wheels</a:t>
            </a:r>
            <a:endParaRPr lang="en-US" sz="4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had to completely disassemble the old wheels, because we only needed the hubs</a:t>
            </a:r>
          </a:p>
          <a:p>
            <a:r>
              <a:rPr lang="en-US" dirty="0" smtClean="0"/>
              <a:t>We bought new rims and new spokes ($$)</a:t>
            </a:r>
            <a:endParaRPr lang="en-US" dirty="0"/>
          </a:p>
        </p:txBody>
      </p:sp>
      <p:pic>
        <p:nvPicPr>
          <p:cNvPr id="6" name="Picture 5" descr="Screen Shot 2014-05-05 at 8.45.4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279" y="3703053"/>
            <a:ext cx="3632668" cy="2714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116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Wheel Assembly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Before we put the spokes on, we had to attach the axles and ball bearings to the front and rear hubs</a:t>
            </a:r>
            <a:endParaRPr lang="en-US" dirty="0"/>
          </a:p>
        </p:txBody>
      </p:sp>
      <p:pic>
        <p:nvPicPr>
          <p:cNvPr id="4" name="Picture 3" descr="Screen Shot 2014-05-05 at 8.44.2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243" y="3424860"/>
            <a:ext cx="4125703" cy="2785311"/>
          </a:xfrm>
          <a:prstGeom prst="rect">
            <a:avLst/>
          </a:prstGeom>
        </p:spPr>
      </p:pic>
      <p:pic>
        <p:nvPicPr>
          <p:cNvPr id="5" name="Picture 4" descr="Screenshot 2014-05-05 21.09.2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96" y="3386639"/>
            <a:ext cx="3449386" cy="2823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739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Lacing the Wheels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had to lace the wheels (more than once) </a:t>
            </a:r>
          </a:p>
          <a:p>
            <a:r>
              <a:rPr lang="en-US" dirty="0" smtClean="0"/>
              <a:t>Two sides of the wheel,</a:t>
            </a:r>
            <a:r>
              <a:rPr lang="en-US" dirty="0"/>
              <a:t> two directions per </a:t>
            </a:r>
            <a:r>
              <a:rPr lang="en-US" dirty="0" smtClean="0"/>
              <a:t>side, two sizes of spokes</a:t>
            </a:r>
            <a:endParaRPr lang="en-US" dirty="0"/>
          </a:p>
        </p:txBody>
      </p:sp>
      <p:pic>
        <p:nvPicPr>
          <p:cNvPr id="4" name="Picture 3" descr="Screen Shot 2014-05-05 at 8.44.5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482" y="3890384"/>
            <a:ext cx="3823369" cy="2571570"/>
          </a:xfrm>
          <a:prstGeom prst="rect">
            <a:avLst/>
          </a:prstGeom>
        </p:spPr>
      </p:pic>
      <p:pic>
        <p:nvPicPr>
          <p:cNvPr id="5" name="Picture 4" descr="Screen Shot 2014-05-05 at 9.21.21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28" y="4892841"/>
            <a:ext cx="1924133" cy="1544131"/>
          </a:xfrm>
          <a:prstGeom prst="rect">
            <a:avLst/>
          </a:prstGeom>
        </p:spPr>
      </p:pic>
      <p:pic>
        <p:nvPicPr>
          <p:cNvPr id="6" name="Picture 5" descr="Screen Shot 2014-05-05 at 9.22.17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483" y="4705683"/>
            <a:ext cx="1343724" cy="1756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012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Truing and Tuning the Wheels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Concentricity and side-to-side movement</a:t>
            </a:r>
          </a:p>
          <a:p>
            <a:r>
              <a:rPr lang="en-US" dirty="0" smtClean="0"/>
              <a:t>Tune the different spoke lengths to the same(</a:t>
            </a:r>
            <a:r>
              <a:rPr lang="en-US" dirty="0" err="1" smtClean="0"/>
              <a:t>ish</a:t>
            </a:r>
            <a:r>
              <a:rPr lang="en-US" dirty="0" smtClean="0"/>
              <a:t>) note — clear sound, no vibration</a:t>
            </a:r>
          </a:p>
          <a:p>
            <a:endParaRPr lang="en-US" dirty="0" smtClean="0"/>
          </a:p>
        </p:txBody>
      </p:sp>
      <p:pic>
        <p:nvPicPr>
          <p:cNvPr id="4" name="Picture 3" descr="Screen Shot 2014-05-05 at 8.45.1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885" y="3504392"/>
            <a:ext cx="3932440" cy="2646947"/>
          </a:xfrm>
          <a:prstGeom prst="rect">
            <a:avLst/>
          </a:prstGeom>
        </p:spPr>
      </p:pic>
      <p:pic>
        <p:nvPicPr>
          <p:cNvPr id="5" name="Picture 4" descr="Screen Shot 2014-05-05 at 8.45.46 P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08" r="11561"/>
          <a:stretch/>
        </p:blipFill>
        <p:spPr>
          <a:xfrm>
            <a:off x="1016442" y="3359715"/>
            <a:ext cx="2845141" cy="290707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16442" y="5499597"/>
            <a:ext cx="292165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Tighten this side</a:t>
            </a:r>
            <a:endParaRPr lang="en-US" sz="2400" b="1" cap="none" spc="0" dirty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16442" y="3768696"/>
            <a:ext cx="292165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Loosen this side</a:t>
            </a:r>
            <a:endParaRPr lang="en-US" sz="2400" b="1" cap="none" spc="0" dirty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Up Arrow 7"/>
          <p:cNvSpPr/>
          <p:nvPr/>
        </p:nvSpPr>
        <p:spPr>
          <a:xfrm>
            <a:off x="2296422" y="3246621"/>
            <a:ext cx="350713" cy="515542"/>
          </a:xfrm>
          <a:prstGeom prst="up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2296422" y="4488132"/>
            <a:ext cx="301959" cy="523293"/>
          </a:xfrm>
          <a:prstGeom prst="down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712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Wheel Offset Tool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</a:t>
            </a:r>
            <a:r>
              <a:rPr lang="en-US" dirty="0"/>
              <a:t>measured the distance between the sprocket and the rim, so that the chain wouldn’t rub against the rim</a:t>
            </a:r>
          </a:p>
          <a:p>
            <a:r>
              <a:rPr lang="en-US" dirty="0" smtClean="0"/>
              <a:t>We compared our ‘56 Terrier rear wheel to the ‘59 Tiger Cub rear wheel because they are both 19 in. in diameter</a:t>
            </a:r>
          </a:p>
        </p:txBody>
      </p:sp>
    </p:spTree>
    <p:extLst>
      <p:ext uri="{BB962C8B-B14F-4D97-AF65-F5344CB8AC3E}">
        <p14:creationId xmlns:p14="http://schemas.microsoft.com/office/powerpoint/2010/main" val="3559469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Putting it All Together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put the liner on first and then wrestled the rubber wheel onto the rim </a:t>
            </a:r>
          </a:p>
          <a:p>
            <a:r>
              <a:rPr lang="en-US" dirty="0" smtClean="0"/>
              <a:t>Then we put the inner tube between the rim and the rubber wheel and inflated it</a:t>
            </a:r>
          </a:p>
          <a:p>
            <a:r>
              <a:rPr lang="en-US" dirty="0" smtClean="0"/>
              <a:t>We waited half an hour to check the inner tube to make sure it wasn’t pinched</a:t>
            </a:r>
            <a:endParaRPr lang="en-US" dirty="0"/>
          </a:p>
        </p:txBody>
      </p:sp>
      <p:pic>
        <p:nvPicPr>
          <p:cNvPr id="6" name="Picture 5" descr="DSCF4973 (1)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990" y="4617966"/>
            <a:ext cx="2549800" cy="1912350"/>
          </a:xfrm>
          <a:prstGeom prst="rect">
            <a:avLst/>
          </a:prstGeom>
        </p:spPr>
      </p:pic>
      <p:pic>
        <p:nvPicPr>
          <p:cNvPr id="7" name="Picture 6" descr="DSCF4904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291" y="4617966"/>
            <a:ext cx="2661744" cy="1996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525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Torque Calculations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Torque is the twisting force produced by the engine which gets split up between the wheels</a:t>
            </a:r>
          </a:p>
          <a:p>
            <a:r>
              <a:rPr lang="en-US" dirty="0" smtClean="0"/>
              <a:t>Multiple sets of plates in a clutch means multiple torques at which the clutch will slip </a:t>
            </a:r>
          </a:p>
        </p:txBody>
      </p:sp>
    </p:spTree>
    <p:extLst>
      <p:ext uri="{BB962C8B-B14F-4D97-AF65-F5344CB8AC3E}">
        <p14:creationId xmlns:p14="http://schemas.microsoft.com/office/powerpoint/2010/main" val="3911248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More Torque Calculations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example, if the weight on each wheel is 200 foot pounds, you need 28 foot pounds for the flywheel to slip</a:t>
            </a:r>
          </a:p>
          <a:p>
            <a:endParaRPr lang="en-US" dirty="0"/>
          </a:p>
        </p:txBody>
      </p:sp>
      <p:pic>
        <p:nvPicPr>
          <p:cNvPr id="4" name="Picture 3" descr="photo (1)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92" r="17194" b="29631"/>
          <a:stretch/>
        </p:blipFill>
        <p:spPr>
          <a:xfrm>
            <a:off x="1232056" y="3065816"/>
            <a:ext cx="6956269" cy="3129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12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ummer">
  <a:themeElements>
    <a:clrScheme name="Summer">
      <a:dk1>
        <a:sysClr val="windowText" lastClr="000000"/>
      </a:dk1>
      <a:lt1>
        <a:sysClr val="window" lastClr="FFFFFF"/>
      </a:lt1>
      <a:dk2>
        <a:srgbClr val="D16207"/>
      </a:dk2>
      <a:lt2>
        <a:srgbClr val="F0B31E"/>
      </a:lt2>
      <a:accent1>
        <a:srgbClr val="51A6C2"/>
      </a:accent1>
      <a:accent2>
        <a:srgbClr val="51C2A9"/>
      </a:accent2>
      <a:accent3>
        <a:srgbClr val="7EC251"/>
      </a:accent3>
      <a:accent4>
        <a:srgbClr val="E1DC53"/>
      </a:accent4>
      <a:accent5>
        <a:srgbClr val="B54721"/>
      </a:accent5>
      <a:accent6>
        <a:srgbClr val="A16BB1"/>
      </a:accent6>
      <a:hlink>
        <a:srgbClr val="A40A06"/>
      </a:hlink>
      <a:folHlink>
        <a:srgbClr val="837F16"/>
      </a:folHlink>
    </a:clrScheme>
    <a:fontScheme name="Summer">
      <a:maj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inorFont>
    </a:fontScheme>
    <a:fmtScheme name="Summer">
      <a:fillStyleLst>
        <a:solidFill>
          <a:schemeClr val="phClr"/>
        </a:solidFill>
        <a:solidFill>
          <a:schemeClr val="phClr">
            <a:tint val="90000"/>
            <a:satMod val="135000"/>
          </a:schemeClr>
        </a:solidFill>
        <a:solidFill>
          <a:schemeClr val="phClr">
            <a:shade val="80000"/>
            <a:satMod val="110000"/>
          </a:schemeClr>
        </a:solidFill>
      </a:fillStyleLst>
      <a:lnStyleLst>
        <a:ln w="9525" cap="flat" cmpd="sng" algn="ctr">
          <a:solidFill>
            <a:schemeClr val="phClr">
              <a:satMod val="135000"/>
            </a:schemeClr>
          </a:solidFill>
          <a:prstDash val="solid"/>
        </a:ln>
        <a:ln w="25400" cap="flat" cmpd="sng" algn="ctr">
          <a:solidFill>
            <a:schemeClr val="phClr">
              <a:satMod val="150000"/>
            </a:schemeClr>
          </a:solidFill>
          <a:prstDash val="solid"/>
        </a:ln>
        <a:ln w="38100" cap="flat" cmpd="sng" algn="ctr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76200" sx="101000" sy="101000" algn="ctr" rotWithShape="0">
              <a:srgbClr val="000000">
                <a:alpha val="50000"/>
              </a:srgbClr>
            </a:outerShdw>
            <a:reflection blurRad="12700" stA="20000" endPos="35000" dist="63500" dir="5400000" sy="-100000" rotWithShape="0"/>
          </a:effectLst>
        </a:effectStyle>
        <a:effectStyle>
          <a:effectLst>
            <a:outerShdw blurRad="127000" sx="103000" sy="103000" algn="ctr" rotWithShape="0">
              <a:srgbClr val="FFFFFF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morning" dir="t">
              <a:rot lat="0" lon="0" rev="1200000"/>
            </a:lightRig>
          </a:scene3d>
          <a:sp3d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/>
            </a:gs>
            <a:gs pos="100000">
              <a:schemeClr val="tx2"/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Summer.thmx</Template>
  <TotalTime>3920</TotalTime>
  <Words>627</Words>
  <Application>Microsoft Macintosh PowerPoint</Application>
  <PresentationFormat>On-screen Show (4:3)</PresentationFormat>
  <Paragraphs>62</Paragraphs>
  <Slides>12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Summer</vt:lpstr>
      <vt:lpstr>Frames, Forks, and Wheels</vt:lpstr>
      <vt:lpstr>Disassembly of the Wheels</vt:lpstr>
      <vt:lpstr>Wheel Assembly</vt:lpstr>
      <vt:lpstr>Lacing the Wheels</vt:lpstr>
      <vt:lpstr>Truing and Tuning the Wheels</vt:lpstr>
      <vt:lpstr>Wheel Offset Tool</vt:lpstr>
      <vt:lpstr>Putting it All Together</vt:lpstr>
      <vt:lpstr>Torque Calculations</vt:lpstr>
      <vt:lpstr>More Torque Calculations</vt:lpstr>
      <vt:lpstr>Bill Becker’s Lecture</vt:lpstr>
      <vt:lpstr>Young’s Modulus</vt:lpstr>
      <vt:lpstr>Bill Becker’s Lecture</vt:lpstr>
    </vt:vector>
  </TitlesOfParts>
  <Company>Princeton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Frames, Forks, and Spokes</dc:title>
  <dc:creator>Student</dc:creator>
  <cp:lastModifiedBy>Student</cp:lastModifiedBy>
  <cp:revision>160</cp:revision>
  <dcterms:created xsi:type="dcterms:W3CDTF">2014-05-05T23:43:30Z</dcterms:created>
  <dcterms:modified xsi:type="dcterms:W3CDTF">2014-05-08T17:03:56Z</dcterms:modified>
</cp:coreProperties>
</file>