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60" r:id="rId4"/>
    <p:sldId id="275" r:id="rId5"/>
    <p:sldId id="258" r:id="rId6"/>
    <p:sldId id="259" r:id="rId7"/>
    <p:sldId id="271" r:id="rId8"/>
    <p:sldId id="272" r:id="rId9"/>
    <p:sldId id="261" r:id="rId10"/>
    <p:sldId id="262" r:id="rId11"/>
    <p:sldId id="263" r:id="rId12"/>
    <p:sldId id="264" r:id="rId13"/>
    <p:sldId id="265" r:id="rId14"/>
    <p:sldId id="267" r:id="rId15"/>
    <p:sldId id="268" r:id="rId16"/>
    <p:sldId id="269" r:id="rId17"/>
    <p:sldId id="273" r:id="rId18"/>
    <p:sldId id="270" r:id="rId19"/>
    <p:sldId id="276" r:id="rId20"/>
    <p:sldId id="27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78" autoAdjust="0"/>
  </p:normalViewPr>
  <p:slideViewPr>
    <p:cSldViewPr>
      <p:cViewPr varScale="1">
        <p:scale>
          <a:sx n="80" d="100"/>
          <a:sy n="80" d="100"/>
        </p:scale>
        <p:origin x="-192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5C5687-1E2A-4FC2-AA5A-AA90B5C6DF87}" type="datetimeFigureOut">
              <a:rPr lang="en-US" smtClean="0"/>
              <a:t>4/4/12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212E8B-3A90-4735-A6F8-857859C98B11}" type="slidenum">
              <a:rPr lang="en-US" smtClean="0"/>
              <a:t>‹#›</a:t>
            </a:fld>
            <a:endParaRPr lang="en-US"/>
          </a:p>
        </p:txBody>
      </p:sp>
    </p:spTree>
    <p:extLst>
      <p:ext uri="{BB962C8B-B14F-4D97-AF65-F5344CB8AC3E}">
        <p14:creationId xmlns:p14="http://schemas.microsoft.com/office/powerpoint/2010/main" val="280718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en.wikipedia.org/wiki/Coefficient_of_frictio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Clutch</a:t>
            </a:r>
            <a:r>
              <a:rPr lang="en-US" baseline="0" dirty="0" smtClean="0"/>
              <a:t> lever, operating rod</a:t>
            </a:r>
            <a:endParaRPr lang="en-US" dirty="0" smtClean="0"/>
          </a:p>
          <a:p>
            <a:endParaRPr lang="en-US" dirty="0" smtClean="0"/>
          </a:p>
          <a:p>
            <a:r>
              <a:rPr lang="en-US" dirty="0" smtClean="0"/>
              <a:t>Engage</a:t>
            </a:r>
            <a:r>
              <a:rPr lang="en-US" baseline="0" dirty="0" smtClean="0"/>
              <a:t> disengage</a:t>
            </a:r>
          </a:p>
          <a:p>
            <a:endParaRPr lang="en-US" dirty="0" smtClean="0"/>
          </a:p>
          <a:p>
            <a:r>
              <a:rPr lang="en-US" dirty="0" smtClean="0"/>
              <a:t>Wet</a:t>
            </a:r>
            <a:r>
              <a:rPr lang="en-US" baseline="0" dirty="0" smtClean="0"/>
              <a:t> </a:t>
            </a:r>
            <a:r>
              <a:rPr lang="en-US" baseline="0" dirty="0" smtClean="0"/>
              <a:t>clutch allows “locking in” to occur more efficiently – the driven plates will reach the driving plates’ speed quickly.</a:t>
            </a:r>
          </a:p>
          <a:p>
            <a:endParaRPr lang="en-US" dirty="0" smtClean="0"/>
          </a:p>
          <a:p>
            <a:r>
              <a:rPr lang="en-US" dirty="0" smtClean="0"/>
              <a:t>Since the surfaces of a wet clutch can be slippery (as with a motorcycle clutch bathed in engine oil), stacking multiple clutch discs can compensate for the lower </a:t>
            </a:r>
            <a:r>
              <a:rPr lang="en-US" dirty="0" smtClean="0">
                <a:hlinkClick r:id="rId3" tooltip="Coefficient of friction"/>
              </a:rPr>
              <a:t>coefficient of friction</a:t>
            </a:r>
            <a:r>
              <a:rPr lang="en-US" dirty="0" smtClean="0"/>
              <a:t> and so eliminate slippage under power when fully engaged.</a:t>
            </a:r>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3</a:t>
            </a:fld>
            <a:endParaRPr lang="en-US"/>
          </a:p>
        </p:txBody>
      </p:sp>
    </p:spTree>
    <p:extLst>
      <p:ext uri="{BB962C8B-B14F-4D97-AF65-F5344CB8AC3E}">
        <p14:creationId xmlns:p14="http://schemas.microsoft.com/office/powerpoint/2010/main" val="75545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was easy with the puller and allowed us to remove the clutch basket completely, in one piece. We will not be disassembling the clutch basket further, but it contains a center piece with three driving cups, rubber pieces, and a backing plate. Plates are contained within the "basket" of the clutch sprocket.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Used strap wrench to hold the clutch basket (to prevent it from slipping) and a ratchet wrench to unscrew a nut. Then we used a puller that Glenn made to remove the clutch basket nut behind the clutch sprocket. </a:t>
            </a:r>
          </a:p>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15</a:t>
            </a:fld>
            <a:endParaRPr lang="en-US"/>
          </a:p>
        </p:txBody>
      </p:sp>
    </p:spTree>
    <p:extLst>
      <p:ext uri="{BB962C8B-B14F-4D97-AF65-F5344CB8AC3E}">
        <p14:creationId xmlns:p14="http://schemas.microsoft.com/office/powerpoint/2010/main" val="1383690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17</a:t>
            </a:fld>
            <a:endParaRPr lang="en-US"/>
          </a:p>
        </p:txBody>
      </p:sp>
    </p:spTree>
    <p:extLst>
      <p:ext uri="{BB962C8B-B14F-4D97-AF65-F5344CB8AC3E}">
        <p14:creationId xmlns:p14="http://schemas.microsoft.com/office/powerpoint/2010/main" val="103920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4</a:t>
            </a:fld>
            <a:endParaRPr lang="en-US"/>
          </a:p>
        </p:txBody>
      </p:sp>
    </p:spTree>
    <p:extLst>
      <p:ext uri="{BB962C8B-B14F-4D97-AF65-F5344CB8AC3E}">
        <p14:creationId xmlns:p14="http://schemas.microsoft.com/office/powerpoint/2010/main" val="1267766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types of plates</a:t>
            </a:r>
          </a:p>
          <a:p>
            <a:pPr lvl="1"/>
            <a:r>
              <a:rPr lang="en-US" dirty="0" smtClean="0"/>
              <a:t>The first type of plate had padding and lugs on the outer diameter, which drive the transmission input shaft. We noticed that these plates had equal spacing between the lugs. We noted that we should order new pads and new plates. We will see when we take the real clutch apart. </a:t>
            </a:r>
          </a:p>
          <a:p>
            <a:pPr lvl="1"/>
            <a:r>
              <a:rPr lang="en-US" dirty="0" smtClean="0"/>
              <a:t>The second type of plate did not have padding and had lugs on the inner diameter. Of the space between adjacent lugs, one space was not of equal size. These plates are driven by the engine crankshaft</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C8212E8B-3A90-4735-A6F8-857859C98B11}" type="slidenum">
              <a:rPr lang="en-US" smtClean="0"/>
              <a:t>6</a:t>
            </a:fld>
            <a:endParaRPr lang="en-US"/>
          </a:p>
        </p:txBody>
      </p:sp>
    </p:spTree>
    <p:extLst>
      <p:ext uri="{BB962C8B-B14F-4D97-AF65-F5344CB8AC3E}">
        <p14:creationId xmlns:p14="http://schemas.microsoft.com/office/powerpoint/2010/main" val="53755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Plates </a:t>
            </a:r>
            <a:r>
              <a:rPr lang="en-US" dirty="0" smtClean="0"/>
              <a:t>are contained within the "basket" of the clutch sprocket. </a:t>
            </a:r>
          </a:p>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7</a:t>
            </a:fld>
            <a:endParaRPr lang="en-US"/>
          </a:p>
        </p:txBody>
      </p:sp>
    </p:spTree>
    <p:extLst>
      <p:ext uri="{BB962C8B-B14F-4D97-AF65-F5344CB8AC3E}">
        <p14:creationId xmlns:p14="http://schemas.microsoft.com/office/powerpoint/2010/main" val="3771552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Chain</a:t>
            </a:r>
          </a:p>
          <a:p>
            <a:pPr lvl="1"/>
            <a:r>
              <a:rPr lang="en-US" dirty="0" smtClean="0"/>
              <a:t>62 links, duplex, 3/8 inches by 7/32 inches</a:t>
            </a:r>
          </a:p>
          <a:p>
            <a:pPr lvl="1"/>
            <a:r>
              <a:rPr lang="en-US" dirty="0" smtClean="0"/>
              <a:t>The primary chain connects the smaller engine sprocket with the larger clutch sprocket. As shown below, it is important not to have too loose of a primary chain. The duplex chain that the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8</a:t>
            </a:fld>
            <a:endParaRPr lang="en-US"/>
          </a:p>
        </p:txBody>
      </p:sp>
    </p:spTree>
    <p:extLst>
      <p:ext uri="{BB962C8B-B14F-4D97-AF65-F5344CB8AC3E}">
        <p14:creationId xmlns:p14="http://schemas.microsoft.com/office/powerpoint/2010/main" val="376855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springs</a:t>
            </a:r>
            <a:r>
              <a:rPr lang="en-US" baseline="0" dirty="0" smtClean="0"/>
              <a:t> are what actually separate and connect the plates. The clutch operating </a:t>
            </a:r>
            <a:r>
              <a:rPr lang="en-US" baseline="0" dirty="0" smtClean="0"/>
              <a:t>rod pushes from the opposite end to loosen the plates from each other.</a:t>
            </a:r>
            <a:endParaRPr lang="en-US" dirty="0" smtClean="0"/>
          </a:p>
          <a:p>
            <a:endParaRPr lang="en-US" dirty="0" smtClean="0"/>
          </a:p>
          <a:p>
            <a:r>
              <a:rPr lang="en-US" dirty="0" smtClean="0"/>
              <a:t>The</a:t>
            </a:r>
            <a:r>
              <a:rPr lang="en-US" baseline="0" dirty="0" smtClean="0"/>
              <a:t> cups and the springs did not detach.</a:t>
            </a:r>
          </a:p>
          <a:p>
            <a:endParaRPr lang="en-US" baseline="0" dirty="0" smtClean="0"/>
          </a:p>
          <a:p>
            <a:r>
              <a:rPr lang="en-US" baseline="0" dirty="0" smtClean="0"/>
              <a:t>Glenn is going to make new ones for us.</a:t>
            </a:r>
          </a:p>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9</a:t>
            </a:fld>
            <a:endParaRPr lang="en-US"/>
          </a:p>
        </p:txBody>
      </p:sp>
    </p:spTree>
    <p:extLst>
      <p:ext uri="{BB962C8B-B14F-4D97-AF65-F5344CB8AC3E}">
        <p14:creationId xmlns:p14="http://schemas.microsoft.com/office/powerpoint/2010/main" val="3849259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10</a:t>
            </a:fld>
            <a:endParaRPr lang="en-US"/>
          </a:p>
        </p:txBody>
      </p:sp>
    </p:spTree>
    <p:extLst>
      <p:ext uri="{BB962C8B-B14F-4D97-AF65-F5344CB8AC3E}">
        <p14:creationId xmlns:p14="http://schemas.microsoft.com/office/powerpoint/2010/main" val="382136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remove the chain, we first had to take off the alternator rotor and the engine sprocket.</a:t>
            </a:r>
          </a:p>
          <a:p>
            <a:r>
              <a:rPr lang="en-US" dirty="0" smtClean="0"/>
              <a:t>Using Yield allowed us to unscrew the one sprocket and rotor nut as well as the tab washer. </a:t>
            </a:r>
          </a:p>
          <a:p>
            <a:r>
              <a:rPr lang="en-US" dirty="0" smtClean="0"/>
              <a:t>Because the chain is an infinite chain, we had to jam the chain with a wooden block.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11</a:t>
            </a:fld>
            <a:endParaRPr lang="en-US"/>
          </a:p>
        </p:txBody>
      </p:sp>
    </p:spTree>
    <p:extLst>
      <p:ext uri="{BB962C8B-B14F-4D97-AF65-F5344CB8AC3E}">
        <p14:creationId xmlns:p14="http://schemas.microsoft.com/office/powerpoint/2010/main" val="334203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center of the engine sprocket was a distance piece. This distance piece had two keyways and a half-moon-shaped key in one of them. These steps required a lot of force - so much that the chain kept slipping and we had to hold the crankcase assembly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had to recognize which keyway was the one we needed, and we noted that it was chewed up from use. Just to make sure, though, when the keyway we needed was rotated upwards, the connecting rod in the crankcase assembly was about 30 degrees after top dead center. The connecting rod pumps up and down in an oval-shaped motion in correspondence to the spinning of the chain and sprockets. We also noted that when the keyway we needed was rotated down, the connecting rod was at bottom dead center and hidden in the crankcase assembly.</a:t>
            </a:r>
          </a:p>
          <a:p>
            <a:endParaRPr lang="en-US" dirty="0"/>
          </a:p>
        </p:txBody>
      </p:sp>
      <p:sp>
        <p:nvSpPr>
          <p:cNvPr id="4" name="Slide Number Placeholder 3"/>
          <p:cNvSpPr>
            <a:spLocks noGrp="1"/>
          </p:cNvSpPr>
          <p:nvPr>
            <p:ph type="sldNum" sz="quarter" idx="10"/>
          </p:nvPr>
        </p:nvSpPr>
        <p:spPr/>
        <p:txBody>
          <a:bodyPr/>
          <a:lstStyle/>
          <a:p>
            <a:fld id="{C8212E8B-3A90-4735-A6F8-857859C98B11}" type="slidenum">
              <a:rPr lang="en-US" smtClean="0"/>
              <a:t>13</a:t>
            </a:fld>
            <a:endParaRPr lang="en-US"/>
          </a:p>
        </p:txBody>
      </p:sp>
    </p:spTree>
    <p:extLst>
      <p:ext uri="{BB962C8B-B14F-4D97-AF65-F5344CB8AC3E}">
        <p14:creationId xmlns:p14="http://schemas.microsoft.com/office/powerpoint/2010/main" val="566892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853287-DA11-4339-832A-4D9F1E872077}" type="datetimeFigureOut">
              <a:rPr lang="en-US" smtClean="0"/>
              <a:t>4/4/12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7794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53287-DA11-4339-832A-4D9F1E872077}" type="datetimeFigureOut">
              <a:rPr lang="en-US" smtClean="0"/>
              <a:t>4/4/12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266596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53287-DA11-4339-832A-4D9F1E872077}" type="datetimeFigureOut">
              <a:rPr lang="en-US" smtClean="0"/>
              <a:t>4/4/12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99047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53287-DA11-4339-832A-4D9F1E872077}" type="datetimeFigureOut">
              <a:rPr lang="en-US" smtClean="0"/>
              <a:t>4/4/12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211626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853287-DA11-4339-832A-4D9F1E872077}" type="datetimeFigureOut">
              <a:rPr lang="en-US" smtClean="0"/>
              <a:t>4/4/12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3096004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853287-DA11-4339-832A-4D9F1E872077}" type="datetimeFigureOut">
              <a:rPr lang="en-US" smtClean="0"/>
              <a:t>4/4/12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96774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853287-DA11-4339-832A-4D9F1E872077}" type="datetimeFigureOut">
              <a:rPr lang="en-US" smtClean="0"/>
              <a:t>4/4/12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298390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853287-DA11-4339-832A-4D9F1E872077}" type="datetimeFigureOut">
              <a:rPr lang="en-US" smtClean="0"/>
              <a:t>4/4/12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303007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53287-DA11-4339-832A-4D9F1E872077}" type="datetimeFigureOut">
              <a:rPr lang="en-US" smtClean="0"/>
              <a:t>4/4/12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145244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853287-DA11-4339-832A-4D9F1E872077}" type="datetimeFigureOut">
              <a:rPr lang="en-US" smtClean="0"/>
              <a:t>4/4/12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189811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853287-DA11-4339-832A-4D9F1E872077}" type="datetimeFigureOut">
              <a:rPr lang="en-US" smtClean="0"/>
              <a:t>4/4/12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13FC-5190-48C5-B916-C92DFEEA98C6}" type="slidenum">
              <a:rPr lang="en-US" smtClean="0"/>
              <a:t>‹#›</a:t>
            </a:fld>
            <a:endParaRPr lang="en-US"/>
          </a:p>
        </p:txBody>
      </p:sp>
    </p:spTree>
    <p:extLst>
      <p:ext uri="{BB962C8B-B14F-4D97-AF65-F5344CB8AC3E}">
        <p14:creationId xmlns:p14="http://schemas.microsoft.com/office/powerpoint/2010/main" val="20575778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53287-DA11-4339-832A-4D9F1E872077}" type="datetimeFigureOut">
              <a:rPr lang="en-US" smtClean="0"/>
              <a:t>4/4/12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613FC-5190-48C5-B916-C92DFEEA98C6}" type="slidenum">
              <a:rPr lang="en-US" smtClean="0"/>
              <a:t>‹#›</a:t>
            </a:fld>
            <a:endParaRPr lang="en-US"/>
          </a:p>
        </p:txBody>
      </p:sp>
    </p:spTree>
    <p:extLst>
      <p:ext uri="{BB962C8B-B14F-4D97-AF65-F5344CB8AC3E}">
        <p14:creationId xmlns:p14="http://schemas.microsoft.com/office/powerpoint/2010/main" val="2105322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hyperlink" Target="http://auto.howstuffworks.com/motorcycle2.htm"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76400"/>
            <a:ext cx="7772400" cy="1470025"/>
          </a:xfrm>
        </p:spPr>
        <p:txBody>
          <a:bodyPr/>
          <a:lstStyle/>
          <a:p>
            <a:r>
              <a:rPr lang="en-US" dirty="0" smtClean="0"/>
              <a:t>Clutch and Chain</a:t>
            </a:r>
            <a:endParaRPr lang="en-US" dirty="0"/>
          </a:p>
        </p:txBody>
      </p:sp>
      <p:sp>
        <p:nvSpPr>
          <p:cNvPr id="3" name="Subtitle 2"/>
          <p:cNvSpPr>
            <a:spLocks noGrp="1"/>
          </p:cNvSpPr>
          <p:nvPr>
            <p:ph type="subTitle" idx="1"/>
          </p:nvPr>
        </p:nvSpPr>
        <p:spPr/>
        <p:txBody>
          <a:bodyPr/>
          <a:lstStyle/>
          <a:p>
            <a:r>
              <a:rPr lang="en-US" dirty="0" smtClean="0"/>
              <a:t>Sherry Li</a:t>
            </a:r>
          </a:p>
          <a:p>
            <a:r>
              <a:rPr lang="en-US" dirty="0" smtClean="0"/>
              <a:t>Alison Bick</a:t>
            </a:r>
            <a:endParaRPr lang="en-US" dirty="0"/>
          </a:p>
        </p:txBody>
      </p:sp>
    </p:spTree>
    <p:extLst>
      <p:ext uri="{BB962C8B-B14F-4D97-AF65-F5344CB8AC3E}">
        <p14:creationId xmlns:p14="http://schemas.microsoft.com/office/powerpoint/2010/main" val="36517569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Disassembly</a:t>
            </a:r>
            <a:endParaRPr lang="en-US" dirty="0"/>
          </a:p>
        </p:txBody>
      </p:sp>
      <p:sp>
        <p:nvSpPr>
          <p:cNvPr id="3" name="Content Placeholder 2"/>
          <p:cNvSpPr>
            <a:spLocks noGrp="1"/>
          </p:cNvSpPr>
          <p:nvPr>
            <p:ph idx="1"/>
          </p:nvPr>
        </p:nvSpPr>
        <p:spPr>
          <a:xfrm>
            <a:off x="457200" y="1371600"/>
            <a:ext cx="8229600" cy="1768979"/>
          </a:xfrm>
        </p:spPr>
        <p:txBody>
          <a:bodyPr>
            <a:normAutofit fontScale="85000" lnSpcReduction="10000"/>
          </a:bodyPr>
          <a:lstStyle/>
          <a:p>
            <a:r>
              <a:rPr lang="en-US" dirty="0" smtClean="0"/>
              <a:t>The six plates behind the pressure plate should have been separated, but the first five were stuck together. After some resistance, we decided to leave them be and work on disassembling the rest of the clutch.</a:t>
            </a:r>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369179"/>
            <a:ext cx="54864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67000" y="3369179"/>
            <a:ext cx="1676400" cy="13552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081798"/>
            <a:ext cx="2514600" cy="164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http://www.princeton.edu/ssp/64-tiger-cub-1/64-clutchchain/DSCF38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3931" y="4800601"/>
            <a:ext cx="2470919" cy="185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4549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Disassembly</a:t>
            </a:r>
            <a:endParaRPr lang="en-US" dirty="0"/>
          </a:p>
        </p:txBody>
      </p:sp>
      <p:sp>
        <p:nvSpPr>
          <p:cNvPr id="3" name="Content Placeholder 2"/>
          <p:cNvSpPr>
            <a:spLocks noGrp="1"/>
          </p:cNvSpPr>
          <p:nvPr>
            <p:ph idx="1"/>
          </p:nvPr>
        </p:nvSpPr>
        <p:spPr>
          <a:xfrm>
            <a:off x="457200" y="1828800"/>
            <a:ext cx="4572000" cy="3886199"/>
          </a:xfrm>
        </p:spPr>
        <p:txBody>
          <a:bodyPr>
            <a:normAutofit/>
          </a:bodyPr>
          <a:lstStyle/>
          <a:p>
            <a:r>
              <a:rPr lang="en-US" dirty="0" smtClean="0"/>
              <a:t>Removal of alternator rotor</a:t>
            </a:r>
          </a:p>
          <a:p>
            <a:r>
              <a:rPr lang="en-US" dirty="0" smtClean="0"/>
              <a:t>Removal of engine sprocket</a:t>
            </a:r>
          </a:p>
          <a:p>
            <a:r>
              <a:rPr lang="en-US" dirty="0" smtClean="0"/>
              <a:t>Troubleshooting</a:t>
            </a:r>
          </a:p>
          <a:p>
            <a:endParaRPr lang="en-US" dirty="0"/>
          </a:p>
        </p:txBody>
      </p:sp>
      <p:pic>
        <p:nvPicPr>
          <p:cNvPr id="5122" name="Picture 2" descr="http://www.princeton.edu/ssp/64-tiger-cub-1/64-clutchchain/DSCF37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057400"/>
            <a:ext cx="3810000" cy="286512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3962400" y="2438400"/>
            <a:ext cx="2057400" cy="1371600"/>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667000" y="3276600"/>
            <a:ext cx="3276600" cy="457200"/>
          </a:xfrm>
          <a:prstGeom prst="straightConnector1">
            <a:avLst/>
          </a:prstGeom>
          <a:ln w="5715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8024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Disassembly - Troubleshooting</a:t>
            </a:r>
            <a:endParaRPr lang="en-US" dirty="0"/>
          </a:p>
        </p:txBody>
      </p:sp>
      <p:sp>
        <p:nvSpPr>
          <p:cNvPr id="3" name="Content Placeholder 2"/>
          <p:cNvSpPr>
            <a:spLocks noGrp="1"/>
          </p:cNvSpPr>
          <p:nvPr>
            <p:ph idx="1"/>
          </p:nvPr>
        </p:nvSpPr>
        <p:spPr>
          <a:xfrm>
            <a:off x="3352800" y="1447800"/>
            <a:ext cx="2209800" cy="838200"/>
          </a:xfrm>
        </p:spPr>
        <p:txBody>
          <a:bodyPr>
            <a:normAutofit/>
          </a:bodyPr>
          <a:lstStyle/>
          <a:p>
            <a:pPr marL="0" indent="0">
              <a:buNone/>
            </a:pPr>
            <a:r>
              <a:rPr lang="en-US" dirty="0" smtClean="0"/>
              <a:t>Gear puller</a:t>
            </a:r>
          </a:p>
          <a:p>
            <a:endParaRPr lang="en-US" dirty="0"/>
          </a:p>
        </p:txBody>
      </p:sp>
      <p:pic>
        <p:nvPicPr>
          <p:cNvPr id="6146" name="Picture 2" descr="http://www.princeton.edu/ssp/64-tiger-cub-1/64-clutchchain/DSCF37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286000"/>
            <a:ext cx="5370473"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40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Disassembly</a:t>
            </a:r>
            <a:endParaRPr lang="en-US" dirty="0"/>
          </a:p>
        </p:txBody>
      </p:sp>
      <p:sp>
        <p:nvSpPr>
          <p:cNvPr id="3" name="Content Placeholder 2"/>
          <p:cNvSpPr>
            <a:spLocks noGrp="1"/>
          </p:cNvSpPr>
          <p:nvPr>
            <p:ph idx="1"/>
          </p:nvPr>
        </p:nvSpPr>
        <p:spPr>
          <a:xfrm>
            <a:off x="457200" y="1371601"/>
            <a:ext cx="8305800" cy="2286000"/>
          </a:xfrm>
        </p:spPr>
        <p:txBody>
          <a:bodyPr>
            <a:normAutofit/>
          </a:bodyPr>
          <a:lstStyle/>
          <a:p>
            <a:r>
              <a:rPr lang="en-US" dirty="0" smtClean="0"/>
              <a:t>In the center of the engine sprocket was a distance piece. This distance piece had two keyways and a half-moon-shaped key in one of them. </a:t>
            </a:r>
            <a:endParaRPr lang="en-US" dirty="0"/>
          </a:p>
        </p:txBody>
      </p:sp>
      <p:pic>
        <p:nvPicPr>
          <p:cNvPr id="7170" name="Picture 2" descr="http://www.princeton.edu/ssp/64-tiger-cub-1/64-clutchchain/DSCF37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581400"/>
            <a:ext cx="3495877" cy="262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84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Disassembly</a:t>
            </a:r>
            <a:endParaRPr lang="en-US" dirty="0"/>
          </a:p>
        </p:txBody>
      </p:sp>
      <p:sp>
        <p:nvSpPr>
          <p:cNvPr id="3" name="Content Placeholder 2"/>
          <p:cNvSpPr>
            <a:spLocks noGrp="1"/>
          </p:cNvSpPr>
          <p:nvPr>
            <p:ph idx="1"/>
          </p:nvPr>
        </p:nvSpPr>
        <p:spPr>
          <a:xfrm>
            <a:off x="457200" y="1600201"/>
            <a:ext cx="8686800" cy="1066800"/>
          </a:xfrm>
        </p:spPr>
        <p:txBody>
          <a:bodyPr>
            <a:normAutofit fontScale="85000" lnSpcReduction="10000"/>
          </a:bodyPr>
          <a:lstStyle/>
          <a:p>
            <a:r>
              <a:rPr lang="en-US" dirty="0" smtClean="0"/>
              <a:t>After the removal of the engine sprocket, we were able to remove the primary chain and the clutch sprocket.</a:t>
            </a:r>
          </a:p>
          <a:p>
            <a:endParaRPr lang="en-US" dirty="0"/>
          </a:p>
        </p:txBody>
      </p:sp>
      <p:pic>
        <p:nvPicPr>
          <p:cNvPr id="8194" name="Picture 2" descr="http://www.princeton.edu/ssp/64-tiger-cub-1/64-clutchchain/DSCF37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54" t="23449" r="47801" b="12999"/>
          <a:stretch/>
        </p:blipFill>
        <p:spPr bwMode="auto">
          <a:xfrm>
            <a:off x="6629400" y="3048000"/>
            <a:ext cx="19657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90837"/>
            <a:ext cx="54864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667000" y="2819400"/>
            <a:ext cx="685800" cy="16001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4917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Disassembly</a:t>
            </a:r>
            <a:endParaRPr lang="en-US" dirty="0"/>
          </a:p>
        </p:txBody>
      </p:sp>
      <p:sp>
        <p:nvSpPr>
          <p:cNvPr id="3" name="Content Placeholder 2"/>
          <p:cNvSpPr>
            <a:spLocks noGrp="1"/>
          </p:cNvSpPr>
          <p:nvPr>
            <p:ph idx="1"/>
          </p:nvPr>
        </p:nvSpPr>
        <p:spPr>
          <a:xfrm>
            <a:off x="457200" y="1600200"/>
            <a:ext cx="4648200" cy="4525963"/>
          </a:xfrm>
        </p:spPr>
        <p:txBody>
          <a:bodyPr>
            <a:normAutofit/>
          </a:bodyPr>
          <a:lstStyle/>
          <a:p>
            <a:r>
              <a:rPr lang="en-US" dirty="0" smtClean="0"/>
              <a:t>Last step: remove clutch basket</a:t>
            </a:r>
          </a:p>
          <a:p>
            <a:r>
              <a:rPr lang="en-US" dirty="0" smtClean="0"/>
              <a:t>Clutch basket: center </a:t>
            </a:r>
            <a:r>
              <a:rPr lang="en-US" dirty="0"/>
              <a:t>piece with three driving cups, rubber pieces, and a backing </a:t>
            </a:r>
            <a:r>
              <a:rPr lang="en-US" dirty="0" smtClean="0"/>
              <a:t>plate</a:t>
            </a:r>
            <a:endParaRPr lang="en-US" dirty="0"/>
          </a:p>
          <a:p>
            <a:r>
              <a:rPr lang="en-US" dirty="0" smtClean="0"/>
              <a:t>Clutch basket holds the 6 plates</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4090" y="1447800"/>
            <a:ext cx="3352800" cy="448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0385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4238"/>
          </a:xfrm>
        </p:spPr>
        <p:txBody>
          <a:bodyPr/>
          <a:lstStyle/>
          <a:p>
            <a:r>
              <a:rPr lang="en-US" dirty="0" smtClean="0"/>
              <a:t>Parts Inspection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2874823"/>
              </p:ext>
            </p:extLst>
          </p:nvPr>
        </p:nvGraphicFramePr>
        <p:xfrm>
          <a:off x="457200" y="762000"/>
          <a:ext cx="8305799" cy="5954960"/>
        </p:xfrm>
        <a:graphic>
          <a:graphicData uri="http://schemas.openxmlformats.org/drawingml/2006/table">
            <a:tbl>
              <a:tblPr/>
              <a:tblGrid>
                <a:gridCol w="1384300"/>
                <a:gridCol w="1791447"/>
                <a:gridCol w="1710018"/>
                <a:gridCol w="1870833"/>
                <a:gridCol w="1549201"/>
              </a:tblGrid>
              <a:tr h="1165412">
                <a:tc>
                  <a:txBody>
                    <a:bodyPr/>
                    <a:lstStyle/>
                    <a:p>
                      <a:r>
                        <a:rPr lang="en-US" sz="2000" b="1" dirty="0"/>
                        <a:t>Part</a:t>
                      </a:r>
                      <a:endParaRPr lang="en-US" sz="2000" dirty="0"/>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Instrument of Measurement</a:t>
                      </a:r>
                      <a:endParaRPr lang="en-US" sz="2000" dirty="0"/>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Minimum Acceptable Measurement</a:t>
                      </a:r>
                      <a:endParaRPr lang="en-US" sz="2000" dirty="0"/>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Our Measurement</a:t>
                      </a:r>
                      <a:endParaRPr lang="en-US" sz="2000" dirty="0"/>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Replace?</a:t>
                      </a:r>
                      <a:endParaRPr lang="en-US" sz="2000" dirty="0"/>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1835">
                <a:tc>
                  <a:txBody>
                    <a:bodyPr/>
                    <a:lstStyle/>
                    <a:p>
                      <a:r>
                        <a:rPr lang="en-US" sz="1700"/>
                        <a:t>Pressure Spring 1</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Ruler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1.656 inches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1.5 Inches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Yes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1835">
                <a:tc>
                  <a:txBody>
                    <a:bodyPr/>
                    <a:lstStyle/>
                    <a:p>
                      <a:r>
                        <a:rPr lang="en-US" sz="1700"/>
                        <a:t>Pressure Spring 2</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Ruler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1.656 inches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1.5 Inches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Yes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88624">
                <a:tc>
                  <a:txBody>
                    <a:bodyPr/>
                    <a:lstStyle/>
                    <a:p>
                      <a:r>
                        <a:rPr lang="en-US" sz="1700"/>
                        <a:t>Pressure Spring 3</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Ruler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1.656 inches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--stuck in spring cup, could not measure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Yes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6792">
                <a:tc>
                  <a:txBody>
                    <a:bodyPr/>
                    <a:lstStyle/>
                    <a:p>
                      <a:r>
                        <a:rPr lang="en-US" sz="1700"/>
                        <a:t>Bonded plates With lining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Caliper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0.125 inch</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0.118 inches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Yes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1835">
                <a:tc>
                  <a:txBody>
                    <a:bodyPr/>
                    <a:lstStyle/>
                    <a:p>
                      <a:r>
                        <a:rPr lang="en-US" sz="1700"/>
                        <a:t>Bonded Plate lining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Caliper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0.0313 inch</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0.018 inches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Yes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6792">
                <a:tc>
                  <a:txBody>
                    <a:bodyPr/>
                    <a:lstStyle/>
                    <a:p>
                      <a:r>
                        <a:rPr lang="en-US" sz="1700"/>
                        <a:t>Bonded Plate Without lining</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Caliper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0.0625 inch</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0.109</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Yes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1835">
                <a:tc>
                  <a:txBody>
                    <a:bodyPr/>
                    <a:lstStyle/>
                    <a:p>
                      <a:r>
                        <a:rPr lang="en-US" sz="1700"/>
                        <a:t>Flat Plates Width</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Caliper</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a:t>--</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.069 inches</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t>Maybe</a:t>
                      </a:r>
                    </a:p>
                  </a:txBody>
                  <a:tcPr marL="54530" marR="54530" marT="27265" marB="272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760312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Inspection</a:t>
            </a:r>
            <a:endParaRPr lang="en-US" dirty="0"/>
          </a:p>
        </p:txBody>
      </p:sp>
      <p:sp>
        <p:nvSpPr>
          <p:cNvPr id="3" name="Content Placeholder 2"/>
          <p:cNvSpPr>
            <a:spLocks noGrp="1"/>
          </p:cNvSpPr>
          <p:nvPr>
            <p:ph idx="1"/>
          </p:nvPr>
        </p:nvSpPr>
        <p:spPr>
          <a:xfrm>
            <a:off x="457200" y="1905000"/>
            <a:ext cx="8229600" cy="2971800"/>
          </a:xfrm>
        </p:spPr>
        <p:txBody>
          <a:bodyPr/>
          <a:lstStyle/>
          <a:p>
            <a:pPr lvl="0"/>
            <a:r>
              <a:rPr lang="en-US" dirty="0" smtClean="0">
                <a:cs typeface="Arial" pitchFamily="34" charset="0"/>
              </a:rPr>
              <a:t>We </a:t>
            </a:r>
            <a:r>
              <a:rPr lang="en-US" dirty="0">
                <a:cs typeface="Arial" pitchFamily="34" charset="0"/>
              </a:rPr>
              <a:t>found that the ends of the teeth of the clutch and engine sprocket were a little rounded. </a:t>
            </a:r>
            <a:endParaRPr lang="en-US" dirty="0" smtClean="0">
              <a:cs typeface="Arial" pitchFamily="34" charset="0"/>
            </a:endParaRPr>
          </a:p>
          <a:p>
            <a:pPr lvl="0"/>
            <a:r>
              <a:rPr lang="en-US" dirty="0" smtClean="0">
                <a:cs typeface="Arial" pitchFamily="34" charset="0"/>
              </a:rPr>
              <a:t>We examined </a:t>
            </a:r>
            <a:r>
              <a:rPr lang="en-US" dirty="0">
                <a:cs typeface="Arial" pitchFamily="34" charset="0"/>
              </a:rPr>
              <a:t>the plain plates for flatness and stickiness. They were flat, but a little sticky.</a:t>
            </a:r>
          </a:p>
          <a:p>
            <a:endParaRPr lang="en-US" dirty="0"/>
          </a:p>
        </p:txBody>
      </p:sp>
    </p:spTree>
    <p:extLst>
      <p:ext uri="{BB962C8B-B14F-4D97-AF65-F5344CB8AC3E}">
        <p14:creationId xmlns:p14="http://schemas.microsoft.com/office/powerpoint/2010/main" val="18117258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Calculations</a:t>
            </a:r>
            <a:endParaRPr lang="en-US" dirty="0"/>
          </a:p>
        </p:txBody>
      </p:sp>
      <p:sp>
        <p:nvSpPr>
          <p:cNvPr id="3" name="Content Placeholder 2"/>
          <p:cNvSpPr>
            <a:spLocks noGrp="1"/>
          </p:cNvSpPr>
          <p:nvPr>
            <p:ph idx="1"/>
          </p:nvPr>
        </p:nvSpPr>
        <p:spPr>
          <a:xfrm>
            <a:off x="304800" y="1143000"/>
            <a:ext cx="5715000" cy="5410200"/>
          </a:xfrm>
        </p:spPr>
        <p:txBody>
          <a:bodyPr>
            <a:normAutofit fontScale="40000" lnSpcReduction="20000"/>
          </a:bodyPr>
          <a:lstStyle/>
          <a:p>
            <a:pPr marL="0" indent="0">
              <a:buNone/>
            </a:pPr>
            <a:r>
              <a:rPr lang="en-US" sz="4000" dirty="0"/>
              <a:t>How fast can the motorcycle go?</a:t>
            </a:r>
          </a:p>
          <a:p>
            <a:pPr marL="0" indent="0">
              <a:buNone/>
            </a:pPr>
            <a:endParaRPr lang="en-US" sz="4000" dirty="0"/>
          </a:p>
          <a:p>
            <a:pPr marL="400050" lvl="1" indent="0">
              <a:buNone/>
            </a:pPr>
            <a:r>
              <a:rPr lang="en-US" sz="3500" dirty="0"/>
              <a:t>6500 rpm * 19/48 * 17/48 = 911 rpm &lt;---Speed</a:t>
            </a:r>
          </a:p>
          <a:p>
            <a:pPr marL="400050" lvl="1" indent="0">
              <a:buNone/>
            </a:pPr>
            <a:endParaRPr lang="en-US" sz="3500" dirty="0"/>
          </a:p>
          <a:p>
            <a:pPr marL="400050" lvl="1" indent="0">
              <a:buNone/>
            </a:pPr>
            <a:r>
              <a:rPr lang="en-US" sz="3500" dirty="0"/>
              <a:t>911 rpm --&gt; 68 mph (top speed)</a:t>
            </a:r>
          </a:p>
          <a:p>
            <a:pPr marL="0" indent="0">
              <a:buNone/>
            </a:pPr>
            <a:endParaRPr lang="en-US" sz="4000" dirty="0"/>
          </a:p>
          <a:p>
            <a:pPr marL="0" indent="0">
              <a:buNone/>
            </a:pPr>
            <a:r>
              <a:rPr lang="en-US" sz="4000" dirty="0"/>
              <a:t>What is the gear ratio?</a:t>
            </a:r>
          </a:p>
          <a:p>
            <a:pPr marL="0" indent="0">
              <a:buNone/>
            </a:pPr>
            <a:endParaRPr lang="en-US" sz="4000" dirty="0"/>
          </a:p>
          <a:p>
            <a:pPr marL="400050" lvl="1" indent="0">
              <a:buNone/>
            </a:pPr>
            <a:r>
              <a:rPr lang="en-US" sz="3500" dirty="0"/>
              <a:t>Gear Ratio: &lt;--Crankshaft speed to wheel</a:t>
            </a:r>
          </a:p>
          <a:p>
            <a:pPr marL="400050" lvl="1" indent="0">
              <a:buNone/>
            </a:pPr>
            <a:endParaRPr lang="en-US" sz="3500" dirty="0"/>
          </a:p>
          <a:p>
            <a:pPr marL="400050" lvl="1" indent="0">
              <a:buNone/>
            </a:pPr>
            <a:r>
              <a:rPr lang="en-US" sz="3500" dirty="0"/>
              <a:t>(19/48 * 17/48 ) ^ -1 = 7.13 &lt;--Top (4th) gear</a:t>
            </a:r>
          </a:p>
          <a:p>
            <a:pPr marL="400050" lvl="1" indent="0">
              <a:buNone/>
            </a:pPr>
            <a:endParaRPr lang="en-US" sz="3500" dirty="0"/>
          </a:p>
          <a:p>
            <a:pPr marL="400050" lvl="1" indent="0">
              <a:buNone/>
            </a:pPr>
            <a:r>
              <a:rPr lang="en-US" sz="3500" dirty="0"/>
              <a:t>  ***This was verified by the table on page 131 in Triumph </a:t>
            </a:r>
            <a:endParaRPr lang="en-US" sz="3500" dirty="0" smtClean="0"/>
          </a:p>
          <a:p>
            <a:pPr marL="400050" lvl="1" indent="0">
              <a:buNone/>
            </a:pPr>
            <a:r>
              <a:rPr lang="en-US" sz="3500" dirty="0" smtClean="0"/>
              <a:t>Instruction </a:t>
            </a:r>
            <a:r>
              <a:rPr lang="en-US" sz="3500" dirty="0"/>
              <a:t>Manual</a:t>
            </a:r>
          </a:p>
          <a:p>
            <a:pPr marL="400050" lvl="1" indent="0">
              <a:buNone/>
            </a:pPr>
            <a:endParaRPr lang="en-US" sz="3500" dirty="0"/>
          </a:p>
          <a:p>
            <a:pPr marL="400050" lvl="1" indent="0">
              <a:buNone/>
            </a:pPr>
            <a:r>
              <a:rPr lang="en-US" sz="3500" dirty="0"/>
              <a:t>  ***Additionally, we found the gear ratio for</a:t>
            </a:r>
          </a:p>
          <a:p>
            <a:pPr marL="400050" lvl="1" indent="0">
              <a:buNone/>
            </a:pPr>
            <a:endParaRPr lang="en-US" sz="3500" dirty="0"/>
          </a:p>
          <a:p>
            <a:pPr marL="400050" lvl="1" indent="0">
              <a:buNone/>
            </a:pPr>
            <a:r>
              <a:rPr lang="en-US" sz="3500" dirty="0"/>
              <a:t>                              Third Gear: 8.60</a:t>
            </a:r>
          </a:p>
          <a:p>
            <a:pPr marL="400050" lvl="1" indent="0">
              <a:buNone/>
            </a:pPr>
            <a:endParaRPr lang="en-US" sz="3500" dirty="0"/>
          </a:p>
          <a:p>
            <a:pPr marL="400050" lvl="1" indent="0">
              <a:buNone/>
            </a:pPr>
            <a:r>
              <a:rPr lang="en-US" sz="3500" dirty="0"/>
              <a:t>                             Second Gear: 13.40</a:t>
            </a:r>
          </a:p>
          <a:p>
            <a:pPr marL="400050" lvl="1" indent="0">
              <a:buNone/>
            </a:pPr>
            <a:endParaRPr lang="en-US" sz="3500" dirty="0"/>
          </a:p>
          <a:p>
            <a:pPr marL="400050" lvl="1" indent="0">
              <a:buNone/>
            </a:pPr>
            <a:r>
              <a:rPr lang="en-US" sz="3500" dirty="0"/>
              <a:t>                             Bottom (1st) Gear: 19.80</a:t>
            </a:r>
          </a:p>
          <a:p>
            <a:endParaRPr lang="en-US" dirty="0"/>
          </a:p>
        </p:txBody>
      </p:sp>
      <p:pic>
        <p:nvPicPr>
          <p:cNvPr id="11266" name="Picture 2" descr="http://www.princeton.edu/ssp/64-tiger-cub-1/64-clutchchain/sprocke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00200"/>
            <a:ext cx="36957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78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5"/>
            <a:ext cx="8229600" cy="1143000"/>
          </a:xfrm>
        </p:spPr>
        <p:txBody>
          <a:bodyPr/>
          <a:lstStyle/>
          <a:p>
            <a:r>
              <a:rPr lang="en-US" dirty="0" smtClean="0"/>
              <a:t>Future work</a:t>
            </a:r>
            <a:endParaRPr lang="en-US" dirty="0"/>
          </a:p>
        </p:txBody>
      </p:sp>
      <p:sp>
        <p:nvSpPr>
          <p:cNvPr id="3" name="Content Placeholder 2"/>
          <p:cNvSpPr>
            <a:spLocks noGrp="1"/>
          </p:cNvSpPr>
          <p:nvPr>
            <p:ph idx="1"/>
          </p:nvPr>
        </p:nvSpPr>
        <p:spPr>
          <a:xfrm>
            <a:off x="457200" y="1066800"/>
            <a:ext cx="6858000" cy="2667000"/>
          </a:xfrm>
        </p:spPr>
        <p:txBody>
          <a:bodyPr>
            <a:normAutofit fontScale="92500" lnSpcReduction="20000"/>
          </a:bodyPr>
          <a:lstStyle/>
          <a:p>
            <a:r>
              <a:rPr lang="en-US" dirty="0" smtClean="0"/>
              <a:t>Torque wrench measurements</a:t>
            </a:r>
          </a:p>
          <a:p>
            <a:r>
              <a:rPr lang="en-US" dirty="0" smtClean="0"/>
              <a:t>Friction calculations of clutch plate surfaces</a:t>
            </a:r>
          </a:p>
          <a:p>
            <a:r>
              <a:rPr lang="en-US" dirty="0" smtClean="0"/>
              <a:t>Engine cover / case sanding</a:t>
            </a:r>
          </a:p>
          <a:p>
            <a:r>
              <a:rPr lang="en-US" dirty="0" smtClean="0"/>
              <a:t>Reassembly with newly ordered parts</a:t>
            </a:r>
          </a:p>
          <a:p>
            <a:r>
              <a:rPr lang="en-US" dirty="0" smtClean="0"/>
              <a:t>Get motorcycle permits</a:t>
            </a:r>
            <a:endParaRPr lang="en-US" dirty="0"/>
          </a:p>
        </p:txBody>
      </p:sp>
      <p:pic>
        <p:nvPicPr>
          <p:cNvPr id="4" name="Picture 3"/>
          <p:cNvPicPr>
            <a:picLocks noChangeAspect="1"/>
          </p:cNvPicPr>
          <p:nvPr/>
        </p:nvPicPr>
        <p:blipFill rotWithShape="1">
          <a:blip r:embed="rId2"/>
          <a:srcRect l="625" t="43125" r="625" b="43438"/>
          <a:stretch/>
        </p:blipFill>
        <p:spPr>
          <a:xfrm rot="5400000">
            <a:off x="5453062" y="2928938"/>
            <a:ext cx="5016500" cy="682625"/>
          </a:xfrm>
          <a:prstGeom prst="rect">
            <a:avLst/>
          </a:prstGeom>
        </p:spPr>
      </p:pic>
      <p:pic>
        <p:nvPicPr>
          <p:cNvPr id="5" name="Picture 4"/>
          <p:cNvPicPr>
            <a:picLocks noChangeAspect="1"/>
          </p:cNvPicPr>
          <p:nvPr/>
        </p:nvPicPr>
        <p:blipFill>
          <a:blip r:embed="rId3"/>
          <a:stretch>
            <a:fillRect/>
          </a:stretch>
        </p:blipFill>
        <p:spPr>
          <a:xfrm>
            <a:off x="2819400" y="4038600"/>
            <a:ext cx="3200400" cy="2523663"/>
          </a:xfrm>
          <a:prstGeom prst="rect">
            <a:avLst/>
          </a:prstGeom>
        </p:spPr>
      </p:pic>
    </p:spTree>
    <p:extLst>
      <p:ext uri="{BB962C8B-B14F-4D97-AF65-F5344CB8AC3E}">
        <p14:creationId xmlns:p14="http://schemas.microsoft.com/office/powerpoint/2010/main" val="283280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Clutch</a:t>
            </a:r>
            <a:endParaRPr lang="en-US" dirty="0"/>
          </a:p>
        </p:txBody>
      </p:sp>
      <p:sp>
        <p:nvSpPr>
          <p:cNvPr id="3" name="Content Placeholder 2"/>
          <p:cNvSpPr>
            <a:spLocks noGrp="1"/>
          </p:cNvSpPr>
          <p:nvPr>
            <p:ph idx="1"/>
          </p:nvPr>
        </p:nvSpPr>
        <p:spPr>
          <a:xfrm>
            <a:off x="457200" y="1600201"/>
            <a:ext cx="8229600" cy="1752600"/>
          </a:xfrm>
        </p:spPr>
        <p:txBody>
          <a:bodyPr>
            <a:normAutofit fontScale="92500" lnSpcReduction="10000"/>
          </a:bodyPr>
          <a:lstStyle/>
          <a:p>
            <a:r>
              <a:rPr lang="en-US" dirty="0" smtClean="0"/>
              <a:t>Function</a:t>
            </a:r>
            <a:endParaRPr lang="en-US" dirty="0"/>
          </a:p>
          <a:p>
            <a:pPr lvl="1" fontAlgn="base"/>
            <a:r>
              <a:rPr lang="en-US" dirty="0"/>
              <a:t>connects/disconnects engine crankshaft to the transmission</a:t>
            </a:r>
          </a:p>
          <a:p>
            <a:pPr lvl="1"/>
            <a:r>
              <a:rPr lang="en-US" dirty="0"/>
              <a:t>m</a:t>
            </a:r>
            <a:r>
              <a:rPr lang="en-US" smtClean="0"/>
              <a:t>ade </a:t>
            </a:r>
            <a:r>
              <a:rPr lang="en-US" dirty="0" smtClean="0"/>
              <a:t>up of a series of spring-loaded plates</a:t>
            </a:r>
          </a:p>
          <a:p>
            <a:pPr lvl="1"/>
            <a:endParaRPr lang="en-US"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352800"/>
            <a:ext cx="54864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2394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The clutch has an important function within the motorcycle system.</a:t>
            </a:r>
          </a:p>
          <a:p>
            <a:r>
              <a:rPr lang="en-US" dirty="0" smtClean="0"/>
              <a:t>In </a:t>
            </a:r>
            <a:r>
              <a:rPr lang="en-US" dirty="0" smtClean="0"/>
              <a:t>short, the clutch is awesome.</a:t>
            </a:r>
            <a:endParaRPr lang="en-US" dirty="0"/>
          </a:p>
        </p:txBody>
      </p:sp>
      <p:pic>
        <p:nvPicPr>
          <p:cNvPr id="4" name="Picture 3" descr="Photo on 2012-04-04 at 16.24 #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0" y="3429000"/>
            <a:ext cx="3683000" cy="2762250"/>
          </a:xfrm>
          <a:prstGeom prst="rect">
            <a:avLst/>
          </a:prstGeom>
        </p:spPr>
      </p:pic>
    </p:spTree>
    <p:extLst>
      <p:ext uri="{BB962C8B-B14F-4D97-AF65-F5344CB8AC3E}">
        <p14:creationId xmlns:p14="http://schemas.microsoft.com/office/powerpoint/2010/main" val="17718387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Clutch</a:t>
            </a:r>
            <a:endParaRPr lang="en-US" dirty="0"/>
          </a:p>
        </p:txBody>
      </p:sp>
      <p:sp>
        <p:nvSpPr>
          <p:cNvPr id="3" name="Content Placeholder 2"/>
          <p:cNvSpPr>
            <a:spLocks noGrp="1"/>
          </p:cNvSpPr>
          <p:nvPr>
            <p:ph idx="1"/>
          </p:nvPr>
        </p:nvSpPr>
        <p:spPr>
          <a:xfrm>
            <a:off x="457200" y="2286000"/>
            <a:ext cx="4114800" cy="2667000"/>
          </a:xfrm>
        </p:spPr>
        <p:txBody>
          <a:bodyPr/>
          <a:lstStyle/>
          <a:p>
            <a:r>
              <a:rPr lang="en-US" dirty="0"/>
              <a:t>C</a:t>
            </a:r>
            <a:r>
              <a:rPr lang="en-US" dirty="0" smtClean="0"/>
              <a:t>lutch operation</a:t>
            </a:r>
          </a:p>
          <a:p>
            <a:pPr>
              <a:buFont typeface="Arial"/>
              <a:buChar char="•"/>
            </a:pPr>
            <a:r>
              <a:rPr lang="en-US" dirty="0" smtClean="0"/>
              <a:t>Used to switch gears</a:t>
            </a:r>
          </a:p>
          <a:p>
            <a:r>
              <a:rPr lang="en-US" dirty="0" smtClean="0"/>
              <a:t>Wet </a:t>
            </a:r>
            <a:r>
              <a:rPr lang="en-US" dirty="0" err="1" smtClean="0"/>
              <a:t>vs</a:t>
            </a:r>
            <a:r>
              <a:rPr lang="en-US" dirty="0" smtClean="0"/>
              <a:t> dry </a:t>
            </a:r>
            <a:r>
              <a:rPr lang="en-US" dirty="0" smtClean="0"/>
              <a:t>clutch</a:t>
            </a:r>
            <a:endParaRPr lang="en-US" dirty="0" smtClean="0"/>
          </a:p>
        </p:txBody>
      </p:sp>
      <p:pic>
        <p:nvPicPr>
          <p:cNvPr id="4" name="Picture 3">
            <a:hlinkClick r:id="rId3"/>
          </p:cNvPr>
          <p:cNvPicPr>
            <a:picLocks noChangeAspect="1"/>
          </p:cNvPicPr>
          <p:nvPr/>
        </p:nvPicPr>
        <p:blipFill>
          <a:blip r:embed="rId4"/>
          <a:stretch>
            <a:fillRect/>
          </a:stretch>
        </p:blipFill>
        <p:spPr>
          <a:xfrm>
            <a:off x="4572000" y="1828800"/>
            <a:ext cx="3952257" cy="3429000"/>
          </a:xfrm>
          <a:prstGeom prst="rect">
            <a:avLst/>
          </a:prstGeom>
        </p:spPr>
      </p:pic>
    </p:spTree>
    <p:extLst>
      <p:ext uri="{BB962C8B-B14F-4D97-AF65-F5344CB8AC3E}">
        <p14:creationId xmlns:p14="http://schemas.microsoft.com/office/powerpoint/2010/main" val="9966352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Wet clutch</a:t>
            </a:r>
            <a:endParaRPr lang="en-US" sz="4800" dirty="0"/>
          </a:p>
        </p:txBody>
      </p:sp>
      <p:pic>
        <p:nvPicPr>
          <p:cNvPr id="4" name="Content Placeholder 3"/>
          <p:cNvPicPr>
            <a:picLocks noGrp="1" noChangeAspect="1"/>
          </p:cNvPicPr>
          <p:nvPr>
            <p:ph idx="1"/>
          </p:nvPr>
        </p:nvPicPr>
        <p:blipFill>
          <a:blip r:embed="rId3"/>
          <a:srcRect t="13336" b="13336"/>
          <a:stretch>
            <a:fillRect/>
          </a:stretch>
        </p:blipFill>
        <p:spPr>
          <a:xfrm>
            <a:off x="990600" y="1371600"/>
            <a:ext cx="7259714" cy="3992563"/>
          </a:xfrm>
          <a:prstGeom prst="rect">
            <a:avLst/>
          </a:prstGeom>
        </p:spPr>
      </p:pic>
      <p:sp>
        <p:nvSpPr>
          <p:cNvPr id="5" name="TextBox 4"/>
          <p:cNvSpPr txBox="1"/>
          <p:nvPr/>
        </p:nvSpPr>
        <p:spPr>
          <a:xfrm>
            <a:off x="685800" y="5638800"/>
            <a:ext cx="1524000" cy="584776"/>
          </a:xfrm>
          <a:prstGeom prst="rect">
            <a:avLst/>
          </a:prstGeom>
          <a:noFill/>
        </p:spPr>
        <p:txBody>
          <a:bodyPr wrap="square" rtlCol="0">
            <a:spAutoFit/>
          </a:bodyPr>
          <a:lstStyle/>
          <a:p>
            <a:r>
              <a:rPr lang="en-US" sz="3200" dirty="0" smtClean="0"/>
              <a:t>Fill hole</a:t>
            </a:r>
            <a:endParaRPr lang="en-US" sz="3200" dirty="0"/>
          </a:p>
        </p:txBody>
      </p:sp>
      <p:sp>
        <p:nvSpPr>
          <p:cNvPr id="6" name="TextBox 5"/>
          <p:cNvSpPr txBox="1"/>
          <p:nvPr/>
        </p:nvSpPr>
        <p:spPr>
          <a:xfrm>
            <a:off x="6553200" y="5867400"/>
            <a:ext cx="1909698" cy="584776"/>
          </a:xfrm>
          <a:prstGeom prst="rect">
            <a:avLst/>
          </a:prstGeom>
          <a:noFill/>
        </p:spPr>
        <p:txBody>
          <a:bodyPr wrap="none" rtlCol="0">
            <a:spAutoFit/>
          </a:bodyPr>
          <a:lstStyle/>
          <a:p>
            <a:r>
              <a:rPr lang="en-US" sz="3200" dirty="0" smtClean="0"/>
              <a:t>Drain hole</a:t>
            </a:r>
            <a:endParaRPr lang="en-US" sz="3200" dirty="0"/>
          </a:p>
        </p:txBody>
      </p:sp>
      <p:cxnSp>
        <p:nvCxnSpPr>
          <p:cNvPr id="11" name="Straight Arrow Connector 10"/>
          <p:cNvCxnSpPr/>
          <p:nvPr/>
        </p:nvCxnSpPr>
        <p:spPr>
          <a:xfrm flipV="1">
            <a:off x="1600200" y="4191000"/>
            <a:ext cx="609600" cy="15240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572000" y="5029200"/>
            <a:ext cx="2859978" cy="9144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9582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sp>
        <p:nvSpPr>
          <p:cNvPr id="3" name="Content Placeholder 2"/>
          <p:cNvSpPr>
            <a:spLocks noGrp="1"/>
          </p:cNvSpPr>
          <p:nvPr>
            <p:ph idx="1"/>
          </p:nvPr>
        </p:nvSpPr>
        <p:spPr>
          <a:xfrm>
            <a:off x="457200" y="1600200"/>
            <a:ext cx="4191000" cy="4525963"/>
          </a:xfrm>
        </p:spPr>
        <p:txBody>
          <a:bodyPr>
            <a:normAutofit/>
          </a:bodyPr>
          <a:lstStyle/>
          <a:p>
            <a:r>
              <a:rPr lang="en-US" dirty="0" smtClean="0"/>
              <a:t>located on the left side of the bike, above and left of the kickstand</a:t>
            </a:r>
          </a:p>
          <a:p>
            <a:r>
              <a:rPr lang="en-US" dirty="0" smtClean="0"/>
              <a:t>It is controlled by the clutch lever which is located on the left handle bar. </a:t>
            </a:r>
          </a:p>
          <a:p>
            <a:endParaRPr lang="en-US" dirty="0"/>
          </a:p>
        </p:txBody>
      </p:sp>
      <p:sp>
        <p:nvSpPr>
          <p:cNvPr id="8" name="TextBox 7"/>
          <p:cNvSpPr txBox="1"/>
          <p:nvPr/>
        </p:nvSpPr>
        <p:spPr>
          <a:xfrm>
            <a:off x="6400800" y="5334000"/>
            <a:ext cx="838200" cy="369332"/>
          </a:xfrm>
          <a:prstGeom prst="rect">
            <a:avLst/>
          </a:prstGeom>
          <a:noFill/>
        </p:spPr>
        <p:txBody>
          <a:bodyPr wrap="square" rtlCol="0">
            <a:spAutoFit/>
          </a:bodyPr>
          <a:lstStyle/>
          <a:p>
            <a:r>
              <a:rPr lang="en-US" dirty="0" smtClean="0"/>
              <a:t>Clutch</a:t>
            </a:r>
            <a:endParaRPr lang="en-US" dirty="0"/>
          </a:p>
        </p:txBody>
      </p:sp>
      <p:pic>
        <p:nvPicPr>
          <p:cNvPr id="5" name="Picture 4"/>
          <p:cNvPicPr>
            <a:picLocks noChangeAspect="1"/>
          </p:cNvPicPr>
          <p:nvPr/>
        </p:nvPicPr>
        <p:blipFill>
          <a:blip r:embed="rId2"/>
          <a:stretch>
            <a:fillRect/>
          </a:stretch>
        </p:blipFill>
        <p:spPr>
          <a:xfrm>
            <a:off x="4648200" y="1752600"/>
            <a:ext cx="4141633" cy="2565400"/>
          </a:xfrm>
          <a:prstGeom prst="rect">
            <a:avLst/>
          </a:prstGeom>
        </p:spPr>
      </p:pic>
      <p:cxnSp>
        <p:nvCxnSpPr>
          <p:cNvPr id="7" name="Straight Arrow Connector 6"/>
          <p:cNvCxnSpPr/>
          <p:nvPr/>
        </p:nvCxnSpPr>
        <p:spPr>
          <a:xfrm flipV="1">
            <a:off x="6781800" y="3733800"/>
            <a:ext cx="117514" cy="16002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953000" y="5181600"/>
            <a:ext cx="1300356" cy="369332"/>
          </a:xfrm>
          <a:prstGeom prst="rect">
            <a:avLst/>
          </a:prstGeom>
          <a:noFill/>
        </p:spPr>
        <p:txBody>
          <a:bodyPr wrap="none" rtlCol="0">
            <a:spAutoFit/>
          </a:bodyPr>
          <a:lstStyle/>
          <a:p>
            <a:r>
              <a:rPr lang="en-US" dirty="0" smtClean="0"/>
              <a:t>Clutch lever</a:t>
            </a:r>
            <a:endParaRPr lang="en-US" dirty="0"/>
          </a:p>
        </p:txBody>
      </p:sp>
      <p:cxnSp>
        <p:nvCxnSpPr>
          <p:cNvPr id="9" name="Straight Arrow Connector 8"/>
          <p:cNvCxnSpPr>
            <a:stCxn id="6" idx="0"/>
          </p:cNvCxnSpPr>
          <p:nvPr/>
        </p:nvCxnSpPr>
        <p:spPr>
          <a:xfrm flipV="1">
            <a:off x="5603178" y="2362200"/>
            <a:ext cx="492822" cy="28194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8790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for Tiger Cub 64 Clutch</a:t>
            </a:r>
            <a:endParaRPr lang="en-US" dirty="0"/>
          </a:p>
        </p:txBody>
      </p:sp>
      <p:sp>
        <p:nvSpPr>
          <p:cNvPr id="3" name="Content Placeholder 2"/>
          <p:cNvSpPr>
            <a:spLocks noGrp="1"/>
          </p:cNvSpPr>
          <p:nvPr>
            <p:ph idx="1"/>
          </p:nvPr>
        </p:nvSpPr>
        <p:spPr>
          <a:xfrm>
            <a:off x="457200" y="2438400"/>
            <a:ext cx="4343400" cy="2438400"/>
          </a:xfrm>
        </p:spPr>
        <p:txBody>
          <a:bodyPr>
            <a:normAutofit/>
          </a:bodyPr>
          <a:lstStyle/>
          <a:p>
            <a:r>
              <a:rPr lang="en-US" dirty="0" smtClean="0"/>
              <a:t>Two types of plates</a:t>
            </a:r>
          </a:p>
          <a:p>
            <a:pPr lvl="1"/>
            <a:r>
              <a:rPr lang="en-US" dirty="0" smtClean="0"/>
              <a:t>Plain and friction</a:t>
            </a:r>
          </a:p>
          <a:p>
            <a:pPr lvl="1"/>
            <a:r>
              <a:rPr lang="en-US" dirty="0" smtClean="0"/>
              <a:t>Plain and bonded</a:t>
            </a:r>
          </a:p>
          <a:p>
            <a:pPr lvl="1"/>
            <a:r>
              <a:rPr lang="en-US" dirty="0" smtClean="0"/>
              <a:t>Driven and driving</a:t>
            </a:r>
          </a:p>
          <a:p>
            <a:endParaRPr lang="en-US" dirty="0"/>
          </a:p>
        </p:txBody>
      </p:sp>
      <p:pic>
        <p:nvPicPr>
          <p:cNvPr id="6" name="Picture 5"/>
          <p:cNvPicPr>
            <a:picLocks noChangeAspect="1"/>
          </p:cNvPicPr>
          <p:nvPr/>
        </p:nvPicPr>
        <p:blipFill>
          <a:blip r:embed="rId3"/>
          <a:stretch>
            <a:fillRect/>
          </a:stretch>
        </p:blipFill>
        <p:spPr>
          <a:xfrm>
            <a:off x="4267200" y="1847850"/>
            <a:ext cx="4648200" cy="3486150"/>
          </a:xfrm>
          <a:prstGeom prst="rect">
            <a:avLst/>
          </a:prstGeom>
        </p:spPr>
      </p:pic>
    </p:spTree>
    <p:extLst>
      <p:ext uri="{BB962C8B-B14F-4D97-AF65-F5344CB8AC3E}">
        <p14:creationId xmlns:p14="http://schemas.microsoft.com/office/powerpoint/2010/main" val="3927234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r>
              <a:rPr lang="en-US" dirty="0" smtClean="0"/>
              <a:t>Background for the Tiger Cub 64 Clutch</a:t>
            </a:r>
            <a:endParaRPr lang="en-US" dirty="0"/>
          </a:p>
        </p:txBody>
      </p:sp>
      <p:sp>
        <p:nvSpPr>
          <p:cNvPr id="3" name="Content Placeholder 2"/>
          <p:cNvSpPr>
            <a:spLocks noGrp="1"/>
          </p:cNvSpPr>
          <p:nvPr>
            <p:ph idx="1"/>
          </p:nvPr>
        </p:nvSpPr>
        <p:spPr>
          <a:xfrm>
            <a:off x="304800" y="1600200"/>
            <a:ext cx="4038600" cy="4572000"/>
          </a:xfrm>
        </p:spPr>
        <p:txBody>
          <a:bodyPr>
            <a:normAutofit/>
          </a:bodyPr>
          <a:lstStyle/>
          <a:p>
            <a:r>
              <a:rPr lang="en-US" dirty="0" smtClean="0"/>
              <a:t>Chain</a:t>
            </a:r>
          </a:p>
          <a:p>
            <a:endParaRPr lang="en-US" dirty="0"/>
          </a:p>
          <a:p>
            <a:pPr lvl="1"/>
            <a:r>
              <a:rPr lang="en-US" dirty="0"/>
              <a:t>62 links, duplex, 3/8 inches by 7/32 inches</a:t>
            </a:r>
          </a:p>
          <a:p>
            <a:pPr lvl="1"/>
            <a:r>
              <a:rPr lang="en-US" dirty="0" smtClean="0"/>
              <a:t>primary </a:t>
            </a:r>
            <a:r>
              <a:rPr lang="en-US" dirty="0"/>
              <a:t>chain connects the smaller engine sprocket </a:t>
            </a:r>
            <a:r>
              <a:rPr lang="en-US" dirty="0" smtClean="0"/>
              <a:t>with </a:t>
            </a:r>
            <a:r>
              <a:rPr lang="en-US" dirty="0"/>
              <a:t>the larger clutch </a:t>
            </a:r>
            <a:r>
              <a:rPr lang="en-US" dirty="0" smtClean="0"/>
              <a:t>sprocket</a:t>
            </a:r>
          </a:p>
        </p:txBody>
      </p:sp>
      <p:pic>
        <p:nvPicPr>
          <p:cNvPr id="4" name="Picture 3"/>
          <p:cNvPicPr>
            <a:picLocks noChangeAspect="1"/>
          </p:cNvPicPr>
          <p:nvPr/>
        </p:nvPicPr>
        <p:blipFill>
          <a:blip r:embed="rId3"/>
          <a:stretch>
            <a:fillRect/>
          </a:stretch>
        </p:blipFill>
        <p:spPr>
          <a:xfrm>
            <a:off x="4343400" y="1981200"/>
            <a:ext cx="4648200" cy="3486150"/>
          </a:xfrm>
          <a:prstGeom prst="rect">
            <a:avLst/>
          </a:prstGeom>
        </p:spPr>
      </p:pic>
      <p:sp>
        <p:nvSpPr>
          <p:cNvPr id="5" name="Up Arrow 4"/>
          <p:cNvSpPr/>
          <p:nvPr/>
        </p:nvSpPr>
        <p:spPr>
          <a:xfrm rot="6104896">
            <a:off x="3632014" y="575922"/>
            <a:ext cx="457200" cy="3899832"/>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1316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More about the Chain</a:t>
            </a:r>
            <a:endParaRPr lang="en-US" dirty="0"/>
          </a:p>
        </p:txBody>
      </p:sp>
      <p:sp>
        <p:nvSpPr>
          <p:cNvPr id="3" name="Content Placeholder 2"/>
          <p:cNvSpPr>
            <a:spLocks noGrp="1"/>
          </p:cNvSpPr>
          <p:nvPr>
            <p:ph idx="1"/>
          </p:nvPr>
        </p:nvSpPr>
        <p:spPr>
          <a:xfrm>
            <a:off x="457200" y="1295400"/>
            <a:ext cx="7772400" cy="2667000"/>
          </a:xfrm>
        </p:spPr>
        <p:txBody>
          <a:bodyPr>
            <a:normAutofit/>
          </a:bodyPr>
          <a:lstStyle/>
          <a:p>
            <a:pPr marL="457200" lvl="1" indent="-457200">
              <a:spcBef>
                <a:spcPts val="0"/>
              </a:spcBef>
              <a:buFont typeface="Arial"/>
              <a:buChar char="•"/>
              <a:defRPr/>
            </a:pPr>
            <a:r>
              <a:rPr lang="en-US" dirty="0"/>
              <a:t>The duplex chain </a:t>
            </a:r>
            <a:r>
              <a:rPr lang="en-US" dirty="0" smtClean="0"/>
              <a:t>provides </a:t>
            </a:r>
            <a:r>
              <a:rPr lang="en-US" dirty="0"/>
              <a:t>extra support - a single chain may loosen from wearing </a:t>
            </a:r>
            <a:r>
              <a:rPr lang="en-US" dirty="0" smtClean="0"/>
              <a:t>down.</a:t>
            </a:r>
          </a:p>
          <a:p>
            <a:pPr marL="457200" lvl="1" indent="-457200">
              <a:spcBef>
                <a:spcPts val="0"/>
              </a:spcBef>
              <a:buFont typeface="Arial"/>
              <a:buChar char="•"/>
              <a:defRPr/>
            </a:pPr>
            <a:r>
              <a:rPr lang="en-US" dirty="0" smtClean="0"/>
              <a:t>It is important </a:t>
            </a:r>
            <a:r>
              <a:rPr lang="en-US" dirty="0"/>
              <a:t>not to have too loose of a primary chain </a:t>
            </a:r>
            <a:r>
              <a:rPr lang="en-US" dirty="0" smtClean="0"/>
              <a:t>(slippage)</a:t>
            </a:r>
          </a:p>
          <a:p>
            <a:pPr marL="457200" lvl="1" indent="-457200">
              <a:spcBef>
                <a:spcPts val="0"/>
              </a:spcBef>
              <a:buFont typeface="Arial"/>
              <a:buChar char="•"/>
              <a:defRPr/>
            </a:pPr>
            <a:r>
              <a:rPr lang="en-US" dirty="0" smtClean="0"/>
              <a:t>The links on the chain should not be worn out.</a:t>
            </a:r>
            <a:endParaRPr lang="en-US" dirty="0"/>
          </a:p>
          <a:p>
            <a:endParaRPr lang="en-US" dirty="0"/>
          </a:p>
        </p:txBody>
      </p:sp>
      <p:pic>
        <p:nvPicPr>
          <p:cNvPr id="4" name="Picture 3"/>
          <p:cNvPicPr>
            <a:picLocks noChangeAspect="1"/>
          </p:cNvPicPr>
          <p:nvPr/>
        </p:nvPicPr>
        <p:blipFill>
          <a:blip r:embed="rId3"/>
          <a:stretch>
            <a:fillRect/>
          </a:stretch>
        </p:blipFill>
        <p:spPr>
          <a:xfrm>
            <a:off x="152400" y="3962400"/>
            <a:ext cx="8796867" cy="2792049"/>
          </a:xfrm>
          <a:prstGeom prst="rect">
            <a:avLst/>
          </a:prstGeom>
        </p:spPr>
      </p:pic>
    </p:spTree>
    <p:extLst>
      <p:ext uri="{BB962C8B-B14F-4D97-AF65-F5344CB8AC3E}">
        <p14:creationId xmlns:p14="http://schemas.microsoft.com/office/powerpoint/2010/main" val="40456931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Disassembly</a:t>
            </a:r>
            <a:endParaRPr lang="en-US" dirty="0"/>
          </a:p>
        </p:txBody>
      </p:sp>
      <p:sp>
        <p:nvSpPr>
          <p:cNvPr id="3" name="Content Placeholder 2"/>
          <p:cNvSpPr>
            <a:spLocks noGrp="1"/>
          </p:cNvSpPr>
          <p:nvPr>
            <p:ph idx="1"/>
          </p:nvPr>
        </p:nvSpPr>
        <p:spPr>
          <a:xfrm>
            <a:off x="457200" y="1524000"/>
            <a:ext cx="8229600" cy="4525963"/>
          </a:xfrm>
        </p:spPr>
        <p:txBody>
          <a:bodyPr>
            <a:normAutofit/>
          </a:bodyPr>
          <a:lstStyle/>
          <a:p>
            <a:r>
              <a:rPr lang="en-US" dirty="0" smtClean="0"/>
              <a:t>First </a:t>
            </a:r>
            <a:r>
              <a:rPr lang="en-US" dirty="0" smtClean="0"/>
              <a:t>we removed the three cups, springs, nuts that protrude from the pressure plate.</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0"/>
            <a:ext cx="54864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15000" y="3352800"/>
            <a:ext cx="1295400" cy="990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7812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1257</Words>
  <Application>Microsoft Macintosh PowerPoint</Application>
  <PresentationFormat>On-screen Show (4:3)</PresentationFormat>
  <Paragraphs>166</Paragraphs>
  <Slides>20</Slides>
  <Notes>11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Clutch and Chain</vt:lpstr>
      <vt:lpstr>About the Clutch</vt:lpstr>
      <vt:lpstr>About the Clutch</vt:lpstr>
      <vt:lpstr>Wet clutch</vt:lpstr>
      <vt:lpstr>Location</vt:lpstr>
      <vt:lpstr>Background for Tiger Cub 64 Clutch</vt:lpstr>
      <vt:lpstr>Background for the Tiger Cub 64 Clutch</vt:lpstr>
      <vt:lpstr>More about the Chain</vt:lpstr>
      <vt:lpstr>Disassembly</vt:lpstr>
      <vt:lpstr>Disassembly</vt:lpstr>
      <vt:lpstr>Disassembly</vt:lpstr>
      <vt:lpstr>Disassembly - Troubleshooting</vt:lpstr>
      <vt:lpstr>Disassembly</vt:lpstr>
      <vt:lpstr>Disassembly</vt:lpstr>
      <vt:lpstr>Disassembly</vt:lpstr>
      <vt:lpstr>Parts Inspection</vt:lpstr>
      <vt:lpstr>Parts Inspection</vt:lpstr>
      <vt:lpstr>Calculations</vt:lpstr>
      <vt:lpstr>Future work</vt:lpstr>
      <vt:lpstr>Conclusion</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Clutch and Chain</dc:title>
  <dc:creator>Princeton Affiliate</dc:creator>
  <cp:lastModifiedBy>Sherry Li</cp:lastModifiedBy>
  <cp:revision>46</cp:revision>
  <dcterms:created xsi:type="dcterms:W3CDTF">2012-03-27T18:27:07Z</dcterms:created>
  <dcterms:modified xsi:type="dcterms:W3CDTF">2012-04-04T20:26:29Z</dcterms:modified>
</cp:coreProperties>
</file>