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Garamond"/>
      <p:regular r:id="rId23"/>
      <p:bold r:id="rId24"/>
      <p:italic r:id="rId25"/>
      <p:boldItalic r:id="rId26"/>
    </p:embeddedFont>
    <p:embeddedFont>
      <p:font typeface="Old Standard TT"/>
      <p:regular r:id="rId27"/>
      <p:bold r:id="rId28"/>
      <p: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28" Type="http://schemas.openxmlformats.org/officeDocument/2006/relationships/font" Target="fonts/OldStandardTT-bold.fntdata"/><Relationship Id="rId27" Type="http://schemas.openxmlformats.org/officeDocument/2006/relationships/font" Target="fonts/OldStandardT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ldStandardT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0fc7296d4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0fc7296d4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fc7296d4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0fc7296d4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0fc7296d4_1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0fc7296d4_1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0fc7296d4_1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0fc7296d4_1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689ce61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689ce61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8615bab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68615bab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e4280c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e4280c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905586a1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905586a1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673f14b8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673f14b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c5a35ea5de4e2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c5a35ea5de4e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689ce614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689ce61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673f14b8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673f14b8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0fc7296d4_1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0fc7296d4_1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48149d2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648149d2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0fc7296d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0fc7296d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0fc7296d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0fc7296d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8.jpg"/><Relationship Id="rId5" Type="http://schemas.openxmlformats.org/officeDocument/2006/relationships/image" Target="../media/image16.jpg"/><Relationship Id="rId6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Relationship Id="rId4" Type="http://schemas.openxmlformats.org/officeDocument/2006/relationships/image" Target="../media/image9.jpg"/><Relationship Id="rId5" Type="http://schemas.openxmlformats.org/officeDocument/2006/relationships/hyperlink" Target="https://www.miraclemaintenance.com/sandblaster-work-sandblastin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0B8RDdxG_jcPGaG1LTzkzbXZvRVBLVzVCR0tXQ1hQdnNsajBR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ornate frame"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600" y="-63275"/>
            <a:ext cx="6001076" cy="41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2689425" y="1890650"/>
            <a:ext cx="3923400" cy="8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Frame</a:t>
            </a:r>
            <a:r>
              <a:rPr lang="en"/>
              <a:t> 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475975" y="4092125"/>
            <a:ext cx="7922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Owen Matthews, Charles An, Simon Rosen</a:t>
            </a:r>
            <a:endParaRPr sz="36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Springs 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-coil spring: spiral of resilient steel rod; </a:t>
            </a:r>
            <a:r>
              <a:rPr lang="en"/>
              <a:t>stretched</a:t>
            </a:r>
            <a:r>
              <a:rPr lang="en"/>
              <a:t> or compressed by the vertical movement of the wheels (compress to absorb shock)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springs absorb the kinetic energy from the motorcycle going over bumps.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more tightly coiled the spring is, the more force is needed to collapse the spring and while the spring is collapsed it stores potential energy.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At rest or in motion, the bottom surface of your tires is the only part of your vehicle in contact with the road. Any time that a tire's contact with the ground is broken or reduced, your ability to drive, steer and brake is severely compromised.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100775" y="423925"/>
            <a:ext cx="3590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Restrictor Rod </a:t>
            </a:r>
            <a:endParaRPr b="1" sz="4000"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71600"/>
            <a:ext cx="45081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-Viscous friction (oil)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-When the stanchion is pushed down into the fork tube, the oil must flow around a valve. This causes viscous friction and stops the bike from bouncing as much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motorcycle fork diagram"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875" y="242875"/>
            <a:ext cx="3391300" cy="46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>
            <a:off x="5136250" y="1286575"/>
            <a:ext cx="3037500" cy="28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 rot="-5400000">
            <a:off x="5921950" y="891175"/>
            <a:ext cx="1466100" cy="2256900"/>
          </a:xfrm>
          <a:prstGeom prst="flowChartDelay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Google Shape;149;p24"/>
          <p:cNvSpPr/>
          <p:nvPr/>
        </p:nvSpPr>
        <p:spPr>
          <a:xfrm rot="5400000">
            <a:off x="5985250" y="2293825"/>
            <a:ext cx="1339500" cy="2257200"/>
          </a:xfrm>
          <a:prstGeom prst="flowChartDelay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25" y="558975"/>
            <a:ext cx="2896947" cy="38625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4"/>
          <p:cNvCxnSpPr/>
          <p:nvPr/>
        </p:nvCxnSpPr>
        <p:spPr>
          <a:xfrm flipH="1" rot="10800000">
            <a:off x="6654975" y="917575"/>
            <a:ext cx="390300" cy="88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4"/>
          <p:cNvSpPr txBox="1"/>
          <p:nvPr/>
        </p:nvSpPr>
        <p:spPr>
          <a:xfrm>
            <a:off x="6739350" y="485150"/>
            <a:ext cx="20145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Resistor Rod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53" name="Google Shape;153;p24"/>
          <p:cNvCxnSpPr/>
          <p:nvPr/>
        </p:nvCxnSpPr>
        <p:spPr>
          <a:xfrm>
            <a:off x="5125700" y="1402725"/>
            <a:ext cx="274200" cy="11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24"/>
          <p:cNvSpPr txBox="1"/>
          <p:nvPr/>
        </p:nvSpPr>
        <p:spPr>
          <a:xfrm>
            <a:off x="4071025" y="210925"/>
            <a:ext cx="15984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Room for Oil to flow between resistor rod and edges of stanchion (?)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3079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Oil Height in Fork Legs (Stanchion Up) 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921125"/>
            <a:ext cx="2767800" cy="1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 (cylinder) = h𝞹r</a:t>
            </a:r>
            <a:r>
              <a:rPr baseline="30000" lang="en" sz="1500"/>
              <a:t>2</a:t>
            </a:r>
            <a:endParaRPr baseline="30000"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H</a:t>
            </a:r>
            <a:r>
              <a:rPr lang="en" sz="1500"/>
              <a:t>𝞹(1.4)</a:t>
            </a:r>
            <a:r>
              <a:rPr baseline="30000" lang="en" sz="1500"/>
              <a:t>2</a:t>
            </a:r>
            <a:r>
              <a:rPr lang="en" sz="1500"/>
              <a:t>= 75 cm</a:t>
            </a:r>
            <a:r>
              <a:rPr baseline="30000" lang="en" sz="1500"/>
              <a:t>3</a:t>
            </a:r>
            <a:endParaRPr baseline="30000"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FF00"/>
                </a:highlight>
              </a:rPr>
              <a:t>H = 12.186 cm </a:t>
            </a:r>
            <a:endParaRPr sz="15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aseline="30000"/>
          </a:p>
        </p:txBody>
      </p:sp>
      <p:sp>
        <p:nvSpPr>
          <p:cNvPr id="161" name="Google Shape;161;p25"/>
          <p:cNvSpPr txBox="1"/>
          <p:nvPr/>
        </p:nvSpPr>
        <p:spPr>
          <a:xfrm>
            <a:off x="3011100" y="1156075"/>
            <a:ext cx="34224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r = 1.4 cm (fork tube)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V = 75 cm</a:t>
            </a:r>
            <a:r>
              <a:rPr baseline="30000" lang="en">
                <a:latin typeface="Old Standard TT"/>
                <a:ea typeface="Old Standard TT"/>
                <a:cs typeface="Old Standard TT"/>
                <a:sym typeface="Old Standard TT"/>
              </a:rPr>
              <a:t>3 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(according to parts manual) </a:t>
            </a:r>
            <a:endParaRPr baseline="30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H = ?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15700" y="2351925"/>
            <a:ext cx="86166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ld Standard TT"/>
                <a:ea typeface="Old Standard TT"/>
                <a:cs typeface="Old Standard TT"/>
                <a:sym typeface="Old Standard TT"/>
              </a:rPr>
              <a:t>Oil Height in Stanchion when Stanchion Goes All the Way Down into Fork Leg (HUGGEEE BUMP) 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316400" y="3522600"/>
            <a:ext cx="23940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 (cylinder) = h𝞹r</a:t>
            </a:r>
            <a:r>
              <a:rPr baseline="30000"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  <a:endParaRPr baseline="30000" sz="1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H𝞹(1.015)</a:t>
            </a:r>
            <a:r>
              <a:rPr baseline="30000"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= 75 cm</a:t>
            </a:r>
            <a:r>
              <a:rPr baseline="30000"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</a:t>
            </a:r>
            <a:endParaRPr baseline="30000" sz="1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H = 23.184 cm</a:t>
            </a: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3079650" y="3744075"/>
            <a:ext cx="31218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  = 1.015 cm (of stanchion)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 = 75 cm</a:t>
            </a:r>
            <a:r>
              <a:rPr baseline="30000"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</a:t>
            </a:r>
            <a:endParaRPr baseline="30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 = ?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Suspension</a:t>
            </a:r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-comprised of: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-twin shocks (two gigantic springs)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-swing arm (which allows the wheel to pivot without the rest of the bike pivoting)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-this keeps the wheel on the ground (if the wheel comes off the ground, the rider will lose control of the bike)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00" y="831850"/>
            <a:ext cx="6609075" cy="38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1297475" y="391175"/>
            <a:ext cx="5225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Animation of suspension on rear swing arm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00" y="529313"/>
            <a:ext cx="4312026" cy="301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700" y="132475"/>
            <a:ext cx="3446828" cy="258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>
            <p:ph idx="4294967295" type="title"/>
          </p:nvPr>
        </p:nvSpPr>
        <p:spPr>
          <a:xfrm>
            <a:off x="197400" y="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 Piece For Seat</a:t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5355055" y="-1078375"/>
            <a:ext cx="654300" cy="2293600"/>
          </a:xfrm>
          <a:custGeom>
            <a:rect b="b" l="l" r="r" t="t"/>
            <a:pathLst>
              <a:path extrusionOk="0" h="91744" w="26172">
                <a:moveTo>
                  <a:pt x="7133" y="0"/>
                </a:moveTo>
                <a:cubicBezTo>
                  <a:pt x="7133" y="21306"/>
                  <a:pt x="9590" y="42566"/>
                  <a:pt x="9590" y="63872"/>
                </a:cubicBezTo>
                <a:cubicBezTo>
                  <a:pt x="9590" y="70135"/>
                  <a:pt x="12047" y="76155"/>
                  <a:pt x="13275" y="82296"/>
                </a:cubicBezTo>
                <a:cubicBezTo>
                  <a:pt x="13724" y="84540"/>
                  <a:pt x="14503" y="86763"/>
                  <a:pt x="14503" y="89052"/>
                </a:cubicBezTo>
                <a:cubicBezTo>
                  <a:pt x="14503" y="89871"/>
                  <a:pt x="15235" y="91874"/>
                  <a:pt x="14503" y="91508"/>
                </a:cubicBezTo>
                <a:cubicBezTo>
                  <a:pt x="11385" y="89949"/>
                  <a:pt x="9420" y="86687"/>
                  <a:pt x="6519" y="84753"/>
                </a:cubicBezTo>
                <a:cubicBezTo>
                  <a:pt x="4741" y="83567"/>
                  <a:pt x="-1133" y="84421"/>
                  <a:pt x="378" y="82910"/>
                </a:cubicBezTo>
                <a:cubicBezTo>
                  <a:pt x="4526" y="78762"/>
                  <a:pt x="10166" y="89654"/>
                  <a:pt x="15731" y="91508"/>
                </a:cubicBezTo>
                <a:cubicBezTo>
                  <a:pt x="20683" y="93158"/>
                  <a:pt x="22481" y="83531"/>
                  <a:pt x="26172" y="79840"/>
                </a:cubicBezTo>
              </a:path>
            </a:pathLst>
          </a:cu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85" name="Google Shape;185;p28"/>
          <p:cNvPicPr preferRelativeResize="0"/>
          <p:nvPr/>
        </p:nvPicPr>
        <p:blipFill rotWithShape="1">
          <a:blip r:embed="rId5">
            <a:alphaModFix/>
          </a:blip>
          <a:srcRect b="13804" l="39662" r="3894" t="37259"/>
          <a:stretch/>
        </p:blipFill>
        <p:spPr>
          <a:xfrm>
            <a:off x="4950825" y="2886475"/>
            <a:ext cx="2932574" cy="190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/>
          <p:nvPr/>
        </p:nvSpPr>
        <p:spPr>
          <a:xfrm rot="-2116183">
            <a:off x="5150467" y="2220617"/>
            <a:ext cx="193539" cy="1005590"/>
          </a:xfrm>
          <a:custGeom>
            <a:rect b="b" l="l" r="r" t="t"/>
            <a:pathLst>
              <a:path extrusionOk="0" h="91744" w="26172">
                <a:moveTo>
                  <a:pt x="7133" y="0"/>
                </a:moveTo>
                <a:cubicBezTo>
                  <a:pt x="7133" y="21306"/>
                  <a:pt x="9590" y="42566"/>
                  <a:pt x="9590" y="63872"/>
                </a:cubicBezTo>
                <a:cubicBezTo>
                  <a:pt x="9590" y="70135"/>
                  <a:pt x="12047" y="76155"/>
                  <a:pt x="13275" y="82296"/>
                </a:cubicBezTo>
                <a:cubicBezTo>
                  <a:pt x="13724" y="84540"/>
                  <a:pt x="14503" y="86763"/>
                  <a:pt x="14503" y="89052"/>
                </a:cubicBezTo>
                <a:cubicBezTo>
                  <a:pt x="14503" y="89871"/>
                  <a:pt x="15235" y="91874"/>
                  <a:pt x="14503" y="91508"/>
                </a:cubicBezTo>
                <a:cubicBezTo>
                  <a:pt x="11385" y="89949"/>
                  <a:pt x="9420" y="86687"/>
                  <a:pt x="6519" y="84753"/>
                </a:cubicBezTo>
                <a:cubicBezTo>
                  <a:pt x="4741" y="83567"/>
                  <a:pt x="-1133" y="84421"/>
                  <a:pt x="378" y="82910"/>
                </a:cubicBezTo>
                <a:cubicBezTo>
                  <a:pt x="4526" y="78762"/>
                  <a:pt x="10166" y="89654"/>
                  <a:pt x="15731" y="91508"/>
                </a:cubicBezTo>
                <a:cubicBezTo>
                  <a:pt x="20683" y="93158"/>
                  <a:pt x="22481" y="83531"/>
                  <a:pt x="26172" y="79840"/>
                </a:cubicBezTo>
              </a:path>
            </a:pathLst>
          </a:cu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87" name="Google Shape;18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4800" y="3400400"/>
            <a:ext cx="2263176" cy="169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00" y="529313"/>
            <a:ext cx="4312026" cy="301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001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1075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the Frame 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59350" y="1076675"/>
            <a:ext cx="108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Agnes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5292" l="0" r="0" t="8937"/>
          <a:stretch/>
        </p:blipFill>
        <p:spPr>
          <a:xfrm>
            <a:off x="1792925" y="1076675"/>
            <a:ext cx="5195575" cy="33423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4"/>
          <p:cNvCxnSpPr/>
          <p:nvPr/>
        </p:nvCxnSpPr>
        <p:spPr>
          <a:xfrm>
            <a:off x="1276150" y="1402725"/>
            <a:ext cx="675000" cy="305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4"/>
          <p:cNvSpPr txBox="1"/>
          <p:nvPr/>
        </p:nvSpPr>
        <p:spPr>
          <a:xfrm>
            <a:off x="7393250" y="4208050"/>
            <a:ext cx="16452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Swingarm (holds rear wheel)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71" name="Google Shape;71;p14"/>
          <p:cNvCxnSpPr/>
          <p:nvPr/>
        </p:nvCxnSpPr>
        <p:spPr>
          <a:xfrm>
            <a:off x="6307075" y="3984475"/>
            <a:ext cx="980700" cy="2763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4"/>
          <p:cNvSpPr txBox="1"/>
          <p:nvPr/>
        </p:nvSpPr>
        <p:spPr>
          <a:xfrm>
            <a:off x="7287775" y="3132375"/>
            <a:ext cx="1544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Shocks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73" name="Google Shape;73;p14"/>
          <p:cNvCxnSpPr>
            <a:endCxn id="72" idx="1"/>
          </p:cNvCxnSpPr>
          <p:nvPr/>
        </p:nvCxnSpPr>
        <p:spPr>
          <a:xfrm>
            <a:off x="6190975" y="3100725"/>
            <a:ext cx="1096800" cy="163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4"/>
          <p:cNvCxnSpPr/>
          <p:nvPr/>
        </p:nvCxnSpPr>
        <p:spPr>
          <a:xfrm flipH="1" rot="10800000">
            <a:off x="1255050" y="2267575"/>
            <a:ext cx="1307700" cy="54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4"/>
          <p:cNvSpPr txBox="1"/>
          <p:nvPr/>
        </p:nvSpPr>
        <p:spPr>
          <a:xfrm>
            <a:off x="137100" y="2731600"/>
            <a:ext cx="10806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Where the forks will go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805425" y="782300"/>
            <a:ext cx="25206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Where Handlebars will go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77" name="Google Shape;77;p14"/>
          <p:cNvCxnSpPr/>
          <p:nvPr/>
        </p:nvCxnSpPr>
        <p:spPr>
          <a:xfrm flipH="1" rot="10800000">
            <a:off x="2953075" y="1118050"/>
            <a:ext cx="210900" cy="49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4"/>
          <p:cNvCxnSpPr/>
          <p:nvPr/>
        </p:nvCxnSpPr>
        <p:spPr>
          <a:xfrm flipH="1" rot="10800000">
            <a:off x="5800700" y="1898325"/>
            <a:ext cx="1824600" cy="390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4"/>
          <p:cNvSpPr txBox="1"/>
          <p:nvPr/>
        </p:nvSpPr>
        <p:spPr>
          <a:xfrm>
            <a:off x="7741275" y="1655825"/>
            <a:ext cx="1297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Where the seat will go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13796" l="9067" r="7439" t="10233"/>
          <a:stretch/>
        </p:blipFill>
        <p:spPr>
          <a:xfrm>
            <a:off x="2211725" y="162912"/>
            <a:ext cx="3970775" cy="481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Restoration: Sandblasting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“A siphon sandblaster has three components: a sandblasting gun, an air compressor or normal pressurized tank and a container that functions as a reservoir to hold loose sand. One of the hoses connects to the underside of the barrel, and the other attaches to the bottom of the handle.”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775" y="1743538"/>
            <a:ext cx="27051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and blaster diagram"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525" y="2067673"/>
            <a:ext cx="2415225" cy="25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11700" y="4610575"/>
            <a:ext cx="37464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https://www.miraclemaintenance.com/sandblaster-work-sandblasting/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548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Front </a:t>
            </a:r>
            <a:r>
              <a:rPr lang="en" sz="10000"/>
              <a:t>Fork </a:t>
            </a:r>
            <a:endParaRPr sz="10000"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fork clip art"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275" y="1497625"/>
            <a:ext cx="5747150" cy="33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775" y="125075"/>
            <a:ext cx="6524450" cy="48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575" y="510875"/>
            <a:ext cx="2957102" cy="394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1624200" y="4587825"/>
            <a:ext cx="4946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This bike has lightweight forks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750" y="839913"/>
            <a:ext cx="4379651" cy="32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So How Does Front Fork Tube Suspension Work?</a:t>
            </a:r>
            <a:r>
              <a:rPr lang="en" sz="7200"/>
              <a:t> </a:t>
            </a:r>
            <a:endParaRPr sz="7200"/>
          </a:p>
        </p:txBody>
      </p:sp>
      <p:sp>
        <p:nvSpPr>
          <p:cNvPr id="122" name="Google Shape;122;p20"/>
          <p:cNvSpPr txBox="1"/>
          <p:nvPr/>
        </p:nvSpPr>
        <p:spPr>
          <a:xfrm>
            <a:off x="189850" y="3248400"/>
            <a:ext cx="8568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</a:t>
            </a:r>
            <a:r>
              <a:rPr lang="en" sz="2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hen the bike goes over a bump, the stanchions slide further into the fork tubes and the springs compress </a:t>
            </a:r>
            <a:endParaRPr sz="2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1" title="IMG_3239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550" y="280113"/>
            <a:ext cx="6111000" cy="4583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1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