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5143500" cx="9144000"/>
  <p:notesSz cx="6858000" cy="9144000"/>
  <p:embeddedFontLst>
    <p:embeddedFont>
      <p:font typeface="Montserrat"/>
      <p:regular r:id="rId15"/>
      <p:bold r:id="rId16"/>
      <p:italic r:id="rId17"/>
      <p:boldItalic r:id="rId18"/>
    </p:embeddedFont>
    <p:embeddedFont>
      <p:font typeface="Montserrat Light"/>
      <p:regular r:id="rId19"/>
      <p:bold r:id="rId20"/>
      <p:italic r:id="rId21"/>
      <p:boldItalic r:id="rId22"/>
    </p:embeddedFont>
    <p:embeddedFont>
      <p:font typeface="Montserrat ExtraBold"/>
      <p:bold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Light-bold.fntdata"/><Relationship Id="rId11" Type="http://schemas.openxmlformats.org/officeDocument/2006/relationships/slide" Target="slides/slide7.xml"/><Relationship Id="rId22" Type="http://schemas.openxmlformats.org/officeDocument/2006/relationships/font" Target="fonts/MontserratLight-boldItalic.fntdata"/><Relationship Id="rId10" Type="http://schemas.openxmlformats.org/officeDocument/2006/relationships/slide" Target="slides/slide6.xml"/><Relationship Id="rId21" Type="http://schemas.openxmlformats.org/officeDocument/2006/relationships/font" Target="fonts/MontserratLight-italic.fntdata"/><Relationship Id="rId13" Type="http://schemas.openxmlformats.org/officeDocument/2006/relationships/slide" Target="slides/slide9.xml"/><Relationship Id="rId24" Type="http://schemas.openxmlformats.org/officeDocument/2006/relationships/font" Target="fonts/MontserratExtraBold-boldItalic.fntdata"/><Relationship Id="rId12" Type="http://schemas.openxmlformats.org/officeDocument/2006/relationships/slide" Target="slides/slide8.xml"/><Relationship Id="rId23" Type="http://schemas.openxmlformats.org/officeDocument/2006/relationships/font" Target="fonts/MontserratExtraBold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Montserrat-regular.fntdata"/><Relationship Id="rId14" Type="http://schemas.openxmlformats.org/officeDocument/2006/relationships/slide" Target="slides/slide10.xml"/><Relationship Id="rId17" Type="http://schemas.openxmlformats.org/officeDocument/2006/relationships/font" Target="fonts/Montserrat-italic.fntdata"/><Relationship Id="rId16" Type="http://schemas.openxmlformats.org/officeDocument/2006/relationships/font" Target="fonts/Montserrat-bold.fntdata"/><Relationship Id="rId5" Type="http://schemas.openxmlformats.org/officeDocument/2006/relationships/slide" Target="slides/slide1.xml"/><Relationship Id="rId19" Type="http://schemas.openxmlformats.org/officeDocument/2006/relationships/font" Target="fonts/MontserratLight-regular.fntdata"/><Relationship Id="rId6" Type="http://schemas.openxmlformats.org/officeDocument/2006/relationships/slide" Target="slides/slide2.xml"/><Relationship Id="rId18" Type="http://schemas.openxmlformats.org/officeDocument/2006/relationships/font" Target="fonts/Montserrat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8e030183a_0_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58e030183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8e030183a_1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8e030183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8e030183a_1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8e030183a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Automotive paint is mixed with a reducer or thinner so that it becomes the right as well as hardener so that it achieves the right level of gloss and protection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</a:rPr>
              <a:t>solvent based metallic paints are mixed in different ratios depending on whether they are water based or solvent based </a:t>
            </a:r>
            <a:endParaRPr sz="10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8e030183a_0_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8e030183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1416eac44_0_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1416eac4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8e030183a_0_3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58e030183a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8e030183a_0_2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8e030183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6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2302050" y="1223200"/>
            <a:ext cx="4539900" cy="26970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 background">
  <p:cSld name="BLANK_1">
    <p:bg>
      <p:bgPr>
        <a:solidFill>
          <a:srgbClr val="000000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" name="Google Shape;57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bg>
      <p:bgPr>
        <a:gradFill>
          <a:gsLst>
            <a:gs pos="0">
              <a:srgbClr val="4050E5"/>
            </a:gs>
            <a:gs pos="100000">
              <a:srgbClr val="C833FF"/>
            </a:gs>
          </a:gsLst>
          <a:lin ang="5400700" scaled="0"/>
        </a:gra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6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/>
          <p:nvPr>
            <p:ph type="ctrTitle"/>
          </p:nvPr>
        </p:nvSpPr>
        <p:spPr>
          <a:xfrm>
            <a:off x="2438550" y="1811950"/>
            <a:ext cx="4266900" cy="11598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2438550" y="2840054"/>
            <a:ext cx="4266900" cy="7848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 algn="ctr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 algn="ctr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 algn="ctr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 algn="ctr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 algn="ctr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 algn="ctr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 algn="ctr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 algn="ctr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bg>
      <p:bgPr>
        <a:gradFill>
          <a:gsLst>
            <a:gs pos="0">
              <a:srgbClr val="FF8700"/>
            </a:gs>
            <a:gs pos="100000">
              <a:srgbClr val="FFD900"/>
            </a:gs>
          </a:gsLst>
          <a:lin ang="5400700" scaled="0"/>
        </a:gra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6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370425" y="1780800"/>
            <a:ext cx="4403100" cy="1944300"/>
          </a:xfrm>
          <a:prstGeom prst="rect">
            <a:avLst/>
          </a:prstGeom>
        </p:spPr>
        <p:txBody>
          <a:bodyPr anchorCtr="0" anchor="t" bIns="0" lIns="0" spcFirstLastPara="1" rIns="0" wrap="square" tIns="0"/>
          <a:lstStyle>
            <a:lvl1pPr indent="-368300" lvl="0" marL="457200" rtl="0" algn="ctr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1pPr>
            <a:lvl2pPr indent="-368300" lvl="1" marL="914400" rtl="0" algn="ctr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2pPr>
            <a:lvl3pPr indent="-368300" lvl="2" marL="1371600" rtl="0" algn="ctr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3pPr>
            <a:lvl4pPr indent="-368300" lvl="3" marL="1828800" rtl="0" algn="ctr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4pPr>
            <a:lvl5pPr indent="-368300" lvl="4" marL="2286000" rtl="0" algn="ctr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5pPr>
            <a:lvl6pPr indent="-368300" lvl="5" marL="2743200" rtl="0" algn="ctr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6pPr>
            <a:lvl7pPr indent="-368300" lvl="6" marL="3200400" rtl="0" algn="ctr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7pPr>
            <a:lvl8pPr indent="-368300" lvl="7" marL="3657600" rtl="0" algn="ctr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8pPr>
            <a:lvl9pPr indent="-368300" lvl="8" marL="4114800" algn="ctr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9" name="Google Shape;19;p4"/>
          <p:cNvSpPr txBox="1"/>
          <p:nvPr/>
        </p:nvSpPr>
        <p:spPr>
          <a:xfrm>
            <a:off x="3593400" y="1162369"/>
            <a:ext cx="1957200" cy="6537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9525">
              <a:srgbClr val="000000">
                <a:alpha val="2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b="1" sz="7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/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SzPts val="2200"/>
              <a:buChar char="◦"/>
              <a:defRPr/>
            </a:lvl1pPr>
            <a:lvl2pPr indent="-368300" lvl="1" marL="9144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2pPr>
            <a:lvl3pPr indent="-368300" lvl="2" marL="13716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3pPr>
            <a:lvl4pPr indent="-368300" lvl="3" marL="18288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4pPr>
            <a:lvl5pPr indent="-368300" lvl="4" marL="22860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5pPr>
            <a:lvl6pPr indent="-368300" lvl="5" marL="27432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6pPr>
            <a:lvl7pPr indent="-368300" lvl="6" marL="32004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7pPr>
            <a:lvl8pPr indent="-368300" lvl="7" marL="36576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8pPr>
            <a:lvl9pPr indent="-368300" lvl="8" marL="4114800">
              <a:spcBef>
                <a:spcPts val="1000"/>
              </a:spcBef>
              <a:spcAft>
                <a:spcPts val="1000"/>
              </a:spcAft>
              <a:buSzPts val="2200"/>
              <a:buChar char="◦"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 + Image">
  <p:cSld name="TITLE_AND_BODY_1">
    <p:bg>
      <p:bgPr>
        <a:gradFill>
          <a:gsLst>
            <a:gs pos="0">
              <a:srgbClr val="8790B9"/>
            </a:gs>
            <a:gs pos="100000">
              <a:srgbClr val="D4ECFF"/>
            </a:gs>
          </a:gsLst>
          <a:lin ang="5400700" scaled="0"/>
        </a:gra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/>
          <p:nvPr>
            <p:ph type="title"/>
          </p:nvPr>
        </p:nvSpPr>
        <p:spPr>
          <a:xfrm>
            <a:off x="699000" y="790150"/>
            <a:ext cx="3494700" cy="828000"/>
          </a:xfrm>
          <a:prstGeom prst="rect">
            <a:avLst/>
          </a:prstGeom>
        </p:spPr>
        <p:txBody>
          <a:bodyPr anchorCtr="0" anchor="b" bIns="0" lIns="0" spcFirstLastPara="1" rIns="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" type="body"/>
          </p:nvPr>
        </p:nvSpPr>
        <p:spPr>
          <a:xfrm>
            <a:off x="699000" y="1770225"/>
            <a:ext cx="3494700" cy="2583300"/>
          </a:xfrm>
          <a:prstGeom prst="rect">
            <a:avLst/>
          </a:prstGeom>
        </p:spPr>
        <p:txBody>
          <a:bodyPr anchorCtr="0" anchor="t" bIns="0" lIns="0" spcFirstLastPara="1" rIns="0" wrap="square" tIns="0"/>
          <a:lstStyle>
            <a:lvl1pPr indent="-368300" lvl="0" marL="457200" rtl="0">
              <a:spcBef>
                <a:spcPts val="600"/>
              </a:spcBef>
              <a:spcAft>
                <a:spcPts val="0"/>
              </a:spcAft>
              <a:buSzPts val="2200"/>
              <a:buChar char="◦"/>
              <a:defRPr/>
            </a:lvl1pPr>
            <a:lvl2pPr indent="-368300" lvl="1" marL="9144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2pPr>
            <a:lvl3pPr indent="-368300" lvl="2" marL="13716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3pPr>
            <a:lvl4pPr indent="-368300" lvl="3" marL="18288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4pPr>
            <a:lvl5pPr indent="-368300" lvl="4" marL="22860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5pPr>
            <a:lvl6pPr indent="-368300" lvl="5" marL="27432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6pPr>
            <a:lvl7pPr indent="-368300" lvl="6" marL="32004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7pPr>
            <a:lvl8pPr indent="-368300" lvl="7" marL="36576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8pPr>
            <a:lvl9pPr indent="-368300" lvl="8" marL="4114800" rtl="0">
              <a:spcBef>
                <a:spcPts val="1000"/>
              </a:spcBef>
              <a:spcAft>
                <a:spcPts val="1000"/>
              </a:spcAft>
              <a:buSzPts val="2200"/>
              <a:buChar char="◦"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bg>
      <p:bgPr>
        <a:gradFill>
          <a:gsLst>
            <a:gs pos="0">
              <a:srgbClr val="46E180"/>
            </a:gs>
            <a:gs pos="100000">
              <a:srgbClr val="B8DF32"/>
            </a:gs>
          </a:gsLst>
          <a:lin ang="5400700" scaled="0"/>
        </a:gra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/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844325" y="805325"/>
            <a:ext cx="2250300" cy="35406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indent="-342900" lvl="2" marL="13716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indent="-342900" lvl="3" marL="18288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indent="-342900" lvl="4" marL="22860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indent="-342900" lvl="5" marL="27432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indent="-342900" lvl="6" marL="32004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indent="-342900" lvl="7" marL="36576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indent="-342900" lvl="8" marL="41148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/>
        </p:txBody>
      </p:sp>
      <p:sp>
        <p:nvSpPr>
          <p:cNvPr id="35" name="Google Shape;35;p7"/>
          <p:cNvSpPr txBox="1"/>
          <p:nvPr>
            <p:ph idx="2" type="body"/>
          </p:nvPr>
        </p:nvSpPr>
        <p:spPr>
          <a:xfrm>
            <a:off x="6436624" y="805325"/>
            <a:ext cx="2250300" cy="35406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indent="-342900" lvl="2" marL="13716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indent="-342900" lvl="3" marL="18288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indent="-342900" lvl="4" marL="22860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indent="-342900" lvl="5" marL="27432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indent="-342900" lvl="6" marL="32004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indent="-342900" lvl="7" marL="36576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indent="-342900" lvl="8" marL="41148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8"/>
          <p:cNvSpPr txBox="1"/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40" name="Google Shape;40;p8"/>
          <p:cNvSpPr txBox="1"/>
          <p:nvPr>
            <p:ph idx="1" type="body"/>
          </p:nvPr>
        </p:nvSpPr>
        <p:spPr>
          <a:xfrm>
            <a:off x="3844325" y="797725"/>
            <a:ext cx="1481700" cy="35406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◦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◦"/>
              <a:defRPr sz="1400"/>
            </a:lvl9pPr>
          </a:lstStyle>
          <a:p/>
        </p:txBody>
      </p:sp>
      <p:sp>
        <p:nvSpPr>
          <p:cNvPr id="41" name="Google Shape;41;p8"/>
          <p:cNvSpPr txBox="1"/>
          <p:nvPr>
            <p:ph idx="2" type="body"/>
          </p:nvPr>
        </p:nvSpPr>
        <p:spPr>
          <a:xfrm>
            <a:off x="5524777" y="797725"/>
            <a:ext cx="1481700" cy="35406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◦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◦"/>
              <a:defRPr sz="1400"/>
            </a:lvl9pPr>
          </a:lstStyle>
          <a:p/>
        </p:txBody>
      </p:sp>
      <p:sp>
        <p:nvSpPr>
          <p:cNvPr id="42" name="Google Shape;42;p8"/>
          <p:cNvSpPr txBox="1"/>
          <p:nvPr>
            <p:ph idx="3" type="body"/>
          </p:nvPr>
        </p:nvSpPr>
        <p:spPr>
          <a:xfrm>
            <a:off x="7205229" y="797725"/>
            <a:ext cx="1481700" cy="35406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◦"/>
              <a:defRPr sz="1400"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◦"/>
              <a:defRPr sz="14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gradFill>
          <a:gsLst>
            <a:gs pos="0">
              <a:srgbClr val="FF8700"/>
            </a:gs>
            <a:gs pos="100000">
              <a:srgbClr val="FFD900"/>
            </a:gs>
          </a:gsLst>
          <a:lin ang="5400700" scaled="0"/>
        </a:gra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9"/>
          <p:cNvSpPr txBox="1"/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bg>
      <p:bgPr>
        <a:gradFill>
          <a:gsLst>
            <a:gs pos="0">
              <a:srgbClr val="8790B9"/>
            </a:gs>
            <a:gs pos="100000">
              <a:srgbClr val="D4ECFF"/>
            </a:gs>
          </a:gsLst>
          <a:lin ang="5400700" scaled="0"/>
        </a:gra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457200" y="534577"/>
            <a:ext cx="8229600" cy="3936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indent="-228600" lvl="0" marL="457200" algn="ctr">
              <a:spcBef>
                <a:spcPts val="360"/>
              </a:spcBef>
              <a:spcAft>
                <a:spcPts val="100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gradFill>
          <a:gsLst>
            <a:gs pos="0">
              <a:srgbClr val="3C78D8"/>
            </a:gs>
            <a:gs pos="100000">
              <a:srgbClr val="00FFFF"/>
            </a:gs>
          </a:gsLst>
          <a:lin ang="5400012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9525">
              <a:srgbClr val="000000">
                <a:alpha val="20000"/>
              </a:srgbClr>
            </a:outerShdw>
          </a:effectLst>
        </p:spPr>
        <p:txBody>
          <a:bodyPr anchorCtr="0" anchor="ctr" bIns="0" lIns="0" spcFirstLastPara="1" rIns="0" wrap="square" tIns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indent="-368300" lvl="0" marL="4572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-3683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-368300" lvl="2" marL="1371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-368300" lvl="3" marL="1828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-368300" lvl="4" marL="22860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-368300" lvl="5" marL="2743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-368300" lvl="6" marL="3200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-368300" lvl="7" marL="36576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-368300" lvl="8" marL="41148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drive.google.com/file/d/19L9BEeXgVhJlF78OC1icB_aEEy4_3LEK/view" TargetMode="External"/><Relationship Id="rId4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drive.google.com/file/d/1FjDVdx1lGohbalwnsbtt7fuCLUObF7G0/view" TargetMode="External"/><Relationship Id="rId4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drive.google.com/file/d/1e7H_nfe0De4n_yZg1fEFfNTu1Z2jAqGj/view" TargetMode="Externa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2302050" y="1223200"/>
            <a:ext cx="4553100" cy="2697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 AND SCIENCE OF MOTORCYCLE DESIGN: </a:t>
            </a:r>
            <a:r>
              <a:rPr lang="en"/>
              <a:t>DETAILING </a:t>
            </a:r>
            <a:endParaRPr/>
          </a:p>
        </p:txBody>
      </p:sp>
      <p:sp>
        <p:nvSpPr>
          <p:cNvPr id="63" name="Google Shape;63;p13"/>
          <p:cNvSpPr txBox="1"/>
          <p:nvPr/>
        </p:nvSpPr>
        <p:spPr>
          <a:xfrm>
            <a:off x="2468250" y="4476650"/>
            <a:ext cx="42075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By Brooke, Isabel, and Miles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ctrTitle"/>
          </p:nvPr>
        </p:nvSpPr>
        <p:spPr>
          <a:xfrm>
            <a:off x="2438550" y="1811950"/>
            <a:ext cx="42669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128" name="Google Shape;128;p22"/>
          <p:cNvSpPr txBox="1"/>
          <p:nvPr>
            <p:ph idx="1" type="subTitle"/>
          </p:nvPr>
        </p:nvSpPr>
        <p:spPr>
          <a:xfrm>
            <a:off x="2337575" y="2806404"/>
            <a:ext cx="4266900" cy="7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Any questions?</a:t>
            </a:r>
            <a:endParaRPr/>
          </a:p>
        </p:txBody>
      </p:sp>
      <p:sp>
        <p:nvSpPr>
          <p:cNvPr id="129" name="Google Shape;129;p22"/>
          <p:cNvSpPr/>
          <p:nvPr/>
        </p:nvSpPr>
        <p:spPr>
          <a:xfrm>
            <a:off x="4127625" y="1102328"/>
            <a:ext cx="888759" cy="818862"/>
          </a:xfrm>
          <a:custGeom>
            <a:rect b="b" l="l" r="r" t="t"/>
            <a:pathLst>
              <a:path extrusionOk="0" h="15403" w="16717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3C78D8"/>
            </a:gs>
            <a:gs pos="100000">
              <a:srgbClr val="00FFFF"/>
            </a:gs>
          </a:gsLst>
          <a:lin ang="5400700" scaled="0"/>
        </a:gra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1: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Wet Sanding</a:t>
            </a:r>
            <a:endParaRPr/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4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4172" y="700575"/>
            <a:ext cx="2818202" cy="375760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6487375" y="871925"/>
            <a:ext cx="2431800" cy="4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●"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Glossy Shine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●"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Carries away debris, prevents it from scratching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●"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One side detergent latches onto </a:t>
            </a: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particles</a:t>
            </a: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, the other water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●"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Detergent lowers surface tension (hydrogen bonds) - more thoroughly wet 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●"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Grit: size of particles in sandpaper - we started with 800, eventually to 200 (larger)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3C78D8"/>
            </a:gs>
            <a:gs pos="100000">
              <a:srgbClr val="00FFFF"/>
            </a:gs>
          </a:gsLst>
          <a:lin ang="5400700" scaled="0"/>
        </a:gra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2: Priming</a:t>
            </a:r>
            <a:endParaRPr/>
          </a:p>
        </p:txBody>
      </p:sp>
      <p:sp>
        <p:nvSpPr>
          <p:cNvPr id="78" name="Google Shape;78;p15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1525" y="607009"/>
            <a:ext cx="2818202" cy="375764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6541050" y="607000"/>
            <a:ext cx="2488200" cy="38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We used automotive primer that helped the paint adhere to the gas and oil tanks. The primer was applied with a spray gun and was left to dry between coats.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3C78D8"/>
            </a:gs>
            <a:gs pos="100000">
              <a:srgbClr val="00FFFF"/>
            </a:gs>
          </a:gsLst>
          <a:lin ang="5400700" scaled="0"/>
        </a:gra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3: Painting</a:t>
            </a:r>
            <a:endParaRPr/>
          </a:p>
        </p:txBody>
      </p:sp>
      <p:sp>
        <p:nvSpPr>
          <p:cNvPr id="86" name="Google Shape;86;p16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4175" y="666250"/>
            <a:ext cx="2903773" cy="387169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6261850" y="666250"/>
            <a:ext cx="2601600" cy="40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-"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How is automotive paint different from other paints?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-"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How does the painting process work?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-"/>
            </a:pPr>
            <a:r>
              <a:t/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" name="Google Shape;94;p17" title="IMG_5587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0625" y="857250"/>
            <a:ext cx="4572000" cy="3429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FFFF">
                <a:alpha val="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7825" y="612050"/>
            <a:ext cx="3988350" cy="383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46E180"/>
            </a:gs>
            <a:gs pos="100000">
              <a:srgbClr val="B8DF32"/>
            </a:gs>
          </a:gsLst>
          <a:lin ang="5400700" scaled="0"/>
        </a:gra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FINISHED PRODUCT</a:t>
            </a:r>
            <a:endParaRPr/>
          </a:p>
        </p:txBody>
      </p:sp>
      <p:sp>
        <p:nvSpPr>
          <p:cNvPr id="106" name="Google Shape;106;p19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8575" y="697350"/>
            <a:ext cx="2811504" cy="3801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4">
            <a:alphaModFix/>
          </a:blip>
          <a:srcRect b="12874" l="0" r="25512" t="1177"/>
          <a:stretch/>
        </p:blipFill>
        <p:spPr>
          <a:xfrm>
            <a:off x="6256800" y="697350"/>
            <a:ext cx="2470600" cy="3801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471225" y="907950"/>
            <a:ext cx="2468400" cy="332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HOW WOULD YOU DESCRIBE THE PAINTING PROCESS?</a:t>
            </a:r>
            <a:endParaRPr sz="2500"/>
          </a:p>
        </p:txBody>
      </p:sp>
      <p:sp>
        <p:nvSpPr>
          <p:cNvPr id="114" name="Google Shape;114;p2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5" name="Google Shape;115;p20" title="IMG_5791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8575" y="8572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YOU FEEL ABOUT PIRSIG?</a:t>
            </a:r>
            <a:endParaRPr/>
          </a:p>
        </p:txBody>
      </p:sp>
      <p:sp>
        <p:nvSpPr>
          <p:cNvPr id="121" name="Google Shape;121;p2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2" name="Google Shape;122;p21" title="IMG_5792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8275" y="8572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Julie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