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Average"/>
      <p:regular r:id="rId23"/>
    </p:embeddedFont>
    <p:embeddedFont>
      <p:font typeface="Oswald"/>
      <p:regular r:id="rId24"/>
      <p:bold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Oswald-regular.fntdata"/><Relationship Id="rId23" Type="http://schemas.openxmlformats.org/officeDocument/2006/relationships/font" Target="fonts/Average-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font" Target="fonts/Oswald-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g572a1197ae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572a1197ae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572a1197ae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572a1197ae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Google Shape;195;g572a1197ae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572a1197ae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g572a1197ae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572a1197ae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Google Shape;222;g58fff1dfdf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58fff1dfdf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Google Shape;229;g58fff1dfd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58fff1dfd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g58fff1dfdf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58fff1dfdf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g590753335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590753335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 name="Shape 62"/>
        <p:cNvGrpSpPr/>
        <p:nvPr/>
      </p:nvGrpSpPr>
      <p:grpSpPr>
        <a:xfrm>
          <a:off x="0" y="0"/>
          <a:ext cx="0" cy="0"/>
          <a:chOff x="0" y="0"/>
          <a:chExt cx="0" cy="0"/>
        </a:xfrm>
      </p:grpSpPr>
      <p:sp>
        <p:nvSpPr>
          <p:cNvPr id="63" name="Google Shape;63;g58f972118e_0_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58f972118e_0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g58fff1dfd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58fff1dfd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 name="Shape 76"/>
        <p:cNvGrpSpPr/>
        <p:nvPr/>
      </p:nvGrpSpPr>
      <p:grpSpPr>
        <a:xfrm>
          <a:off x="0" y="0"/>
          <a:ext cx="0" cy="0"/>
          <a:chOff x="0" y="0"/>
          <a:chExt cx="0" cy="0"/>
        </a:xfrm>
      </p:grpSpPr>
      <p:sp>
        <p:nvSpPr>
          <p:cNvPr id="77" name="Google Shape;77;g59075331f7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59075331f7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 name="Shape 85"/>
        <p:cNvGrpSpPr/>
        <p:nvPr/>
      </p:nvGrpSpPr>
      <p:grpSpPr>
        <a:xfrm>
          <a:off x="0" y="0"/>
          <a:ext cx="0" cy="0"/>
          <a:chOff x="0" y="0"/>
          <a:chExt cx="0" cy="0"/>
        </a:xfrm>
      </p:grpSpPr>
      <p:sp>
        <p:nvSpPr>
          <p:cNvPr id="86" name="Google Shape;86;g58fff1dfdf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58fff1dfdf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Google Shape;100;g572a1197ae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572a1197ae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 name="Shape 118"/>
        <p:cNvGrpSpPr/>
        <p:nvPr/>
      </p:nvGrpSpPr>
      <p:grpSpPr>
        <a:xfrm>
          <a:off x="0" y="0"/>
          <a:ext cx="0" cy="0"/>
          <a:chOff x="0" y="0"/>
          <a:chExt cx="0" cy="0"/>
        </a:xfrm>
      </p:grpSpPr>
      <p:sp>
        <p:nvSpPr>
          <p:cNvPr id="119" name="Google Shape;119;g572a1197ae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572a1197ae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g572a1197ae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572a1197ae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g590753335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590753335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990800"/>
            <a:ext cx="7801500" cy="1730100"/>
          </a:xfrm>
          <a:prstGeom prst="rect">
            <a:avLst/>
          </a:prstGeom>
        </p:spPr>
        <p:txBody>
          <a:bodyPr anchorCtr="0" anchor="b" bIns="91425" lIns="91425" spcFirstLastPara="1" rIns="91425" wrap="square" tIns="91425"/>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3174876"/>
            <a:ext cx="78015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141250"/>
            <a:ext cx="7852200" cy="8610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Google Shape;35;p7"/>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6227100" cy="4090800"/>
          </a:xfrm>
          <a:prstGeom prst="rect">
            <a:avLst/>
          </a:prstGeom>
        </p:spPr>
        <p:txBody>
          <a:bodyPr anchorCtr="0" anchor="ctr" bIns="91425" lIns="91425" spcFirstLastPara="1" rIns="91425" wrap="square" tIns="91425"/>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081400"/>
            <a:ext cx="4045200" cy="1710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2845201"/>
            <a:ext cx="4045200" cy="13455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12.png"/><Relationship Id="rId5"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photos.google.com/share/AF1QipP3rHm-o5zM00D1bTO7hcyMA8g5sw3mmW-XiwJIkkV5ORHR6jH5WRTQwYOcAnQlwQ/photo/AF1QipPQYSyxGRgT_KON1F8Fxb-ohao864EKSgGaKS1U?key=Y0xHVk5yR2hnd0Y3NlA1NEdsQmp0QXVaamNwTXpB" TargetMode="External"/><Relationship Id="rId4" Type="http://schemas.openxmlformats.org/officeDocument/2006/relationships/image" Target="../media/image4.png"/><Relationship Id="rId5"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sp>
        <p:nvSpPr>
          <p:cNvPr id="59" name="Google Shape;59;p13"/>
          <p:cNvSpPr txBox="1"/>
          <p:nvPr>
            <p:ph type="ctrTitle"/>
          </p:nvPr>
        </p:nvSpPr>
        <p:spPr>
          <a:xfrm>
            <a:off x="2484499" y="-525400"/>
            <a:ext cx="8624100" cy="2800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6000"/>
              <a:t>Bottom End</a:t>
            </a:r>
            <a:endParaRPr sz="6000"/>
          </a:p>
        </p:txBody>
      </p:sp>
      <p:sp>
        <p:nvSpPr>
          <p:cNvPr id="60" name="Google Shape;60;p13"/>
          <p:cNvSpPr txBox="1"/>
          <p:nvPr>
            <p:ph idx="1" type="subTitle"/>
          </p:nvPr>
        </p:nvSpPr>
        <p:spPr>
          <a:xfrm>
            <a:off x="2957200" y="2175426"/>
            <a:ext cx="78015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Jack Monaco and Rayyan Sarker</a:t>
            </a:r>
            <a:endParaRPr/>
          </a:p>
        </p:txBody>
      </p:sp>
      <p:pic>
        <p:nvPicPr>
          <p:cNvPr id="61" name="Google Shape;61;p13"/>
          <p:cNvPicPr preferRelativeResize="0"/>
          <p:nvPr/>
        </p:nvPicPr>
        <p:blipFill rotWithShape="1">
          <a:blip r:embed="rId3">
            <a:alphaModFix/>
          </a:blip>
          <a:srcRect b="4813" l="628" r="2668" t="25119"/>
          <a:stretch/>
        </p:blipFill>
        <p:spPr>
          <a:xfrm rot="-5400000">
            <a:off x="276525" y="346862"/>
            <a:ext cx="4608175" cy="44497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Google Shape;168;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Overview of Gear Ratios</a:t>
            </a:r>
            <a:endParaRPr/>
          </a:p>
        </p:txBody>
      </p:sp>
      <p:sp>
        <p:nvSpPr>
          <p:cNvPr id="169" name="Google Shape;169;p22"/>
          <p:cNvSpPr txBox="1"/>
          <p:nvPr>
            <p:ph idx="1" type="body"/>
          </p:nvPr>
        </p:nvSpPr>
        <p:spPr>
          <a:xfrm>
            <a:off x="311700" y="1152475"/>
            <a:ext cx="3542400" cy="309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Blue Bike - “extra close” ratio means top 3 gears are all higher</a:t>
            </a:r>
            <a:endParaRPr/>
          </a:p>
          <a:p>
            <a:pPr indent="0" lvl="0" marL="0" rtl="0" algn="l">
              <a:spcBef>
                <a:spcPts val="1600"/>
              </a:spcBef>
              <a:spcAft>
                <a:spcPts val="0"/>
              </a:spcAft>
              <a:buNone/>
            </a:pPr>
            <a:r>
              <a:rPr lang="en"/>
              <a:t>1st Gear = (29/16)(25/20) = 2.265</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170" name="Google Shape;170;p22"/>
          <p:cNvPicPr preferRelativeResize="0"/>
          <p:nvPr/>
        </p:nvPicPr>
        <p:blipFill>
          <a:blip r:embed="rId3">
            <a:alphaModFix/>
          </a:blip>
          <a:stretch>
            <a:fillRect/>
          </a:stretch>
        </p:blipFill>
        <p:spPr>
          <a:xfrm rot="5400000">
            <a:off x="4577380" y="228600"/>
            <a:ext cx="3696891" cy="5143501"/>
          </a:xfrm>
          <a:prstGeom prst="rect">
            <a:avLst/>
          </a:prstGeom>
          <a:noFill/>
          <a:ln>
            <a:noFill/>
          </a:ln>
        </p:spPr>
      </p:pic>
      <p:sp>
        <p:nvSpPr>
          <p:cNvPr id="171" name="Google Shape;171;p22"/>
          <p:cNvSpPr txBox="1"/>
          <p:nvPr/>
        </p:nvSpPr>
        <p:spPr>
          <a:xfrm>
            <a:off x="4192850" y="1013350"/>
            <a:ext cx="32343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0000"/>
                </a:solidFill>
                <a:latin typeface="Oswald"/>
                <a:ea typeface="Oswald"/>
                <a:cs typeface="Oswald"/>
                <a:sym typeface="Oswald"/>
              </a:rPr>
              <a:t>     16   23  20   25</a:t>
            </a:r>
            <a:endParaRPr b="1" sz="2400">
              <a:solidFill>
                <a:srgbClr val="FF0000"/>
              </a:solidFill>
              <a:latin typeface="Oswald"/>
              <a:ea typeface="Oswald"/>
              <a:cs typeface="Oswald"/>
              <a:sym typeface="Oswald"/>
            </a:endParaRPr>
          </a:p>
        </p:txBody>
      </p:sp>
      <p:sp>
        <p:nvSpPr>
          <p:cNvPr id="172" name="Google Shape;172;p22"/>
          <p:cNvSpPr txBox="1"/>
          <p:nvPr/>
        </p:nvSpPr>
        <p:spPr>
          <a:xfrm>
            <a:off x="4192850" y="4076100"/>
            <a:ext cx="32343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0000"/>
                </a:solidFill>
                <a:latin typeface="Oswald"/>
                <a:ea typeface="Oswald"/>
                <a:cs typeface="Oswald"/>
                <a:sym typeface="Oswald"/>
              </a:rPr>
              <a:t>     29   23   25   20</a:t>
            </a:r>
            <a:endParaRPr b="1" sz="2400">
              <a:solidFill>
                <a:srgbClr val="FF0000"/>
              </a:solidFill>
              <a:latin typeface="Oswald"/>
              <a:ea typeface="Oswald"/>
              <a:cs typeface="Oswald"/>
              <a:sym typeface="Oswald"/>
            </a:endParaRPr>
          </a:p>
        </p:txBody>
      </p:sp>
      <p:sp>
        <p:nvSpPr>
          <p:cNvPr id="173" name="Google Shape;173;p22"/>
          <p:cNvSpPr txBox="1"/>
          <p:nvPr/>
        </p:nvSpPr>
        <p:spPr>
          <a:xfrm>
            <a:off x="4712425" y="1702275"/>
            <a:ext cx="314400" cy="869400"/>
          </a:xfrm>
          <a:prstGeom prst="rect">
            <a:avLst/>
          </a:prstGeom>
          <a:solidFill>
            <a:srgbClr val="3D85C6">
              <a:alpha val="4999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Average"/>
              <a:ea typeface="Average"/>
              <a:cs typeface="Average"/>
              <a:sym typeface="Average"/>
            </a:endParaRPr>
          </a:p>
        </p:txBody>
      </p:sp>
      <p:sp>
        <p:nvSpPr>
          <p:cNvPr id="174" name="Google Shape;174;p22"/>
          <p:cNvSpPr txBox="1"/>
          <p:nvPr/>
        </p:nvSpPr>
        <p:spPr>
          <a:xfrm>
            <a:off x="4712425" y="2687900"/>
            <a:ext cx="314400" cy="1480200"/>
          </a:xfrm>
          <a:prstGeom prst="rect">
            <a:avLst/>
          </a:prstGeom>
          <a:solidFill>
            <a:srgbClr val="3D85C6">
              <a:alpha val="4999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Average"/>
              <a:ea typeface="Average"/>
              <a:cs typeface="Average"/>
              <a:sym typeface="Average"/>
            </a:endParaRPr>
          </a:p>
        </p:txBody>
      </p:sp>
      <p:sp>
        <p:nvSpPr>
          <p:cNvPr id="175" name="Google Shape;175;p22"/>
          <p:cNvSpPr txBox="1"/>
          <p:nvPr/>
        </p:nvSpPr>
        <p:spPr>
          <a:xfrm>
            <a:off x="5026825" y="2908525"/>
            <a:ext cx="435000" cy="1005300"/>
          </a:xfrm>
          <a:prstGeom prst="rect">
            <a:avLst/>
          </a:prstGeom>
          <a:solidFill>
            <a:srgbClr val="3D85C6">
              <a:alpha val="4999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Average"/>
              <a:ea typeface="Average"/>
              <a:cs typeface="Average"/>
              <a:sym typeface="Average"/>
            </a:endParaRPr>
          </a:p>
        </p:txBody>
      </p:sp>
      <p:sp>
        <p:nvSpPr>
          <p:cNvPr id="176" name="Google Shape;176;p22"/>
          <p:cNvSpPr txBox="1"/>
          <p:nvPr/>
        </p:nvSpPr>
        <p:spPr>
          <a:xfrm>
            <a:off x="6267775" y="2925350"/>
            <a:ext cx="375600" cy="1005300"/>
          </a:xfrm>
          <a:prstGeom prst="rect">
            <a:avLst/>
          </a:prstGeom>
          <a:solidFill>
            <a:srgbClr val="3D85C6">
              <a:alpha val="4999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Average"/>
              <a:ea typeface="Average"/>
              <a:cs typeface="Average"/>
              <a:sym typeface="Average"/>
            </a:endParaRPr>
          </a:p>
        </p:txBody>
      </p:sp>
      <p:sp>
        <p:nvSpPr>
          <p:cNvPr id="177" name="Google Shape;177;p22"/>
          <p:cNvSpPr txBox="1"/>
          <p:nvPr/>
        </p:nvSpPr>
        <p:spPr>
          <a:xfrm>
            <a:off x="6238025" y="1468900"/>
            <a:ext cx="375600" cy="1311000"/>
          </a:xfrm>
          <a:prstGeom prst="rect">
            <a:avLst/>
          </a:prstGeom>
          <a:solidFill>
            <a:srgbClr val="3D85C6">
              <a:alpha val="4999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Average"/>
              <a:ea typeface="Average"/>
              <a:cs typeface="Average"/>
              <a:sym typeface="Average"/>
            </a:endParaRPr>
          </a:p>
        </p:txBody>
      </p:sp>
      <p:sp>
        <p:nvSpPr>
          <p:cNvPr id="178" name="Google Shape;178;p22"/>
          <p:cNvSpPr txBox="1"/>
          <p:nvPr/>
        </p:nvSpPr>
        <p:spPr>
          <a:xfrm>
            <a:off x="6613625" y="1799175"/>
            <a:ext cx="926700" cy="675600"/>
          </a:xfrm>
          <a:prstGeom prst="rect">
            <a:avLst/>
          </a:prstGeom>
          <a:solidFill>
            <a:srgbClr val="3D85C6">
              <a:alpha val="4999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Average"/>
              <a:ea typeface="Average"/>
              <a:cs typeface="Average"/>
              <a:sym typeface="Averag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Google Shape;183;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Overview of Gear Ratios</a:t>
            </a:r>
            <a:endParaRPr/>
          </a:p>
        </p:txBody>
      </p:sp>
      <p:sp>
        <p:nvSpPr>
          <p:cNvPr id="184" name="Google Shape;184;p23"/>
          <p:cNvSpPr txBox="1"/>
          <p:nvPr>
            <p:ph idx="1" type="body"/>
          </p:nvPr>
        </p:nvSpPr>
        <p:spPr>
          <a:xfrm>
            <a:off x="311700" y="1152475"/>
            <a:ext cx="3542400" cy="309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Blue Bike - “extra close” ratio means top 3 gears are all higher</a:t>
            </a:r>
            <a:endParaRPr/>
          </a:p>
          <a:p>
            <a:pPr indent="0" lvl="0" marL="0" rtl="0" algn="l">
              <a:spcBef>
                <a:spcPts val="1600"/>
              </a:spcBef>
              <a:spcAft>
                <a:spcPts val="0"/>
              </a:spcAft>
              <a:buNone/>
            </a:pPr>
            <a:r>
              <a:rPr lang="en"/>
              <a:t>1st Gear = </a:t>
            </a:r>
            <a:r>
              <a:rPr lang="en"/>
              <a:t>2.265</a:t>
            </a:r>
            <a:endParaRPr/>
          </a:p>
          <a:p>
            <a:pPr indent="0" lvl="0" marL="0" rtl="0" algn="l">
              <a:spcBef>
                <a:spcPts val="1600"/>
              </a:spcBef>
              <a:spcAft>
                <a:spcPts val="0"/>
              </a:spcAft>
              <a:buNone/>
            </a:pPr>
            <a:r>
              <a:rPr lang="en"/>
              <a:t>2nd Gear = (25/20)(25/20) = 1.563</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185" name="Google Shape;185;p23"/>
          <p:cNvPicPr preferRelativeResize="0"/>
          <p:nvPr/>
        </p:nvPicPr>
        <p:blipFill>
          <a:blip r:embed="rId3">
            <a:alphaModFix/>
          </a:blip>
          <a:stretch>
            <a:fillRect/>
          </a:stretch>
        </p:blipFill>
        <p:spPr>
          <a:xfrm rot="5400000">
            <a:off x="4577380" y="228600"/>
            <a:ext cx="3696891" cy="5143501"/>
          </a:xfrm>
          <a:prstGeom prst="rect">
            <a:avLst/>
          </a:prstGeom>
          <a:noFill/>
          <a:ln>
            <a:noFill/>
          </a:ln>
        </p:spPr>
      </p:pic>
      <p:sp>
        <p:nvSpPr>
          <p:cNvPr id="186" name="Google Shape;186;p23"/>
          <p:cNvSpPr txBox="1"/>
          <p:nvPr/>
        </p:nvSpPr>
        <p:spPr>
          <a:xfrm>
            <a:off x="4192850" y="1013350"/>
            <a:ext cx="32343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0000"/>
                </a:solidFill>
                <a:latin typeface="Oswald"/>
                <a:ea typeface="Oswald"/>
                <a:cs typeface="Oswald"/>
                <a:sym typeface="Oswald"/>
              </a:rPr>
              <a:t>     16   23  20   25</a:t>
            </a:r>
            <a:endParaRPr b="1" sz="2400">
              <a:solidFill>
                <a:srgbClr val="FF0000"/>
              </a:solidFill>
              <a:latin typeface="Oswald"/>
              <a:ea typeface="Oswald"/>
              <a:cs typeface="Oswald"/>
              <a:sym typeface="Oswald"/>
            </a:endParaRPr>
          </a:p>
        </p:txBody>
      </p:sp>
      <p:sp>
        <p:nvSpPr>
          <p:cNvPr id="187" name="Google Shape;187;p23"/>
          <p:cNvSpPr txBox="1"/>
          <p:nvPr/>
        </p:nvSpPr>
        <p:spPr>
          <a:xfrm>
            <a:off x="4192850" y="4076100"/>
            <a:ext cx="32343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0000"/>
                </a:solidFill>
                <a:latin typeface="Oswald"/>
                <a:ea typeface="Oswald"/>
                <a:cs typeface="Oswald"/>
                <a:sym typeface="Oswald"/>
              </a:rPr>
              <a:t>     29   23   25   20</a:t>
            </a:r>
            <a:endParaRPr b="1" sz="2400">
              <a:solidFill>
                <a:srgbClr val="FF0000"/>
              </a:solidFill>
              <a:latin typeface="Oswald"/>
              <a:ea typeface="Oswald"/>
              <a:cs typeface="Oswald"/>
              <a:sym typeface="Oswald"/>
            </a:endParaRPr>
          </a:p>
        </p:txBody>
      </p:sp>
      <p:sp>
        <p:nvSpPr>
          <p:cNvPr id="188" name="Google Shape;188;p23"/>
          <p:cNvSpPr txBox="1"/>
          <p:nvPr/>
        </p:nvSpPr>
        <p:spPr>
          <a:xfrm>
            <a:off x="5804775" y="1689700"/>
            <a:ext cx="314400" cy="998100"/>
          </a:xfrm>
          <a:prstGeom prst="rect">
            <a:avLst/>
          </a:prstGeom>
          <a:solidFill>
            <a:srgbClr val="3D85C6">
              <a:alpha val="4999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Average"/>
              <a:ea typeface="Average"/>
              <a:cs typeface="Average"/>
              <a:sym typeface="Average"/>
            </a:endParaRPr>
          </a:p>
        </p:txBody>
      </p:sp>
      <p:sp>
        <p:nvSpPr>
          <p:cNvPr id="189" name="Google Shape;189;p23"/>
          <p:cNvSpPr txBox="1"/>
          <p:nvPr/>
        </p:nvSpPr>
        <p:spPr>
          <a:xfrm>
            <a:off x="5707600" y="2836375"/>
            <a:ext cx="435000" cy="1125600"/>
          </a:xfrm>
          <a:prstGeom prst="rect">
            <a:avLst/>
          </a:prstGeom>
          <a:solidFill>
            <a:srgbClr val="3D85C6">
              <a:alpha val="4999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Average"/>
              <a:ea typeface="Average"/>
              <a:cs typeface="Average"/>
              <a:sym typeface="Average"/>
            </a:endParaRPr>
          </a:p>
        </p:txBody>
      </p:sp>
      <p:sp>
        <p:nvSpPr>
          <p:cNvPr id="190" name="Google Shape;190;p23"/>
          <p:cNvSpPr txBox="1"/>
          <p:nvPr/>
        </p:nvSpPr>
        <p:spPr>
          <a:xfrm>
            <a:off x="5228325" y="2956675"/>
            <a:ext cx="435000" cy="1005300"/>
          </a:xfrm>
          <a:prstGeom prst="rect">
            <a:avLst/>
          </a:prstGeom>
          <a:solidFill>
            <a:srgbClr val="3D85C6">
              <a:alpha val="4999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Average"/>
              <a:ea typeface="Average"/>
              <a:cs typeface="Average"/>
              <a:sym typeface="Average"/>
            </a:endParaRPr>
          </a:p>
        </p:txBody>
      </p:sp>
      <p:sp>
        <p:nvSpPr>
          <p:cNvPr id="191" name="Google Shape;191;p23"/>
          <p:cNvSpPr txBox="1"/>
          <p:nvPr/>
        </p:nvSpPr>
        <p:spPr>
          <a:xfrm>
            <a:off x="6267775" y="2925350"/>
            <a:ext cx="375600" cy="1005300"/>
          </a:xfrm>
          <a:prstGeom prst="rect">
            <a:avLst/>
          </a:prstGeom>
          <a:solidFill>
            <a:srgbClr val="3D85C6">
              <a:alpha val="4999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Average"/>
              <a:ea typeface="Average"/>
              <a:cs typeface="Average"/>
              <a:sym typeface="Average"/>
            </a:endParaRPr>
          </a:p>
        </p:txBody>
      </p:sp>
      <p:sp>
        <p:nvSpPr>
          <p:cNvPr id="192" name="Google Shape;192;p23"/>
          <p:cNvSpPr txBox="1"/>
          <p:nvPr/>
        </p:nvSpPr>
        <p:spPr>
          <a:xfrm>
            <a:off x="6238025" y="1468900"/>
            <a:ext cx="375600" cy="1311000"/>
          </a:xfrm>
          <a:prstGeom prst="rect">
            <a:avLst/>
          </a:prstGeom>
          <a:solidFill>
            <a:srgbClr val="3D85C6">
              <a:alpha val="4999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Average"/>
              <a:ea typeface="Average"/>
              <a:cs typeface="Average"/>
              <a:sym typeface="Average"/>
            </a:endParaRPr>
          </a:p>
        </p:txBody>
      </p:sp>
      <p:sp>
        <p:nvSpPr>
          <p:cNvPr id="193" name="Google Shape;193;p23"/>
          <p:cNvSpPr txBox="1"/>
          <p:nvPr/>
        </p:nvSpPr>
        <p:spPr>
          <a:xfrm>
            <a:off x="6613625" y="1799175"/>
            <a:ext cx="926700" cy="675600"/>
          </a:xfrm>
          <a:prstGeom prst="rect">
            <a:avLst/>
          </a:prstGeom>
          <a:solidFill>
            <a:srgbClr val="3D85C6">
              <a:alpha val="4999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Average"/>
              <a:ea typeface="Average"/>
              <a:cs typeface="Average"/>
              <a:sym typeface="Averag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sp>
        <p:nvSpPr>
          <p:cNvPr id="198" name="Google Shape;198;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Overview of Gear Ratios</a:t>
            </a:r>
            <a:endParaRPr/>
          </a:p>
        </p:txBody>
      </p:sp>
      <p:sp>
        <p:nvSpPr>
          <p:cNvPr id="199" name="Google Shape;199;p24"/>
          <p:cNvSpPr txBox="1"/>
          <p:nvPr>
            <p:ph idx="1" type="body"/>
          </p:nvPr>
        </p:nvSpPr>
        <p:spPr>
          <a:xfrm>
            <a:off x="311700" y="1152475"/>
            <a:ext cx="3542400" cy="309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Blue Bike - “extra close” ratio means top 3 gears are all higher</a:t>
            </a:r>
            <a:endParaRPr/>
          </a:p>
          <a:p>
            <a:pPr indent="0" lvl="0" marL="0" rtl="0" algn="l">
              <a:spcBef>
                <a:spcPts val="1600"/>
              </a:spcBef>
              <a:spcAft>
                <a:spcPts val="0"/>
              </a:spcAft>
              <a:buNone/>
            </a:pPr>
            <a:r>
              <a:rPr lang="en"/>
              <a:t>1st Gear = 2.265</a:t>
            </a:r>
            <a:endParaRPr/>
          </a:p>
          <a:p>
            <a:pPr indent="0" lvl="0" marL="0" rtl="0" algn="l">
              <a:spcBef>
                <a:spcPts val="1600"/>
              </a:spcBef>
              <a:spcAft>
                <a:spcPts val="0"/>
              </a:spcAft>
              <a:buNone/>
            </a:pPr>
            <a:r>
              <a:rPr lang="en"/>
              <a:t>2nd Gear = 1.563</a:t>
            </a:r>
            <a:endParaRPr/>
          </a:p>
          <a:p>
            <a:pPr indent="0" lvl="0" marL="0" rtl="0" algn="l">
              <a:spcBef>
                <a:spcPts val="1600"/>
              </a:spcBef>
              <a:spcAft>
                <a:spcPts val="0"/>
              </a:spcAft>
              <a:buNone/>
            </a:pPr>
            <a:r>
              <a:rPr lang="en"/>
              <a:t>3rd Gear = (23/23)(25/20) = 1.25</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200" name="Google Shape;200;p24"/>
          <p:cNvPicPr preferRelativeResize="0"/>
          <p:nvPr/>
        </p:nvPicPr>
        <p:blipFill>
          <a:blip r:embed="rId3">
            <a:alphaModFix/>
          </a:blip>
          <a:stretch>
            <a:fillRect/>
          </a:stretch>
        </p:blipFill>
        <p:spPr>
          <a:xfrm rot="5400000">
            <a:off x="4577380" y="228600"/>
            <a:ext cx="3696891" cy="5143501"/>
          </a:xfrm>
          <a:prstGeom prst="rect">
            <a:avLst/>
          </a:prstGeom>
          <a:noFill/>
          <a:ln>
            <a:noFill/>
          </a:ln>
        </p:spPr>
      </p:pic>
      <p:sp>
        <p:nvSpPr>
          <p:cNvPr id="201" name="Google Shape;201;p24"/>
          <p:cNvSpPr txBox="1"/>
          <p:nvPr/>
        </p:nvSpPr>
        <p:spPr>
          <a:xfrm>
            <a:off x="4192850" y="1013350"/>
            <a:ext cx="32343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0000"/>
                </a:solidFill>
                <a:latin typeface="Oswald"/>
                <a:ea typeface="Oswald"/>
                <a:cs typeface="Oswald"/>
                <a:sym typeface="Oswald"/>
              </a:rPr>
              <a:t>     16   23  20   25</a:t>
            </a:r>
            <a:endParaRPr b="1" sz="2400">
              <a:solidFill>
                <a:srgbClr val="FF0000"/>
              </a:solidFill>
              <a:latin typeface="Oswald"/>
              <a:ea typeface="Oswald"/>
              <a:cs typeface="Oswald"/>
              <a:sym typeface="Oswald"/>
            </a:endParaRPr>
          </a:p>
        </p:txBody>
      </p:sp>
      <p:sp>
        <p:nvSpPr>
          <p:cNvPr id="202" name="Google Shape;202;p24"/>
          <p:cNvSpPr txBox="1"/>
          <p:nvPr/>
        </p:nvSpPr>
        <p:spPr>
          <a:xfrm>
            <a:off x="4192850" y="4076100"/>
            <a:ext cx="32343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0000"/>
                </a:solidFill>
                <a:latin typeface="Oswald"/>
                <a:ea typeface="Oswald"/>
                <a:cs typeface="Oswald"/>
                <a:sym typeface="Oswald"/>
              </a:rPr>
              <a:t>     29   23   25   20</a:t>
            </a:r>
            <a:endParaRPr b="1" sz="2400">
              <a:solidFill>
                <a:srgbClr val="FF0000"/>
              </a:solidFill>
              <a:latin typeface="Oswald"/>
              <a:ea typeface="Oswald"/>
              <a:cs typeface="Oswald"/>
              <a:sym typeface="Oswald"/>
            </a:endParaRPr>
          </a:p>
        </p:txBody>
      </p:sp>
      <p:sp>
        <p:nvSpPr>
          <p:cNvPr id="203" name="Google Shape;203;p24"/>
          <p:cNvSpPr txBox="1"/>
          <p:nvPr/>
        </p:nvSpPr>
        <p:spPr>
          <a:xfrm>
            <a:off x="5166650" y="1530625"/>
            <a:ext cx="375600" cy="1311000"/>
          </a:xfrm>
          <a:prstGeom prst="rect">
            <a:avLst/>
          </a:prstGeom>
          <a:solidFill>
            <a:srgbClr val="3D85C6">
              <a:alpha val="4999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Average"/>
              <a:ea typeface="Average"/>
              <a:cs typeface="Average"/>
              <a:sym typeface="Average"/>
            </a:endParaRPr>
          </a:p>
        </p:txBody>
      </p:sp>
      <p:sp>
        <p:nvSpPr>
          <p:cNvPr id="204" name="Google Shape;204;p24"/>
          <p:cNvSpPr txBox="1"/>
          <p:nvPr/>
        </p:nvSpPr>
        <p:spPr>
          <a:xfrm>
            <a:off x="5542250" y="1623325"/>
            <a:ext cx="534600" cy="1047900"/>
          </a:xfrm>
          <a:prstGeom prst="rect">
            <a:avLst/>
          </a:prstGeom>
          <a:solidFill>
            <a:srgbClr val="3D85C6">
              <a:alpha val="4999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Average"/>
              <a:ea typeface="Average"/>
              <a:cs typeface="Average"/>
              <a:sym typeface="Average"/>
            </a:endParaRPr>
          </a:p>
        </p:txBody>
      </p:sp>
      <p:sp>
        <p:nvSpPr>
          <p:cNvPr id="205" name="Google Shape;205;p24"/>
          <p:cNvSpPr txBox="1"/>
          <p:nvPr/>
        </p:nvSpPr>
        <p:spPr>
          <a:xfrm>
            <a:off x="5196500" y="2896525"/>
            <a:ext cx="254700" cy="1005300"/>
          </a:xfrm>
          <a:prstGeom prst="rect">
            <a:avLst/>
          </a:prstGeom>
          <a:solidFill>
            <a:srgbClr val="3D85C6">
              <a:alpha val="4999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Average"/>
              <a:ea typeface="Average"/>
              <a:cs typeface="Average"/>
              <a:sym typeface="Average"/>
            </a:endParaRPr>
          </a:p>
        </p:txBody>
      </p:sp>
      <p:sp>
        <p:nvSpPr>
          <p:cNvPr id="206" name="Google Shape;206;p24"/>
          <p:cNvSpPr txBox="1"/>
          <p:nvPr/>
        </p:nvSpPr>
        <p:spPr>
          <a:xfrm>
            <a:off x="6267775" y="2925350"/>
            <a:ext cx="375600" cy="1005300"/>
          </a:xfrm>
          <a:prstGeom prst="rect">
            <a:avLst/>
          </a:prstGeom>
          <a:solidFill>
            <a:srgbClr val="3D85C6">
              <a:alpha val="4999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Average"/>
              <a:ea typeface="Average"/>
              <a:cs typeface="Average"/>
              <a:sym typeface="Average"/>
            </a:endParaRPr>
          </a:p>
        </p:txBody>
      </p:sp>
      <p:sp>
        <p:nvSpPr>
          <p:cNvPr id="207" name="Google Shape;207;p24"/>
          <p:cNvSpPr txBox="1"/>
          <p:nvPr/>
        </p:nvSpPr>
        <p:spPr>
          <a:xfrm>
            <a:off x="6238025" y="1468900"/>
            <a:ext cx="375600" cy="1311000"/>
          </a:xfrm>
          <a:prstGeom prst="rect">
            <a:avLst/>
          </a:prstGeom>
          <a:solidFill>
            <a:srgbClr val="3D85C6">
              <a:alpha val="4999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Average"/>
              <a:ea typeface="Average"/>
              <a:cs typeface="Average"/>
              <a:sym typeface="Average"/>
            </a:endParaRPr>
          </a:p>
        </p:txBody>
      </p:sp>
      <p:sp>
        <p:nvSpPr>
          <p:cNvPr id="208" name="Google Shape;208;p24"/>
          <p:cNvSpPr txBox="1"/>
          <p:nvPr/>
        </p:nvSpPr>
        <p:spPr>
          <a:xfrm>
            <a:off x="6613625" y="1799175"/>
            <a:ext cx="926700" cy="675600"/>
          </a:xfrm>
          <a:prstGeom prst="rect">
            <a:avLst/>
          </a:prstGeom>
          <a:solidFill>
            <a:srgbClr val="3D85C6">
              <a:alpha val="4999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Average"/>
              <a:ea typeface="Average"/>
              <a:cs typeface="Average"/>
              <a:sym typeface="Averag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sp>
        <p:nvSpPr>
          <p:cNvPr id="213" name="Google Shape;213;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Overview of Gear Ratios</a:t>
            </a:r>
            <a:endParaRPr/>
          </a:p>
        </p:txBody>
      </p:sp>
      <p:sp>
        <p:nvSpPr>
          <p:cNvPr id="214" name="Google Shape;214;p25"/>
          <p:cNvSpPr txBox="1"/>
          <p:nvPr>
            <p:ph idx="1" type="body"/>
          </p:nvPr>
        </p:nvSpPr>
        <p:spPr>
          <a:xfrm>
            <a:off x="311700" y="1152475"/>
            <a:ext cx="3542400" cy="309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Blue Bike - “extra close” ratio means top 3 gears are all higher</a:t>
            </a:r>
            <a:endParaRPr/>
          </a:p>
          <a:p>
            <a:pPr indent="0" lvl="0" marL="0" rtl="0" algn="l">
              <a:spcBef>
                <a:spcPts val="1600"/>
              </a:spcBef>
              <a:spcAft>
                <a:spcPts val="0"/>
              </a:spcAft>
              <a:buNone/>
            </a:pPr>
            <a:r>
              <a:rPr lang="en"/>
              <a:t>1st Gear = 2.265</a:t>
            </a:r>
            <a:endParaRPr/>
          </a:p>
          <a:p>
            <a:pPr indent="0" lvl="0" marL="0" rtl="0" algn="l">
              <a:spcBef>
                <a:spcPts val="1600"/>
              </a:spcBef>
              <a:spcAft>
                <a:spcPts val="0"/>
              </a:spcAft>
              <a:buNone/>
            </a:pPr>
            <a:r>
              <a:rPr lang="en"/>
              <a:t>2nd Gear = 1.563</a:t>
            </a:r>
            <a:endParaRPr/>
          </a:p>
          <a:p>
            <a:pPr indent="0" lvl="0" marL="0" rtl="0" algn="l">
              <a:spcBef>
                <a:spcPts val="1600"/>
              </a:spcBef>
              <a:spcAft>
                <a:spcPts val="0"/>
              </a:spcAft>
              <a:buNone/>
            </a:pPr>
            <a:r>
              <a:rPr lang="en"/>
              <a:t>3rd Gear = 1.25</a:t>
            </a:r>
            <a:endParaRPr/>
          </a:p>
          <a:p>
            <a:pPr indent="0" lvl="0" marL="0" rtl="0" algn="l">
              <a:spcBef>
                <a:spcPts val="1600"/>
              </a:spcBef>
              <a:spcAft>
                <a:spcPts val="0"/>
              </a:spcAft>
              <a:buNone/>
            </a:pPr>
            <a:r>
              <a:rPr lang="en"/>
              <a:t>4th Gear = 1</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215" name="Google Shape;215;p25"/>
          <p:cNvPicPr preferRelativeResize="0"/>
          <p:nvPr/>
        </p:nvPicPr>
        <p:blipFill>
          <a:blip r:embed="rId3">
            <a:alphaModFix/>
          </a:blip>
          <a:stretch>
            <a:fillRect/>
          </a:stretch>
        </p:blipFill>
        <p:spPr>
          <a:xfrm rot="5400000">
            <a:off x="4577380" y="228600"/>
            <a:ext cx="3696891" cy="5143501"/>
          </a:xfrm>
          <a:prstGeom prst="rect">
            <a:avLst/>
          </a:prstGeom>
          <a:noFill/>
          <a:ln>
            <a:noFill/>
          </a:ln>
        </p:spPr>
      </p:pic>
      <p:sp>
        <p:nvSpPr>
          <p:cNvPr id="216" name="Google Shape;216;p25"/>
          <p:cNvSpPr txBox="1"/>
          <p:nvPr/>
        </p:nvSpPr>
        <p:spPr>
          <a:xfrm>
            <a:off x="4192850" y="1013350"/>
            <a:ext cx="32343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0000"/>
                </a:solidFill>
                <a:latin typeface="Oswald"/>
                <a:ea typeface="Oswald"/>
                <a:cs typeface="Oswald"/>
                <a:sym typeface="Oswald"/>
              </a:rPr>
              <a:t>     16   23  20   25</a:t>
            </a:r>
            <a:endParaRPr b="1" sz="2400">
              <a:solidFill>
                <a:srgbClr val="FF0000"/>
              </a:solidFill>
              <a:latin typeface="Oswald"/>
              <a:ea typeface="Oswald"/>
              <a:cs typeface="Oswald"/>
              <a:sym typeface="Oswald"/>
            </a:endParaRPr>
          </a:p>
        </p:txBody>
      </p:sp>
      <p:sp>
        <p:nvSpPr>
          <p:cNvPr id="217" name="Google Shape;217;p25"/>
          <p:cNvSpPr txBox="1"/>
          <p:nvPr/>
        </p:nvSpPr>
        <p:spPr>
          <a:xfrm>
            <a:off x="4192850" y="4076100"/>
            <a:ext cx="32343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0000"/>
                </a:solidFill>
                <a:latin typeface="Oswald"/>
                <a:ea typeface="Oswald"/>
                <a:cs typeface="Oswald"/>
                <a:sym typeface="Oswald"/>
              </a:rPr>
              <a:t>     29   23   25   20</a:t>
            </a:r>
            <a:endParaRPr b="1" sz="2400">
              <a:solidFill>
                <a:srgbClr val="FF0000"/>
              </a:solidFill>
              <a:latin typeface="Oswald"/>
              <a:ea typeface="Oswald"/>
              <a:cs typeface="Oswald"/>
              <a:sym typeface="Oswald"/>
            </a:endParaRPr>
          </a:p>
        </p:txBody>
      </p:sp>
      <p:sp>
        <p:nvSpPr>
          <p:cNvPr id="218" name="Google Shape;218;p25"/>
          <p:cNvSpPr txBox="1"/>
          <p:nvPr/>
        </p:nvSpPr>
        <p:spPr>
          <a:xfrm>
            <a:off x="5810650" y="1662175"/>
            <a:ext cx="427500" cy="1005300"/>
          </a:xfrm>
          <a:prstGeom prst="rect">
            <a:avLst/>
          </a:prstGeom>
          <a:solidFill>
            <a:srgbClr val="3D85C6">
              <a:alpha val="4999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Average"/>
              <a:ea typeface="Average"/>
              <a:cs typeface="Average"/>
              <a:sym typeface="Average"/>
            </a:endParaRPr>
          </a:p>
        </p:txBody>
      </p:sp>
      <p:sp>
        <p:nvSpPr>
          <p:cNvPr id="219" name="Google Shape;219;p25"/>
          <p:cNvSpPr txBox="1"/>
          <p:nvPr/>
        </p:nvSpPr>
        <p:spPr>
          <a:xfrm>
            <a:off x="6238025" y="1468900"/>
            <a:ext cx="375600" cy="1311000"/>
          </a:xfrm>
          <a:prstGeom prst="rect">
            <a:avLst/>
          </a:prstGeom>
          <a:solidFill>
            <a:srgbClr val="3D85C6">
              <a:alpha val="4999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Average"/>
              <a:ea typeface="Average"/>
              <a:cs typeface="Average"/>
              <a:sym typeface="Average"/>
            </a:endParaRPr>
          </a:p>
        </p:txBody>
      </p:sp>
      <p:sp>
        <p:nvSpPr>
          <p:cNvPr id="220" name="Google Shape;220;p25"/>
          <p:cNvSpPr txBox="1"/>
          <p:nvPr/>
        </p:nvSpPr>
        <p:spPr>
          <a:xfrm>
            <a:off x="6613625" y="1799175"/>
            <a:ext cx="926700" cy="675600"/>
          </a:xfrm>
          <a:prstGeom prst="rect">
            <a:avLst/>
          </a:prstGeom>
          <a:solidFill>
            <a:srgbClr val="3D85C6">
              <a:alpha val="4999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Average"/>
              <a:ea typeface="Average"/>
              <a:cs typeface="Average"/>
              <a:sym typeface="Averag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 name="Shape 224"/>
        <p:cNvGrpSpPr/>
        <p:nvPr/>
      </p:nvGrpSpPr>
      <p:grpSpPr>
        <a:xfrm>
          <a:off x="0" y="0"/>
          <a:ext cx="0" cy="0"/>
          <a:chOff x="0" y="0"/>
          <a:chExt cx="0" cy="0"/>
        </a:xfrm>
      </p:grpSpPr>
      <p:sp>
        <p:nvSpPr>
          <p:cNvPr id="225" name="Google Shape;225;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Timing</a:t>
            </a:r>
            <a:endParaRPr/>
          </a:p>
        </p:txBody>
      </p:sp>
      <p:sp>
        <p:nvSpPr>
          <p:cNvPr id="226" name="Google Shape;226;p26"/>
          <p:cNvSpPr txBox="1"/>
          <p:nvPr>
            <p:ph idx="1" type="body"/>
          </p:nvPr>
        </p:nvSpPr>
        <p:spPr>
          <a:xfrm>
            <a:off x="311700" y="1152475"/>
            <a:ext cx="51744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bikes have centripetal advance timing, so as the engine speeds up, the spark advance becomes less retarded </a:t>
            </a:r>
            <a:endParaRPr/>
          </a:p>
          <a:p>
            <a:pPr indent="0" lvl="0" marL="0" rtl="0" algn="l">
              <a:spcBef>
                <a:spcPts val="1600"/>
              </a:spcBef>
              <a:spcAft>
                <a:spcPts val="0"/>
              </a:spcAft>
              <a:buNone/>
            </a:pPr>
            <a:r>
              <a:rPr lang="en"/>
              <a:t>Various models have various ranges of timing positions</a:t>
            </a:r>
            <a:endParaRPr/>
          </a:p>
          <a:p>
            <a:pPr indent="0" lvl="0" marL="0" rtl="0" algn="l">
              <a:spcBef>
                <a:spcPts val="1600"/>
              </a:spcBef>
              <a:spcAft>
                <a:spcPts val="1600"/>
              </a:spcAft>
              <a:buNone/>
            </a:pPr>
            <a:r>
              <a:rPr lang="en"/>
              <a:t>The blue bike’s ignition timing piece is from the “French army” model and has the lowest range of motion, meaning that it starts more advanced, and is therefore much more difficult to start</a:t>
            </a:r>
            <a:endParaRPr/>
          </a:p>
        </p:txBody>
      </p:sp>
      <p:pic>
        <p:nvPicPr>
          <p:cNvPr id="227" name="Google Shape;227;p26"/>
          <p:cNvPicPr preferRelativeResize="0"/>
          <p:nvPr/>
        </p:nvPicPr>
        <p:blipFill>
          <a:blip r:embed="rId3">
            <a:alphaModFix/>
          </a:blip>
          <a:stretch>
            <a:fillRect/>
          </a:stretch>
        </p:blipFill>
        <p:spPr>
          <a:xfrm>
            <a:off x="5486200" y="348550"/>
            <a:ext cx="3415375" cy="45538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sp>
        <p:nvSpPr>
          <p:cNvPr id="232" name="Google Shape;232;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Bearings</a:t>
            </a:r>
            <a:endParaRPr/>
          </a:p>
        </p:txBody>
      </p:sp>
      <p:sp>
        <p:nvSpPr>
          <p:cNvPr id="233" name="Google Shape;233;p27"/>
          <p:cNvSpPr txBox="1"/>
          <p:nvPr>
            <p:ph idx="1" type="body"/>
          </p:nvPr>
        </p:nvSpPr>
        <p:spPr>
          <a:xfrm>
            <a:off x="311700" y="1152475"/>
            <a:ext cx="4662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Bearings allow for rotational movement within the motor, reducing friction and handling stress of the movement</a:t>
            </a:r>
            <a:endParaRPr/>
          </a:p>
          <a:p>
            <a:pPr indent="-317500" lvl="1" marL="914400" rtl="0" algn="l">
              <a:spcBef>
                <a:spcPts val="0"/>
              </a:spcBef>
              <a:spcAft>
                <a:spcPts val="0"/>
              </a:spcAft>
              <a:buSzPts val="1400"/>
              <a:buChar char="○"/>
            </a:pPr>
            <a:r>
              <a:rPr lang="en"/>
              <a:t>Oil seals prevent the lubricating oil from leaking out</a:t>
            </a:r>
            <a:endParaRPr/>
          </a:p>
          <a:p>
            <a:pPr indent="-342900" lvl="0" marL="457200" rtl="0" algn="l">
              <a:spcBef>
                <a:spcPts val="0"/>
              </a:spcBef>
              <a:spcAft>
                <a:spcPts val="0"/>
              </a:spcAft>
              <a:buSzPts val="1800"/>
              <a:buChar char="●"/>
            </a:pPr>
            <a:r>
              <a:rPr lang="en"/>
              <a:t>To remove bearing from motor case, Glen had to fabricate a blind gear puller and use an arbor press</a:t>
            </a:r>
            <a:endParaRPr/>
          </a:p>
          <a:p>
            <a:pPr indent="-342900" lvl="0" marL="457200" rtl="0" algn="l">
              <a:spcBef>
                <a:spcPts val="0"/>
              </a:spcBef>
              <a:spcAft>
                <a:spcPts val="0"/>
              </a:spcAft>
              <a:buSzPts val="1800"/>
              <a:buChar char="●"/>
            </a:pPr>
            <a:r>
              <a:rPr lang="en"/>
              <a:t>Failure to press in bearings at the right time resulted in us having to reopen and reseal the crank case of the purple bike twice</a:t>
            </a:r>
            <a:endParaRPr/>
          </a:p>
        </p:txBody>
      </p:sp>
      <p:pic>
        <p:nvPicPr>
          <p:cNvPr id="234" name="Google Shape;234;p27"/>
          <p:cNvPicPr preferRelativeResize="0"/>
          <p:nvPr/>
        </p:nvPicPr>
        <p:blipFill>
          <a:blip r:embed="rId3">
            <a:alphaModFix/>
          </a:blip>
          <a:stretch>
            <a:fillRect/>
          </a:stretch>
        </p:blipFill>
        <p:spPr>
          <a:xfrm>
            <a:off x="5433126" y="365700"/>
            <a:ext cx="2206526" cy="1655601"/>
          </a:xfrm>
          <a:prstGeom prst="rect">
            <a:avLst/>
          </a:prstGeom>
          <a:noFill/>
          <a:ln>
            <a:noFill/>
          </a:ln>
        </p:spPr>
      </p:pic>
      <p:pic>
        <p:nvPicPr>
          <p:cNvPr id="235" name="Google Shape;235;p27"/>
          <p:cNvPicPr preferRelativeResize="0"/>
          <p:nvPr/>
        </p:nvPicPr>
        <p:blipFill>
          <a:blip r:embed="rId4">
            <a:alphaModFix/>
          </a:blip>
          <a:stretch>
            <a:fillRect/>
          </a:stretch>
        </p:blipFill>
        <p:spPr>
          <a:xfrm>
            <a:off x="5433120" y="2100630"/>
            <a:ext cx="2206525" cy="294203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Google Shape;240;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Cool and Unconventional Little Tricks :)</a:t>
            </a:r>
            <a:endParaRPr/>
          </a:p>
        </p:txBody>
      </p:sp>
      <p:sp>
        <p:nvSpPr>
          <p:cNvPr id="241" name="Google Shape;241;p28"/>
          <p:cNvSpPr txBox="1"/>
          <p:nvPr>
            <p:ph idx="1" type="body"/>
          </p:nvPr>
        </p:nvSpPr>
        <p:spPr>
          <a:xfrm>
            <a:off x="221138" y="3238050"/>
            <a:ext cx="2779500" cy="85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200">
                <a:solidFill>
                  <a:srgbClr val="F3F3F3"/>
                </a:solidFill>
              </a:rPr>
              <a:t>Use an allen key to jam the rotor and crankshaft, allowing you to tighten the nut on the timing pinion.</a:t>
            </a:r>
            <a:endParaRPr sz="1200">
              <a:solidFill>
                <a:srgbClr val="F3F3F3"/>
              </a:solidFill>
            </a:endParaRPr>
          </a:p>
        </p:txBody>
      </p:sp>
      <p:pic>
        <p:nvPicPr>
          <p:cNvPr id="242" name="Google Shape;242;p28"/>
          <p:cNvPicPr preferRelativeResize="0"/>
          <p:nvPr/>
        </p:nvPicPr>
        <p:blipFill>
          <a:blip r:embed="rId3">
            <a:alphaModFix/>
          </a:blip>
          <a:stretch>
            <a:fillRect/>
          </a:stretch>
        </p:blipFill>
        <p:spPr>
          <a:xfrm>
            <a:off x="221100" y="1152475"/>
            <a:ext cx="2779574" cy="2085584"/>
          </a:xfrm>
          <a:prstGeom prst="rect">
            <a:avLst/>
          </a:prstGeom>
          <a:noFill/>
          <a:ln>
            <a:noFill/>
          </a:ln>
        </p:spPr>
      </p:pic>
      <p:sp>
        <p:nvSpPr>
          <p:cNvPr id="243" name="Google Shape;243;p28"/>
          <p:cNvSpPr txBox="1"/>
          <p:nvPr>
            <p:ph idx="1" type="body"/>
          </p:nvPr>
        </p:nvSpPr>
        <p:spPr>
          <a:xfrm>
            <a:off x="3182225" y="3238050"/>
            <a:ext cx="2779500" cy="85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200">
                <a:solidFill>
                  <a:srgbClr val="F3F3F3"/>
                </a:solidFill>
              </a:rPr>
              <a:t>Use simple old chewing gum as a way to measure the gap between hard to measure areas!</a:t>
            </a:r>
            <a:endParaRPr sz="1200">
              <a:solidFill>
                <a:srgbClr val="F3F3F3"/>
              </a:solidFill>
            </a:endParaRPr>
          </a:p>
        </p:txBody>
      </p:sp>
      <p:pic>
        <p:nvPicPr>
          <p:cNvPr id="244" name="Google Shape;244;p28"/>
          <p:cNvPicPr preferRelativeResize="0"/>
          <p:nvPr/>
        </p:nvPicPr>
        <p:blipFill>
          <a:blip r:embed="rId4">
            <a:alphaModFix/>
          </a:blip>
          <a:stretch>
            <a:fillRect/>
          </a:stretch>
        </p:blipFill>
        <p:spPr>
          <a:xfrm>
            <a:off x="3182214" y="1152475"/>
            <a:ext cx="2779562" cy="2085575"/>
          </a:xfrm>
          <a:prstGeom prst="rect">
            <a:avLst/>
          </a:prstGeom>
          <a:noFill/>
          <a:ln>
            <a:noFill/>
          </a:ln>
        </p:spPr>
      </p:pic>
      <p:pic>
        <p:nvPicPr>
          <p:cNvPr id="245" name="Google Shape;245;p28"/>
          <p:cNvPicPr preferRelativeResize="0"/>
          <p:nvPr/>
        </p:nvPicPr>
        <p:blipFill>
          <a:blip r:embed="rId5">
            <a:alphaModFix/>
          </a:blip>
          <a:stretch>
            <a:fillRect/>
          </a:stretch>
        </p:blipFill>
        <p:spPr>
          <a:xfrm>
            <a:off x="6209975" y="1163675"/>
            <a:ext cx="2112100" cy="2816125"/>
          </a:xfrm>
          <a:prstGeom prst="rect">
            <a:avLst/>
          </a:prstGeom>
          <a:noFill/>
          <a:ln>
            <a:noFill/>
          </a:ln>
        </p:spPr>
      </p:pic>
      <p:sp>
        <p:nvSpPr>
          <p:cNvPr id="246" name="Google Shape;246;p28"/>
          <p:cNvSpPr txBox="1"/>
          <p:nvPr>
            <p:ph idx="1" type="body"/>
          </p:nvPr>
        </p:nvSpPr>
        <p:spPr>
          <a:xfrm>
            <a:off x="6209975" y="3979800"/>
            <a:ext cx="2197500" cy="971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200">
                <a:solidFill>
                  <a:srgbClr val="F3F3F3"/>
                </a:solidFill>
              </a:rPr>
              <a:t>Don’t use steel tools on aluminum surfaces! That scratches the sealing surface, preventing a good seal.</a:t>
            </a:r>
            <a:endParaRPr sz="1200">
              <a:solidFill>
                <a:srgbClr val="F3F3F3"/>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pic>
        <p:nvPicPr>
          <p:cNvPr id="251" name="Google Shape;251;p29"/>
          <p:cNvPicPr preferRelativeResize="0"/>
          <p:nvPr/>
        </p:nvPicPr>
        <p:blipFill rotWithShape="1">
          <a:blip r:embed="rId3">
            <a:alphaModFix amt="55000"/>
          </a:blip>
          <a:srcRect b="12059" l="0" r="0" t="-12060"/>
          <a:stretch/>
        </p:blipFill>
        <p:spPr>
          <a:xfrm>
            <a:off x="170800" y="-705200"/>
            <a:ext cx="8777253" cy="5848702"/>
          </a:xfrm>
          <a:prstGeom prst="rect">
            <a:avLst/>
          </a:prstGeom>
          <a:noFill/>
          <a:ln>
            <a:noFill/>
          </a:ln>
        </p:spPr>
      </p:pic>
      <p:sp>
        <p:nvSpPr>
          <p:cNvPr id="252" name="Google Shape;252;p29"/>
          <p:cNvSpPr txBox="1"/>
          <p:nvPr>
            <p:ph type="title"/>
          </p:nvPr>
        </p:nvSpPr>
        <p:spPr>
          <a:xfrm>
            <a:off x="311700" y="1255275"/>
            <a:ext cx="8520600" cy="1890600"/>
          </a:xfrm>
          <a:prstGeom prst="rect">
            <a:avLst/>
          </a:prstGeom>
          <a:effectLst>
            <a:outerShdw blurRad="742950" rotWithShape="0" algn="bl" dir="5400000" dist="19050">
              <a:srgbClr val="000000">
                <a:alpha val="66000"/>
              </a:srgbClr>
            </a:outerShdw>
          </a:effectLst>
        </p:spPr>
        <p:txBody>
          <a:bodyPr anchorCtr="0" anchor="b" bIns="91425" lIns="91425" spcFirstLastPara="1" rIns="91425" wrap="square" tIns="91425">
            <a:noAutofit/>
          </a:bodyPr>
          <a:lstStyle/>
          <a:p>
            <a:pPr indent="0" lvl="0" marL="0" rtl="0" algn="ctr">
              <a:spcBef>
                <a:spcPts val="0"/>
              </a:spcBef>
              <a:spcAft>
                <a:spcPts val="0"/>
              </a:spcAft>
              <a:buNone/>
            </a:pPr>
            <a:r>
              <a:rPr lang="en"/>
              <a:t>Questions?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 name="Shape 65"/>
        <p:cNvGrpSpPr/>
        <p:nvPr/>
      </p:nvGrpSpPr>
      <p:grpSpPr>
        <a:xfrm>
          <a:off x="0" y="0"/>
          <a:ext cx="0" cy="0"/>
          <a:chOff x="0" y="0"/>
          <a:chExt cx="0" cy="0"/>
        </a:xfrm>
      </p:grpSpPr>
      <p:sp>
        <p:nvSpPr>
          <p:cNvPr id="66" name="Google Shape;66;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Semester Work Overview</a:t>
            </a:r>
            <a:endParaRPr/>
          </a:p>
          <a:p>
            <a:pPr indent="0" lvl="0" marL="0" rtl="0" algn="l">
              <a:spcBef>
                <a:spcPts val="0"/>
              </a:spcBef>
              <a:spcAft>
                <a:spcPts val="0"/>
              </a:spcAft>
              <a:buNone/>
            </a:pPr>
            <a:r>
              <a:t/>
            </a:r>
            <a:endParaRPr/>
          </a:p>
        </p:txBody>
      </p:sp>
      <p:sp>
        <p:nvSpPr>
          <p:cNvPr id="67" name="Google Shape;67;p1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Repaired the engine of the blue bike to address faulty oil system</a:t>
            </a:r>
            <a:endParaRPr/>
          </a:p>
          <a:p>
            <a:pPr indent="-317500" lvl="1" marL="914400" rtl="0" algn="l">
              <a:spcBef>
                <a:spcPts val="0"/>
              </a:spcBef>
              <a:spcAft>
                <a:spcPts val="0"/>
              </a:spcAft>
              <a:buSzPts val="1400"/>
              <a:buChar char="○"/>
            </a:pPr>
            <a:r>
              <a:rPr lang="en"/>
              <a:t>Diagnosed issues: grit inside the oil pump, grinding down of the washer on the transmission</a:t>
            </a:r>
            <a:endParaRPr/>
          </a:p>
          <a:p>
            <a:pPr indent="-317500" lvl="1" marL="914400" rtl="0" algn="l">
              <a:spcBef>
                <a:spcPts val="0"/>
              </a:spcBef>
              <a:spcAft>
                <a:spcPts val="0"/>
              </a:spcAft>
              <a:buSzPts val="1400"/>
              <a:buChar char="○"/>
            </a:pPr>
            <a:r>
              <a:rPr lang="en"/>
              <a:t>Took apart entire engine, then repaired all issues and checked for missing parts</a:t>
            </a:r>
            <a:endParaRPr/>
          </a:p>
          <a:p>
            <a:pPr indent="-342900" lvl="0" marL="457200" rtl="0" algn="l">
              <a:spcBef>
                <a:spcPts val="0"/>
              </a:spcBef>
              <a:spcAft>
                <a:spcPts val="0"/>
              </a:spcAft>
              <a:buSzPts val="1800"/>
              <a:buChar char="●"/>
            </a:pPr>
            <a:r>
              <a:rPr lang="en"/>
              <a:t>Gathered together engine pieces for the new (purple) motorcycle, keeping records of pieces that were missing</a:t>
            </a:r>
            <a:endParaRPr/>
          </a:p>
          <a:p>
            <a:pPr indent="-342900" lvl="0" marL="457200" rtl="0" algn="l">
              <a:spcBef>
                <a:spcPts val="0"/>
              </a:spcBef>
              <a:spcAft>
                <a:spcPts val="0"/>
              </a:spcAft>
              <a:buSzPts val="1800"/>
              <a:buChar char="●"/>
            </a:pPr>
            <a:r>
              <a:rPr lang="en"/>
              <a:t>Cleaned all parts for the new engine, picking pieces that could most closely match our 1967 Mountain Cub engine case</a:t>
            </a:r>
            <a:endParaRPr/>
          </a:p>
          <a:p>
            <a:pPr indent="-342900" lvl="0" marL="457200" rtl="0" algn="l">
              <a:spcBef>
                <a:spcPts val="0"/>
              </a:spcBef>
              <a:spcAft>
                <a:spcPts val="0"/>
              </a:spcAft>
              <a:buSzPts val="1800"/>
              <a:buChar char="●"/>
            </a:pPr>
            <a:r>
              <a:rPr lang="en"/>
              <a:t>Began the process of putting together the new engine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sp>
        <p:nvSpPr>
          <p:cNvPr id="72" name="Google Shape;72;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Oil Pump -Explanation</a:t>
            </a:r>
            <a:endParaRPr/>
          </a:p>
        </p:txBody>
      </p:sp>
      <p:sp>
        <p:nvSpPr>
          <p:cNvPr id="73" name="Google Shape;73;p15"/>
          <p:cNvSpPr txBox="1"/>
          <p:nvPr>
            <p:ph idx="1" type="body"/>
          </p:nvPr>
        </p:nvSpPr>
        <p:spPr>
          <a:xfrm>
            <a:off x="311700" y="1152475"/>
            <a:ext cx="3557100" cy="3714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Basically every part of the engine needs oil to prevent wear and overheating</a:t>
            </a:r>
            <a:endParaRPr/>
          </a:p>
          <a:p>
            <a:pPr indent="-342900" lvl="0" marL="457200" rtl="0" algn="l">
              <a:spcBef>
                <a:spcPts val="0"/>
              </a:spcBef>
              <a:spcAft>
                <a:spcPts val="0"/>
              </a:spcAft>
              <a:buSzPts val="1800"/>
              <a:buChar char="●"/>
            </a:pPr>
            <a:r>
              <a:rPr lang="en"/>
              <a:t>Pump system has two pumps: the feed and the scavenge, both are controlled by a gear on the camshaft</a:t>
            </a:r>
            <a:endParaRPr/>
          </a:p>
          <a:p>
            <a:pPr indent="-342900" lvl="0" marL="457200" rtl="0" algn="l">
              <a:spcBef>
                <a:spcPts val="0"/>
              </a:spcBef>
              <a:spcAft>
                <a:spcPts val="0"/>
              </a:spcAft>
              <a:buSzPts val="1800"/>
              <a:buChar char="●"/>
            </a:pPr>
            <a:r>
              <a:rPr lang="en"/>
              <a:t>“Dry sump” lubrication system means oil is stored in separate tank</a:t>
            </a:r>
            <a:endParaRPr/>
          </a:p>
        </p:txBody>
      </p:sp>
      <p:pic>
        <p:nvPicPr>
          <p:cNvPr id="74" name="Google Shape;74;p15"/>
          <p:cNvPicPr preferRelativeResize="0"/>
          <p:nvPr/>
        </p:nvPicPr>
        <p:blipFill>
          <a:blip r:embed="rId3">
            <a:alphaModFix/>
          </a:blip>
          <a:stretch>
            <a:fillRect/>
          </a:stretch>
        </p:blipFill>
        <p:spPr>
          <a:xfrm>
            <a:off x="3868800" y="1257225"/>
            <a:ext cx="5165399" cy="2629049"/>
          </a:xfrm>
          <a:prstGeom prst="rect">
            <a:avLst/>
          </a:prstGeom>
          <a:noFill/>
          <a:ln>
            <a:noFill/>
          </a:ln>
        </p:spPr>
      </p:pic>
      <p:pic>
        <p:nvPicPr>
          <p:cNvPr id="75" name="Google Shape;75;p15"/>
          <p:cNvPicPr preferRelativeResize="0"/>
          <p:nvPr/>
        </p:nvPicPr>
        <p:blipFill>
          <a:blip r:embed="rId4">
            <a:alphaModFix/>
          </a:blip>
          <a:stretch>
            <a:fillRect/>
          </a:stretch>
        </p:blipFill>
        <p:spPr>
          <a:xfrm>
            <a:off x="3840538" y="635250"/>
            <a:ext cx="5221925" cy="39818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 name="Shape 79"/>
        <p:cNvGrpSpPr/>
        <p:nvPr/>
      </p:nvGrpSpPr>
      <p:grpSpPr>
        <a:xfrm>
          <a:off x="0" y="0"/>
          <a:ext cx="0" cy="0"/>
          <a:chOff x="0" y="0"/>
          <a:chExt cx="0" cy="0"/>
        </a:xfrm>
      </p:grpSpPr>
      <p:sp>
        <p:nvSpPr>
          <p:cNvPr id="80" name="Google Shape;80;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Oil Pump</a:t>
            </a:r>
            <a:endParaRPr/>
          </a:p>
        </p:txBody>
      </p:sp>
      <p:sp>
        <p:nvSpPr>
          <p:cNvPr id="81" name="Google Shape;81;p16"/>
          <p:cNvSpPr txBox="1"/>
          <p:nvPr>
            <p:ph idx="1" type="body"/>
          </p:nvPr>
        </p:nvSpPr>
        <p:spPr>
          <a:xfrm>
            <a:off x="311700" y="1152475"/>
            <a:ext cx="43047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Oil system of blue bike was not functioning right</a:t>
            </a:r>
            <a:endParaRPr/>
          </a:p>
          <a:p>
            <a:pPr indent="-342900" lvl="0" marL="457200" rtl="0" algn="l">
              <a:spcBef>
                <a:spcPts val="0"/>
              </a:spcBef>
              <a:spcAft>
                <a:spcPts val="0"/>
              </a:spcAft>
              <a:buSzPts val="1800"/>
              <a:buChar char="●"/>
            </a:pPr>
            <a:r>
              <a:rPr lang="en"/>
              <a:t>“Schmutz” (basically dirt) in the pump was preventing the ball bearings from moving correctly</a:t>
            </a:r>
            <a:endParaRPr/>
          </a:p>
          <a:p>
            <a:pPr indent="-342900" lvl="0" marL="457200" rtl="0" algn="l">
              <a:spcBef>
                <a:spcPts val="0"/>
              </a:spcBef>
              <a:spcAft>
                <a:spcPts val="0"/>
              </a:spcAft>
              <a:buSzPts val="1800"/>
              <a:buChar char="●"/>
            </a:pPr>
            <a:r>
              <a:rPr lang="en"/>
              <a:t>After cleaning, replacing gasket, and reassembling, pump worked as expected</a:t>
            </a:r>
            <a:endParaRPr/>
          </a:p>
          <a:p>
            <a:pPr indent="-342900" lvl="0" marL="457200" rtl="0" algn="l">
              <a:spcBef>
                <a:spcPts val="0"/>
              </a:spcBef>
              <a:spcAft>
                <a:spcPts val="0"/>
              </a:spcAft>
              <a:buSzPts val="1800"/>
              <a:buChar char="●"/>
            </a:pPr>
            <a:r>
              <a:rPr lang="en"/>
              <a:t>Also assembled pump for purple bike</a:t>
            </a:r>
            <a:endParaRPr/>
          </a:p>
        </p:txBody>
      </p:sp>
      <p:sp>
        <p:nvSpPr>
          <p:cNvPr id="82" name="Google Shape;82;p16"/>
          <p:cNvSpPr txBox="1"/>
          <p:nvPr/>
        </p:nvSpPr>
        <p:spPr>
          <a:xfrm>
            <a:off x="504050" y="4074475"/>
            <a:ext cx="8037000" cy="84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https://photos.google.com/share/AF1QipP3rHm-o5zM00D1bTO7hcyMA8g5sw3mmW-XiwJIkkV5ORHR6jH5WRTQwYOcAnQlwQ/photo/AF1QipPQYSyxGRgT_KON1F8Fxb-ohao864EKSgGaKS1U?key=Y0xHVk5yR2hnd0Y3NlA1NEdsQmp0QXVaamNwTXpB</a:t>
            </a:r>
            <a:endParaRPr>
              <a:latin typeface="Average"/>
              <a:ea typeface="Average"/>
              <a:cs typeface="Average"/>
              <a:sym typeface="Average"/>
            </a:endParaRPr>
          </a:p>
        </p:txBody>
      </p:sp>
      <p:pic>
        <p:nvPicPr>
          <p:cNvPr id="83" name="Google Shape;83;p16"/>
          <p:cNvPicPr preferRelativeResize="0"/>
          <p:nvPr/>
        </p:nvPicPr>
        <p:blipFill>
          <a:blip r:embed="rId4">
            <a:alphaModFix/>
          </a:blip>
          <a:stretch>
            <a:fillRect/>
          </a:stretch>
        </p:blipFill>
        <p:spPr>
          <a:xfrm>
            <a:off x="4617850" y="445025"/>
            <a:ext cx="4290850" cy="3558273"/>
          </a:xfrm>
          <a:prstGeom prst="rect">
            <a:avLst/>
          </a:prstGeom>
          <a:noFill/>
          <a:ln>
            <a:noFill/>
          </a:ln>
        </p:spPr>
      </p:pic>
      <p:pic>
        <p:nvPicPr>
          <p:cNvPr id="84" name="Google Shape;84;p16"/>
          <p:cNvPicPr preferRelativeResize="0"/>
          <p:nvPr/>
        </p:nvPicPr>
        <p:blipFill rotWithShape="1">
          <a:blip r:embed="rId5">
            <a:alphaModFix/>
          </a:blip>
          <a:srcRect b="8550" l="18327" r="6252" t="5686"/>
          <a:stretch/>
        </p:blipFill>
        <p:spPr>
          <a:xfrm>
            <a:off x="4595792" y="272000"/>
            <a:ext cx="4451561" cy="38024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 name="Shape 88"/>
        <p:cNvGrpSpPr/>
        <p:nvPr/>
      </p:nvGrpSpPr>
      <p:grpSpPr>
        <a:xfrm>
          <a:off x="0" y="0"/>
          <a:ext cx="0" cy="0"/>
          <a:chOff x="0" y="0"/>
          <a:chExt cx="0" cy="0"/>
        </a:xfrm>
      </p:grpSpPr>
      <p:sp>
        <p:nvSpPr>
          <p:cNvPr id="89" name="Google Shape;89;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Transmission (engineering woo!)</a:t>
            </a:r>
            <a:endParaRPr/>
          </a:p>
        </p:txBody>
      </p:sp>
      <p:sp>
        <p:nvSpPr>
          <p:cNvPr id="90" name="Google Shape;90;p17"/>
          <p:cNvSpPr txBox="1"/>
          <p:nvPr>
            <p:ph idx="1" type="body"/>
          </p:nvPr>
        </p:nvSpPr>
        <p:spPr>
          <a:xfrm>
            <a:off x="5459950" y="859825"/>
            <a:ext cx="3377100" cy="385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Gears enable different crankshaft to output sprocket ratios.</a:t>
            </a:r>
            <a:endParaRPr/>
          </a:p>
          <a:p>
            <a:pPr indent="0" lvl="0" marL="0" rtl="0" algn="l">
              <a:spcBef>
                <a:spcPts val="1600"/>
              </a:spcBef>
              <a:spcAft>
                <a:spcPts val="0"/>
              </a:spcAft>
              <a:buNone/>
            </a:pPr>
            <a:r>
              <a:rPr lang="en"/>
              <a:t>Anatomy of the Transmission</a:t>
            </a:r>
            <a:endParaRPr/>
          </a:p>
          <a:p>
            <a:pPr indent="0" lvl="0" marL="0" rtl="0" algn="l">
              <a:spcBef>
                <a:spcPts val="1600"/>
              </a:spcBef>
              <a:spcAft>
                <a:spcPts val="1600"/>
              </a:spcAft>
              <a:buNone/>
            </a:pPr>
            <a:r>
              <a:t/>
            </a:r>
            <a:endParaRPr/>
          </a:p>
        </p:txBody>
      </p:sp>
      <p:pic>
        <p:nvPicPr>
          <p:cNvPr id="91" name="Google Shape;91;p17"/>
          <p:cNvPicPr preferRelativeResize="0"/>
          <p:nvPr/>
        </p:nvPicPr>
        <p:blipFill>
          <a:blip r:embed="rId3">
            <a:alphaModFix/>
          </a:blip>
          <a:stretch>
            <a:fillRect/>
          </a:stretch>
        </p:blipFill>
        <p:spPr>
          <a:xfrm rot="5400000">
            <a:off x="1035005" y="365125"/>
            <a:ext cx="3696891" cy="5143501"/>
          </a:xfrm>
          <a:prstGeom prst="rect">
            <a:avLst/>
          </a:prstGeom>
          <a:noFill/>
          <a:ln>
            <a:noFill/>
          </a:ln>
        </p:spPr>
      </p:pic>
      <p:sp>
        <p:nvSpPr>
          <p:cNvPr id="92" name="Google Shape;92;p17"/>
          <p:cNvSpPr txBox="1"/>
          <p:nvPr/>
        </p:nvSpPr>
        <p:spPr>
          <a:xfrm>
            <a:off x="3056825" y="1012225"/>
            <a:ext cx="195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0000"/>
                </a:solidFill>
                <a:latin typeface="Oswald"/>
                <a:ea typeface="Oswald"/>
                <a:cs typeface="Oswald"/>
                <a:sym typeface="Oswald"/>
              </a:rPr>
              <a:t>              Input</a:t>
            </a:r>
            <a:endParaRPr b="1" sz="2400">
              <a:solidFill>
                <a:srgbClr val="FF0000"/>
              </a:solidFill>
              <a:latin typeface="Oswald"/>
              <a:ea typeface="Oswald"/>
              <a:cs typeface="Oswald"/>
              <a:sym typeface="Oswald"/>
            </a:endParaRPr>
          </a:p>
          <a:p>
            <a:pPr indent="0" lvl="0" marL="0" rtl="0" algn="l">
              <a:spcBef>
                <a:spcPts val="0"/>
              </a:spcBef>
              <a:spcAft>
                <a:spcPts val="0"/>
              </a:spcAft>
              <a:buNone/>
            </a:pPr>
            <a:r>
              <a:rPr b="1" lang="en" sz="2400">
                <a:solidFill>
                  <a:srgbClr val="FF0000"/>
                </a:solidFill>
                <a:latin typeface="Oswald"/>
                <a:ea typeface="Oswald"/>
                <a:cs typeface="Oswald"/>
                <a:sym typeface="Oswald"/>
              </a:rPr>
              <a:t>Output</a:t>
            </a:r>
            <a:endParaRPr b="1" sz="2400">
              <a:solidFill>
                <a:srgbClr val="FF0000"/>
              </a:solidFill>
              <a:latin typeface="Oswald"/>
              <a:ea typeface="Oswald"/>
              <a:cs typeface="Oswald"/>
              <a:sym typeface="Oswald"/>
            </a:endParaRPr>
          </a:p>
        </p:txBody>
      </p:sp>
      <p:cxnSp>
        <p:nvCxnSpPr>
          <p:cNvPr id="93" name="Google Shape;93;p17"/>
          <p:cNvCxnSpPr/>
          <p:nvPr/>
        </p:nvCxnSpPr>
        <p:spPr>
          <a:xfrm>
            <a:off x="4488325" y="1516625"/>
            <a:ext cx="0" cy="692100"/>
          </a:xfrm>
          <a:prstGeom prst="straightConnector1">
            <a:avLst/>
          </a:prstGeom>
          <a:noFill/>
          <a:ln cap="flat" cmpd="sng" w="38100">
            <a:solidFill>
              <a:srgbClr val="FF0000"/>
            </a:solidFill>
            <a:prstDash val="solid"/>
            <a:round/>
            <a:headEnd len="med" w="med" type="none"/>
            <a:tailEnd len="med" w="med" type="none"/>
          </a:ln>
        </p:spPr>
      </p:cxnSp>
      <p:cxnSp>
        <p:nvCxnSpPr>
          <p:cNvPr id="94" name="Google Shape;94;p17"/>
          <p:cNvCxnSpPr/>
          <p:nvPr/>
        </p:nvCxnSpPr>
        <p:spPr>
          <a:xfrm>
            <a:off x="3516700" y="1816100"/>
            <a:ext cx="0" cy="252900"/>
          </a:xfrm>
          <a:prstGeom prst="straightConnector1">
            <a:avLst/>
          </a:prstGeom>
          <a:noFill/>
          <a:ln cap="flat" cmpd="sng" w="38100">
            <a:solidFill>
              <a:srgbClr val="FF0000"/>
            </a:solidFill>
            <a:prstDash val="solid"/>
            <a:round/>
            <a:headEnd len="med" w="med" type="none"/>
            <a:tailEnd len="med" w="med" type="none"/>
          </a:ln>
        </p:spPr>
      </p:cxnSp>
      <p:sp>
        <p:nvSpPr>
          <p:cNvPr id="95" name="Google Shape;95;p17"/>
          <p:cNvSpPr txBox="1"/>
          <p:nvPr/>
        </p:nvSpPr>
        <p:spPr>
          <a:xfrm>
            <a:off x="3826250" y="2471725"/>
            <a:ext cx="195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0000"/>
                </a:solidFill>
                <a:latin typeface="Oswald"/>
                <a:ea typeface="Oswald"/>
                <a:cs typeface="Oswald"/>
                <a:sym typeface="Oswald"/>
              </a:rPr>
              <a:t>Mainshaft</a:t>
            </a:r>
            <a:endParaRPr b="1" sz="2400">
              <a:solidFill>
                <a:srgbClr val="FF0000"/>
              </a:solidFill>
              <a:latin typeface="Oswald"/>
              <a:ea typeface="Oswald"/>
              <a:cs typeface="Oswald"/>
              <a:sym typeface="Oswald"/>
            </a:endParaRPr>
          </a:p>
        </p:txBody>
      </p:sp>
      <p:cxnSp>
        <p:nvCxnSpPr>
          <p:cNvPr id="96" name="Google Shape;96;p17"/>
          <p:cNvCxnSpPr/>
          <p:nvPr/>
        </p:nvCxnSpPr>
        <p:spPr>
          <a:xfrm>
            <a:off x="4857275" y="2291100"/>
            <a:ext cx="5400" cy="233700"/>
          </a:xfrm>
          <a:prstGeom prst="straightConnector1">
            <a:avLst/>
          </a:prstGeom>
          <a:noFill/>
          <a:ln cap="flat" cmpd="sng" w="38100">
            <a:solidFill>
              <a:srgbClr val="FF0000"/>
            </a:solidFill>
            <a:prstDash val="solid"/>
            <a:round/>
            <a:headEnd len="med" w="med" type="none"/>
            <a:tailEnd len="med" w="med" type="none"/>
          </a:ln>
        </p:spPr>
      </p:cxnSp>
      <p:sp>
        <p:nvSpPr>
          <p:cNvPr id="97" name="Google Shape;97;p17"/>
          <p:cNvSpPr txBox="1"/>
          <p:nvPr/>
        </p:nvSpPr>
        <p:spPr>
          <a:xfrm>
            <a:off x="4097800" y="3307425"/>
            <a:ext cx="195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0000"/>
                </a:solidFill>
                <a:latin typeface="Oswald"/>
                <a:ea typeface="Oswald"/>
                <a:cs typeface="Oswald"/>
                <a:sym typeface="Oswald"/>
              </a:rPr>
              <a:t>Lay</a:t>
            </a:r>
            <a:r>
              <a:rPr b="1" lang="en" sz="2400">
                <a:solidFill>
                  <a:srgbClr val="FF0000"/>
                </a:solidFill>
                <a:latin typeface="Oswald"/>
                <a:ea typeface="Oswald"/>
                <a:cs typeface="Oswald"/>
                <a:sym typeface="Oswald"/>
              </a:rPr>
              <a:t>shaft</a:t>
            </a:r>
            <a:endParaRPr b="1" sz="2400">
              <a:solidFill>
                <a:srgbClr val="FF0000"/>
              </a:solidFill>
              <a:latin typeface="Oswald"/>
              <a:ea typeface="Oswald"/>
              <a:cs typeface="Oswald"/>
              <a:sym typeface="Oswald"/>
            </a:endParaRPr>
          </a:p>
        </p:txBody>
      </p:sp>
      <p:cxnSp>
        <p:nvCxnSpPr>
          <p:cNvPr id="98" name="Google Shape;98;p17"/>
          <p:cNvCxnSpPr>
            <a:endCxn id="97" idx="1"/>
          </p:cNvCxnSpPr>
          <p:nvPr/>
        </p:nvCxnSpPr>
        <p:spPr>
          <a:xfrm>
            <a:off x="3478600" y="3585075"/>
            <a:ext cx="619200" cy="8700"/>
          </a:xfrm>
          <a:prstGeom prst="straightConnector1">
            <a:avLst/>
          </a:prstGeom>
          <a:noFill/>
          <a:ln cap="flat" cmpd="sng" w="38100">
            <a:solidFill>
              <a:srgbClr val="FF0000"/>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94"/>
                                        </p:tgtEl>
                                        <p:attrNameLst>
                                          <p:attrName>style.visibility</p:attrName>
                                        </p:attrNameLst>
                                      </p:cBhvr>
                                      <p:to>
                                        <p:strVal val="visible"/>
                                      </p:to>
                                    </p:set>
                                    <p:animEffect filter="fade" transition="in">
                                      <p:cBhvr>
                                        <p:cTn dur="1000"/>
                                        <p:tgtEl>
                                          <p:spTgt spid="94"/>
                                        </p:tgtEl>
                                      </p:cBhvr>
                                    </p:animEffect>
                                  </p:childTnLst>
                                </p:cTn>
                              </p:par>
                              <p:par>
                                <p:cTn fill="hold" nodeType="withEffect" presetClass="entr" presetID="10" presetSubtype="0">
                                  <p:stCondLst>
                                    <p:cond delay="0"/>
                                  </p:stCondLst>
                                  <p:childTnLst>
                                    <p:set>
                                      <p:cBhvr>
                                        <p:cTn dur="1" fill="hold">
                                          <p:stCondLst>
                                            <p:cond delay="0"/>
                                          </p:stCondLst>
                                        </p:cTn>
                                        <p:tgtEl>
                                          <p:spTgt spid="93"/>
                                        </p:tgtEl>
                                        <p:attrNameLst>
                                          <p:attrName>style.visibility</p:attrName>
                                        </p:attrNameLst>
                                      </p:cBhvr>
                                      <p:to>
                                        <p:strVal val="visible"/>
                                      </p:to>
                                    </p:set>
                                    <p:animEffect filter="fade" transition="in">
                                      <p:cBhvr>
                                        <p:cTn dur="1000"/>
                                        <p:tgtEl>
                                          <p:spTgt spid="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95"/>
                                        </p:tgtEl>
                                        <p:attrNameLst>
                                          <p:attrName>style.visibility</p:attrName>
                                        </p:attrNameLst>
                                      </p:cBhvr>
                                      <p:to>
                                        <p:strVal val="visible"/>
                                      </p:to>
                                    </p:set>
                                    <p:animEffect filter="fade" transition="in">
                                      <p:cBhvr>
                                        <p:cTn dur="1000"/>
                                        <p:tgtEl>
                                          <p:spTgt spid="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98"/>
                                        </p:tgtEl>
                                        <p:attrNameLst>
                                          <p:attrName>style.visibility</p:attrName>
                                        </p:attrNameLst>
                                      </p:cBhvr>
                                      <p:to>
                                        <p:strVal val="visible"/>
                                      </p:to>
                                    </p:set>
                                    <p:animEffect filter="fade" transition="in">
                                      <p:cBhvr>
                                        <p:cTn dur="1000"/>
                                        <p:tgtEl>
                                          <p:spTgt spid="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sp>
        <p:nvSpPr>
          <p:cNvPr id="103" name="Google Shape;103;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Transmission (engineering woo!)</a:t>
            </a:r>
            <a:endParaRPr/>
          </a:p>
        </p:txBody>
      </p:sp>
      <p:sp>
        <p:nvSpPr>
          <p:cNvPr id="104" name="Google Shape;104;p18"/>
          <p:cNvSpPr txBox="1"/>
          <p:nvPr>
            <p:ph idx="1" type="body"/>
          </p:nvPr>
        </p:nvSpPr>
        <p:spPr>
          <a:xfrm>
            <a:off x="5455200" y="847675"/>
            <a:ext cx="3377100" cy="392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Gears enable different crankshaft to output sprocket ratios.</a:t>
            </a:r>
            <a:endParaRPr/>
          </a:p>
          <a:p>
            <a:pPr indent="0" lvl="0" marL="0" rtl="0" algn="l">
              <a:spcBef>
                <a:spcPts val="1600"/>
              </a:spcBef>
              <a:spcAft>
                <a:spcPts val="0"/>
              </a:spcAft>
              <a:buNone/>
            </a:pPr>
            <a:r>
              <a:rPr lang="en"/>
              <a:t>Anatomy of the Transmission</a:t>
            </a:r>
            <a:endParaRPr/>
          </a:p>
          <a:p>
            <a:pPr indent="0" lvl="0" marL="0" rtl="0" algn="l">
              <a:spcBef>
                <a:spcPts val="1600"/>
              </a:spcBef>
              <a:spcAft>
                <a:spcPts val="1600"/>
              </a:spcAft>
              <a:buNone/>
            </a:pPr>
            <a:r>
              <a:t/>
            </a:r>
            <a:endParaRPr/>
          </a:p>
        </p:txBody>
      </p:sp>
      <p:pic>
        <p:nvPicPr>
          <p:cNvPr id="105" name="Google Shape;105;p18"/>
          <p:cNvPicPr preferRelativeResize="0"/>
          <p:nvPr/>
        </p:nvPicPr>
        <p:blipFill>
          <a:blip r:embed="rId3">
            <a:alphaModFix/>
          </a:blip>
          <a:stretch>
            <a:fillRect/>
          </a:stretch>
        </p:blipFill>
        <p:spPr>
          <a:xfrm rot="5400000">
            <a:off x="1035005" y="365125"/>
            <a:ext cx="3696891" cy="5143501"/>
          </a:xfrm>
          <a:prstGeom prst="rect">
            <a:avLst/>
          </a:prstGeom>
          <a:noFill/>
          <a:ln>
            <a:noFill/>
          </a:ln>
        </p:spPr>
      </p:pic>
      <p:sp>
        <p:nvSpPr>
          <p:cNvPr id="106" name="Google Shape;106;p18"/>
          <p:cNvSpPr txBox="1"/>
          <p:nvPr/>
        </p:nvSpPr>
        <p:spPr>
          <a:xfrm>
            <a:off x="3056825" y="1012225"/>
            <a:ext cx="195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0000"/>
                </a:solidFill>
                <a:latin typeface="Oswald"/>
                <a:ea typeface="Oswald"/>
                <a:cs typeface="Oswald"/>
                <a:sym typeface="Oswald"/>
              </a:rPr>
              <a:t>              Input</a:t>
            </a:r>
            <a:endParaRPr b="1" sz="2400">
              <a:solidFill>
                <a:srgbClr val="FF0000"/>
              </a:solidFill>
              <a:latin typeface="Oswald"/>
              <a:ea typeface="Oswald"/>
              <a:cs typeface="Oswald"/>
              <a:sym typeface="Oswald"/>
            </a:endParaRPr>
          </a:p>
          <a:p>
            <a:pPr indent="0" lvl="0" marL="0" rtl="0" algn="l">
              <a:spcBef>
                <a:spcPts val="0"/>
              </a:spcBef>
              <a:spcAft>
                <a:spcPts val="0"/>
              </a:spcAft>
              <a:buNone/>
            </a:pPr>
            <a:r>
              <a:rPr b="1" lang="en" sz="2400">
                <a:solidFill>
                  <a:srgbClr val="FF0000"/>
                </a:solidFill>
                <a:latin typeface="Oswald"/>
                <a:ea typeface="Oswald"/>
                <a:cs typeface="Oswald"/>
                <a:sym typeface="Oswald"/>
              </a:rPr>
              <a:t>Output</a:t>
            </a:r>
            <a:endParaRPr b="1" sz="2400">
              <a:solidFill>
                <a:srgbClr val="FF0000"/>
              </a:solidFill>
              <a:latin typeface="Oswald"/>
              <a:ea typeface="Oswald"/>
              <a:cs typeface="Oswald"/>
              <a:sym typeface="Oswald"/>
            </a:endParaRPr>
          </a:p>
        </p:txBody>
      </p:sp>
      <p:cxnSp>
        <p:nvCxnSpPr>
          <p:cNvPr id="107" name="Google Shape;107;p18"/>
          <p:cNvCxnSpPr/>
          <p:nvPr/>
        </p:nvCxnSpPr>
        <p:spPr>
          <a:xfrm>
            <a:off x="4488325" y="1516625"/>
            <a:ext cx="0" cy="692100"/>
          </a:xfrm>
          <a:prstGeom prst="straightConnector1">
            <a:avLst/>
          </a:prstGeom>
          <a:noFill/>
          <a:ln cap="flat" cmpd="sng" w="38100">
            <a:solidFill>
              <a:srgbClr val="FF0000"/>
            </a:solidFill>
            <a:prstDash val="solid"/>
            <a:round/>
            <a:headEnd len="med" w="med" type="none"/>
            <a:tailEnd len="med" w="med" type="none"/>
          </a:ln>
        </p:spPr>
      </p:cxnSp>
      <p:cxnSp>
        <p:nvCxnSpPr>
          <p:cNvPr id="108" name="Google Shape;108;p18"/>
          <p:cNvCxnSpPr/>
          <p:nvPr/>
        </p:nvCxnSpPr>
        <p:spPr>
          <a:xfrm>
            <a:off x="3516700" y="1816100"/>
            <a:ext cx="0" cy="252900"/>
          </a:xfrm>
          <a:prstGeom prst="straightConnector1">
            <a:avLst/>
          </a:prstGeom>
          <a:noFill/>
          <a:ln cap="flat" cmpd="sng" w="38100">
            <a:solidFill>
              <a:srgbClr val="FF0000"/>
            </a:solidFill>
            <a:prstDash val="solid"/>
            <a:round/>
            <a:headEnd len="med" w="med" type="none"/>
            <a:tailEnd len="med" w="med" type="none"/>
          </a:ln>
        </p:spPr>
      </p:cxnSp>
      <p:sp>
        <p:nvSpPr>
          <p:cNvPr id="109" name="Google Shape;109;p18"/>
          <p:cNvSpPr txBox="1"/>
          <p:nvPr/>
        </p:nvSpPr>
        <p:spPr>
          <a:xfrm>
            <a:off x="3826250" y="2471725"/>
            <a:ext cx="195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0000"/>
                </a:solidFill>
                <a:latin typeface="Oswald"/>
                <a:ea typeface="Oswald"/>
                <a:cs typeface="Oswald"/>
                <a:sym typeface="Oswald"/>
              </a:rPr>
              <a:t>Mainshaft</a:t>
            </a:r>
            <a:endParaRPr b="1" sz="2400">
              <a:solidFill>
                <a:srgbClr val="FF0000"/>
              </a:solidFill>
              <a:latin typeface="Oswald"/>
              <a:ea typeface="Oswald"/>
              <a:cs typeface="Oswald"/>
              <a:sym typeface="Oswald"/>
            </a:endParaRPr>
          </a:p>
        </p:txBody>
      </p:sp>
      <p:cxnSp>
        <p:nvCxnSpPr>
          <p:cNvPr id="110" name="Google Shape;110;p18"/>
          <p:cNvCxnSpPr/>
          <p:nvPr/>
        </p:nvCxnSpPr>
        <p:spPr>
          <a:xfrm>
            <a:off x="4857275" y="2291100"/>
            <a:ext cx="5400" cy="233700"/>
          </a:xfrm>
          <a:prstGeom prst="straightConnector1">
            <a:avLst/>
          </a:prstGeom>
          <a:noFill/>
          <a:ln cap="flat" cmpd="sng" w="38100">
            <a:solidFill>
              <a:srgbClr val="FF0000"/>
            </a:solidFill>
            <a:prstDash val="solid"/>
            <a:round/>
            <a:headEnd len="med" w="med" type="none"/>
            <a:tailEnd len="med" w="med" type="none"/>
          </a:ln>
        </p:spPr>
      </p:cxnSp>
      <p:sp>
        <p:nvSpPr>
          <p:cNvPr id="111" name="Google Shape;111;p18"/>
          <p:cNvSpPr txBox="1"/>
          <p:nvPr/>
        </p:nvSpPr>
        <p:spPr>
          <a:xfrm>
            <a:off x="4097800" y="3307425"/>
            <a:ext cx="195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0000"/>
                </a:solidFill>
                <a:latin typeface="Oswald"/>
                <a:ea typeface="Oswald"/>
                <a:cs typeface="Oswald"/>
                <a:sym typeface="Oswald"/>
              </a:rPr>
              <a:t>Layshaft</a:t>
            </a:r>
            <a:endParaRPr b="1" sz="2400">
              <a:solidFill>
                <a:srgbClr val="FF0000"/>
              </a:solidFill>
              <a:latin typeface="Oswald"/>
              <a:ea typeface="Oswald"/>
              <a:cs typeface="Oswald"/>
              <a:sym typeface="Oswald"/>
            </a:endParaRPr>
          </a:p>
        </p:txBody>
      </p:sp>
      <p:cxnSp>
        <p:nvCxnSpPr>
          <p:cNvPr id="112" name="Google Shape;112;p18"/>
          <p:cNvCxnSpPr>
            <a:endCxn id="111" idx="1"/>
          </p:cNvCxnSpPr>
          <p:nvPr/>
        </p:nvCxnSpPr>
        <p:spPr>
          <a:xfrm>
            <a:off x="3478600" y="3585075"/>
            <a:ext cx="619200" cy="8700"/>
          </a:xfrm>
          <a:prstGeom prst="straightConnector1">
            <a:avLst/>
          </a:prstGeom>
          <a:noFill/>
          <a:ln cap="flat" cmpd="sng" w="38100">
            <a:solidFill>
              <a:srgbClr val="FF0000"/>
            </a:solidFill>
            <a:prstDash val="solid"/>
            <a:round/>
            <a:headEnd len="med" w="med" type="none"/>
            <a:tailEnd len="med" w="med" type="none"/>
          </a:ln>
        </p:spPr>
      </p:cxnSp>
      <p:sp>
        <p:nvSpPr>
          <p:cNvPr id="113" name="Google Shape;113;p18"/>
          <p:cNvSpPr txBox="1"/>
          <p:nvPr/>
        </p:nvSpPr>
        <p:spPr>
          <a:xfrm>
            <a:off x="1156075" y="1854475"/>
            <a:ext cx="328800" cy="922500"/>
          </a:xfrm>
          <a:prstGeom prst="rect">
            <a:avLst/>
          </a:prstGeom>
          <a:solidFill>
            <a:srgbClr val="3D85C6">
              <a:alpha val="4999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Average"/>
              <a:ea typeface="Average"/>
              <a:cs typeface="Average"/>
              <a:sym typeface="Average"/>
            </a:endParaRPr>
          </a:p>
        </p:txBody>
      </p:sp>
      <p:sp>
        <p:nvSpPr>
          <p:cNvPr id="114" name="Google Shape;114;p18"/>
          <p:cNvSpPr txBox="1"/>
          <p:nvPr/>
        </p:nvSpPr>
        <p:spPr>
          <a:xfrm>
            <a:off x="2258700" y="1718450"/>
            <a:ext cx="328800" cy="1109700"/>
          </a:xfrm>
          <a:prstGeom prst="rect">
            <a:avLst/>
          </a:prstGeom>
          <a:solidFill>
            <a:srgbClr val="3D85C6">
              <a:alpha val="4999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Average"/>
              <a:ea typeface="Average"/>
              <a:cs typeface="Average"/>
              <a:sym typeface="Average"/>
            </a:endParaRPr>
          </a:p>
        </p:txBody>
      </p:sp>
      <p:sp>
        <p:nvSpPr>
          <p:cNvPr id="115" name="Google Shape;115;p18"/>
          <p:cNvSpPr txBox="1"/>
          <p:nvPr/>
        </p:nvSpPr>
        <p:spPr>
          <a:xfrm>
            <a:off x="1626325" y="2984400"/>
            <a:ext cx="328800" cy="1109700"/>
          </a:xfrm>
          <a:prstGeom prst="rect">
            <a:avLst/>
          </a:prstGeom>
          <a:solidFill>
            <a:srgbClr val="3D85C6">
              <a:alpha val="4999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Average"/>
              <a:ea typeface="Average"/>
              <a:cs typeface="Average"/>
              <a:sym typeface="Average"/>
            </a:endParaRPr>
          </a:p>
        </p:txBody>
      </p:sp>
      <p:sp>
        <p:nvSpPr>
          <p:cNvPr id="116" name="Google Shape;116;p18"/>
          <p:cNvSpPr txBox="1"/>
          <p:nvPr/>
        </p:nvSpPr>
        <p:spPr>
          <a:xfrm>
            <a:off x="2719050" y="3078000"/>
            <a:ext cx="328800" cy="922500"/>
          </a:xfrm>
          <a:prstGeom prst="rect">
            <a:avLst/>
          </a:prstGeom>
          <a:solidFill>
            <a:srgbClr val="3D85C6">
              <a:alpha val="4999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Average"/>
              <a:ea typeface="Average"/>
              <a:cs typeface="Average"/>
              <a:sym typeface="Average"/>
            </a:endParaRPr>
          </a:p>
        </p:txBody>
      </p:sp>
      <p:sp>
        <p:nvSpPr>
          <p:cNvPr id="117" name="Google Shape;117;p18"/>
          <p:cNvSpPr txBox="1"/>
          <p:nvPr/>
        </p:nvSpPr>
        <p:spPr>
          <a:xfrm>
            <a:off x="3595275" y="4000500"/>
            <a:ext cx="1760400" cy="388500"/>
          </a:xfrm>
          <a:prstGeom prst="rect">
            <a:avLst/>
          </a:prstGeom>
          <a:solidFill>
            <a:srgbClr val="3D85C6">
              <a:alpha val="4999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Oswald"/>
                <a:ea typeface="Oswald"/>
                <a:cs typeface="Oswald"/>
                <a:sym typeface="Oswald"/>
              </a:rPr>
              <a:t>Fixed (rotation)</a:t>
            </a:r>
            <a:endParaRPr b="1" sz="1800">
              <a:latin typeface="Oswald"/>
              <a:ea typeface="Oswald"/>
              <a:cs typeface="Oswald"/>
              <a:sym typeface="Oswa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 name="Shape 121"/>
        <p:cNvGrpSpPr/>
        <p:nvPr/>
      </p:nvGrpSpPr>
      <p:grpSpPr>
        <a:xfrm>
          <a:off x="0" y="0"/>
          <a:ext cx="0" cy="0"/>
          <a:chOff x="0" y="0"/>
          <a:chExt cx="0" cy="0"/>
        </a:xfrm>
      </p:grpSpPr>
      <p:sp>
        <p:nvSpPr>
          <p:cNvPr id="122" name="Google Shape;122;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Transmission (engineering woo!)</a:t>
            </a:r>
            <a:endParaRPr/>
          </a:p>
        </p:txBody>
      </p:sp>
      <p:sp>
        <p:nvSpPr>
          <p:cNvPr id="123" name="Google Shape;123;p19"/>
          <p:cNvSpPr txBox="1"/>
          <p:nvPr>
            <p:ph idx="1" type="body"/>
          </p:nvPr>
        </p:nvSpPr>
        <p:spPr>
          <a:xfrm>
            <a:off x="5455200" y="847675"/>
            <a:ext cx="3377100" cy="392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Gears enable different crankshaft to output sprocket ratios.</a:t>
            </a:r>
            <a:endParaRPr/>
          </a:p>
          <a:p>
            <a:pPr indent="0" lvl="0" marL="0" rtl="0" algn="l">
              <a:spcBef>
                <a:spcPts val="1600"/>
              </a:spcBef>
              <a:spcAft>
                <a:spcPts val="0"/>
              </a:spcAft>
              <a:buNone/>
            </a:pPr>
            <a:r>
              <a:rPr lang="en"/>
              <a:t>Anatomy of the Transmission</a:t>
            </a:r>
            <a:endParaRPr/>
          </a:p>
          <a:p>
            <a:pPr indent="0" lvl="0" marL="0" rtl="0" algn="l">
              <a:spcBef>
                <a:spcPts val="1600"/>
              </a:spcBef>
              <a:spcAft>
                <a:spcPts val="1600"/>
              </a:spcAft>
              <a:buNone/>
            </a:pPr>
            <a:r>
              <a:t/>
            </a:r>
            <a:endParaRPr/>
          </a:p>
        </p:txBody>
      </p:sp>
      <p:pic>
        <p:nvPicPr>
          <p:cNvPr id="124" name="Google Shape;124;p19"/>
          <p:cNvPicPr preferRelativeResize="0"/>
          <p:nvPr/>
        </p:nvPicPr>
        <p:blipFill>
          <a:blip r:embed="rId3">
            <a:alphaModFix/>
          </a:blip>
          <a:stretch>
            <a:fillRect/>
          </a:stretch>
        </p:blipFill>
        <p:spPr>
          <a:xfrm rot="5400000">
            <a:off x="1035005" y="365125"/>
            <a:ext cx="3696891" cy="5143501"/>
          </a:xfrm>
          <a:prstGeom prst="rect">
            <a:avLst/>
          </a:prstGeom>
          <a:noFill/>
          <a:ln>
            <a:noFill/>
          </a:ln>
        </p:spPr>
      </p:pic>
      <p:sp>
        <p:nvSpPr>
          <p:cNvPr id="125" name="Google Shape;125;p19"/>
          <p:cNvSpPr txBox="1"/>
          <p:nvPr/>
        </p:nvSpPr>
        <p:spPr>
          <a:xfrm>
            <a:off x="3056825" y="1012225"/>
            <a:ext cx="195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0000"/>
                </a:solidFill>
                <a:latin typeface="Oswald"/>
                <a:ea typeface="Oswald"/>
                <a:cs typeface="Oswald"/>
                <a:sym typeface="Oswald"/>
              </a:rPr>
              <a:t>              Input</a:t>
            </a:r>
            <a:endParaRPr b="1" sz="2400">
              <a:solidFill>
                <a:srgbClr val="FF0000"/>
              </a:solidFill>
              <a:latin typeface="Oswald"/>
              <a:ea typeface="Oswald"/>
              <a:cs typeface="Oswald"/>
              <a:sym typeface="Oswald"/>
            </a:endParaRPr>
          </a:p>
          <a:p>
            <a:pPr indent="0" lvl="0" marL="0" rtl="0" algn="l">
              <a:spcBef>
                <a:spcPts val="0"/>
              </a:spcBef>
              <a:spcAft>
                <a:spcPts val="0"/>
              </a:spcAft>
              <a:buNone/>
            </a:pPr>
            <a:r>
              <a:rPr b="1" lang="en" sz="2400">
                <a:solidFill>
                  <a:srgbClr val="FF0000"/>
                </a:solidFill>
                <a:latin typeface="Oswald"/>
                <a:ea typeface="Oswald"/>
                <a:cs typeface="Oswald"/>
                <a:sym typeface="Oswald"/>
              </a:rPr>
              <a:t>Output</a:t>
            </a:r>
            <a:endParaRPr b="1" sz="2400">
              <a:solidFill>
                <a:srgbClr val="FF0000"/>
              </a:solidFill>
              <a:latin typeface="Oswald"/>
              <a:ea typeface="Oswald"/>
              <a:cs typeface="Oswald"/>
              <a:sym typeface="Oswald"/>
            </a:endParaRPr>
          </a:p>
        </p:txBody>
      </p:sp>
      <p:cxnSp>
        <p:nvCxnSpPr>
          <p:cNvPr id="126" name="Google Shape;126;p19"/>
          <p:cNvCxnSpPr/>
          <p:nvPr/>
        </p:nvCxnSpPr>
        <p:spPr>
          <a:xfrm>
            <a:off x="4488325" y="1516625"/>
            <a:ext cx="0" cy="692100"/>
          </a:xfrm>
          <a:prstGeom prst="straightConnector1">
            <a:avLst/>
          </a:prstGeom>
          <a:noFill/>
          <a:ln cap="flat" cmpd="sng" w="38100">
            <a:solidFill>
              <a:srgbClr val="FF0000"/>
            </a:solidFill>
            <a:prstDash val="solid"/>
            <a:round/>
            <a:headEnd len="med" w="med" type="none"/>
            <a:tailEnd len="med" w="med" type="none"/>
          </a:ln>
        </p:spPr>
      </p:cxnSp>
      <p:cxnSp>
        <p:nvCxnSpPr>
          <p:cNvPr id="127" name="Google Shape;127;p19"/>
          <p:cNvCxnSpPr/>
          <p:nvPr/>
        </p:nvCxnSpPr>
        <p:spPr>
          <a:xfrm>
            <a:off x="3516700" y="1816100"/>
            <a:ext cx="0" cy="252900"/>
          </a:xfrm>
          <a:prstGeom prst="straightConnector1">
            <a:avLst/>
          </a:prstGeom>
          <a:noFill/>
          <a:ln cap="flat" cmpd="sng" w="38100">
            <a:solidFill>
              <a:srgbClr val="FF0000"/>
            </a:solidFill>
            <a:prstDash val="solid"/>
            <a:round/>
            <a:headEnd len="med" w="med" type="none"/>
            <a:tailEnd len="med" w="med" type="none"/>
          </a:ln>
        </p:spPr>
      </p:cxnSp>
      <p:sp>
        <p:nvSpPr>
          <p:cNvPr id="128" name="Google Shape;128;p19"/>
          <p:cNvSpPr txBox="1"/>
          <p:nvPr/>
        </p:nvSpPr>
        <p:spPr>
          <a:xfrm>
            <a:off x="3826250" y="2471725"/>
            <a:ext cx="195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0000"/>
                </a:solidFill>
                <a:latin typeface="Oswald"/>
                <a:ea typeface="Oswald"/>
                <a:cs typeface="Oswald"/>
                <a:sym typeface="Oswald"/>
              </a:rPr>
              <a:t>Mainshaft</a:t>
            </a:r>
            <a:endParaRPr b="1" sz="2400">
              <a:solidFill>
                <a:srgbClr val="FF0000"/>
              </a:solidFill>
              <a:latin typeface="Oswald"/>
              <a:ea typeface="Oswald"/>
              <a:cs typeface="Oswald"/>
              <a:sym typeface="Oswald"/>
            </a:endParaRPr>
          </a:p>
        </p:txBody>
      </p:sp>
      <p:cxnSp>
        <p:nvCxnSpPr>
          <p:cNvPr id="129" name="Google Shape;129;p19"/>
          <p:cNvCxnSpPr/>
          <p:nvPr/>
        </p:nvCxnSpPr>
        <p:spPr>
          <a:xfrm>
            <a:off x="4857275" y="2291100"/>
            <a:ext cx="5400" cy="233700"/>
          </a:xfrm>
          <a:prstGeom prst="straightConnector1">
            <a:avLst/>
          </a:prstGeom>
          <a:noFill/>
          <a:ln cap="flat" cmpd="sng" w="38100">
            <a:solidFill>
              <a:srgbClr val="FF0000"/>
            </a:solidFill>
            <a:prstDash val="solid"/>
            <a:round/>
            <a:headEnd len="med" w="med" type="none"/>
            <a:tailEnd len="med" w="med" type="none"/>
          </a:ln>
        </p:spPr>
      </p:cxnSp>
      <p:sp>
        <p:nvSpPr>
          <p:cNvPr id="130" name="Google Shape;130;p19"/>
          <p:cNvSpPr txBox="1"/>
          <p:nvPr/>
        </p:nvSpPr>
        <p:spPr>
          <a:xfrm>
            <a:off x="4097800" y="3307425"/>
            <a:ext cx="195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0000"/>
                </a:solidFill>
                <a:latin typeface="Oswald"/>
                <a:ea typeface="Oswald"/>
                <a:cs typeface="Oswald"/>
                <a:sym typeface="Oswald"/>
              </a:rPr>
              <a:t>Layshaft</a:t>
            </a:r>
            <a:endParaRPr b="1" sz="2400">
              <a:solidFill>
                <a:srgbClr val="FF0000"/>
              </a:solidFill>
              <a:latin typeface="Oswald"/>
              <a:ea typeface="Oswald"/>
              <a:cs typeface="Oswald"/>
              <a:sym typeface="Oswald"/>
            </a:endParaRPr>
          </a:p>
        </p:txBody>
      </p:sp>
      <p:cxnSp>
        <p:nvCxnSpPr>
          <p:cNvPr id="131" name="Google Shape;131;p19"/>
          <p:cNvCxnSpPr>
            <a:endCxn id="130" idx="1"/>
          </p:cNvCxnSpPr>
          <p:nvPr/>
        </p:nvCxnSpPr>
        <p:spPr>
          <a:xfrm>
            <a:off x="3478600" y="3585075"/>
            <a:ext cx="619200" cy="8700"/>
          </a:xfrm>
          <a:prstGeom prst="straightConnector1">
            <a:avLst/>
          </a:prstGeom>
          <a:noFill/>
          <a:ln cap="flat" cmpd="sng" w="38100">
            <a:solidFill>
              <a:srgbClr val="FF0000"/>
            </a:solidFill>
            <a:prstDash val="solid"/>
            <a:round/>
            <a:headEnd len="med" w="med" type="none"/>
            <a:tailEnd len="med" w="med" type="none"/>
          </a:ln>
        </p:spPr>
      </p:cxnSp>
      <p:sp>
        <p:nvSpPr>
          <p:cNvPr id="132" name="Google Shape;132;p19"/>
          <p:cNvSpPr txBox="1"/>
          <p:nvPr/>
        </p:nvSpPr>
        <p:spPr>
          <a:xfrm>
            <a:off x="2029725" y="1886100"/>
            <a:ext cx="619200" cy="827400"/>
          </a:xfrm>
          <a:prstGeom prst="rect">
            <a:avLst/>
          </a:prstGeom>
          <a:solidFill>
            <a:srgbClr val="3D85C6">
              <a:alpha val="4999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Average"/>
              <a:ea typeface="Average"/>
              <a:cs typeface="Average"/>
              <a:sym typeface="Average"/>
            </a:endParaRPr>
          </a:p>
        </p:txBody>
      </p:sp>
      <p:sp>
        <p:nvSpPr>
          <p:cNvPr id="133" name="Google Shape;133;p19"/>
          <p:cNvSpPr txBox="1"/>
          <p:nvPr/>
        </p:nvSpPr>
        <p:spPr>
          <a:xfrm>
            <a:off x="1510050" y="3137600"/>
            <a:ext cx="674700" cy="912300"/>
          </a:xfrm>
          <a:prstGeom prst="rect">
            <a:avLst/>
          </a:prstGeom>
          <a:solidFill>
            <a:srgbClr val="3D85C6">
              <a:alpha val="4999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Average"/>
              <a:ea typeface="Average"/>
              <a:cs typeface="Average"/>
              <a:sym typeface="Average"/>
            </a:endParaRPr>
          </a:p>
        </p:txBody>
      </p:sp>
      <p:sp>
        <p:nvSpPr>
          <p:cNvPr id="134" name="Google Shape;134;p19"/>
          <p:cNvSpPr txBox="1"/>
          <p:nvPr/>
        </p:nvSpPr>
        <p:spPr>
          <a:xfrm>
            <a:off x="3595275" y="4000500"/>
            <a:ext cx="1760400" cy="388500"/>
          </a:xfrm>
          <a:prstGeom prst="rect">
            <a:avLst/>
          </a:prstGeom>
          <a:solidFill>
            <a:srgbClr val="3D85C6">
              <a:alpha val="4999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Oswald"/>
                <a:ea typeface="Oswald"/>
                <a:cs typeface="Oswald"/>
                <a:sym typeface="Oswald"/>
              </a:rPr>
              <a:t>Shifting Gears</a:t>
            </a:r>
            <a:endParaRPr b="1" sz="1800">
              <a:latin typeface="Oswald"/>
              <a:ea typeface="Oswald"/>
              <a:cs typeface="Oswald"/>
              <a:sym typeface="Oswa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sp>
        <p:nvSpPr>
          <p:cNvPr id="139" name="Google Shape;139;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Transmission (engineering woo!)</a:t>
            </a:r>
            <a:endParaRPr/>
          </a:p>
        </p:txBody>
      </p:sp>
      <p:sp>
        <p:nvSpPr>
          <p:cNvPr id="140" name="Google Shape;140;p20"/>
          <p:cNvSpPr txBox="1"/>
          <p:nvPr>
            <p:ph idx="1" type="body"/>
          </p:nvPr>
        </p:nvSpPr>
        <p:spPr>
          <a:xfrm>
            <a:off x="5455200" y="847675"/>
            <a:ext cx="3377100" cy="392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Gears enable different crankshaft to output sprocket ratios.</a:t>
            </a:r>
            <a:endParaRPr/>
          </a:p>
          <a:p>
            <a:pPr indent="0" lvl="0" marL="0" rtl="0" algn="l">
              <a:spcBef>
                <a:spcPts val="1600"/>
              </a:spcBef>
              <a:spcAft>
                <a:spcPts val="0"/>
              </a:spcAft>
              <a:buNone/>
            </a:pPr>
            <a:r>
              <a:rPr lang="en"/>
              <a:t>Anatomy of the Transmission</a:t>
            </a:r>
            <a:endParaRPr/>
          </a:p>
          <a:p>
            <a:pPr indent="0" lvl="0" marL="0" rtl="0" algn="l">
              <a:spcBef>
                <a:spcPts val="1600"/>
              </a:spcBef>
              <a:spcAft>
                <a:spcPts val="1600"/>
              </a:spcAft>
              <a:buNone/>
            </a:pPr>
            <a:r>
              <a:t/>
            </a:r>
            <a:endParaRPr/>
          </a:p>
        </p:txBody>
      </p:sp>
      <p:pic>
        <p:nvPicPr>
          <p:cNvPr id="141" name="Google Shape;141;p20"/>
          <p:cNvPicPr preferRelativeResize="0"/>
          <p:nvPr/>
        </p:nvPicPr>
        <p:blipFill>
          <a:blip r:embed="rId3">
            <a:alphaModFix/>
          </a:blip>
          <a:stretch>
            <a:fillRect/>
          </a:stretch>
        </p:blipFill>
        <p:spPr>
          <a:xfrm rot="5400000">
            <a:off x="1035005" y="365125"/>
            <a:ext cx="3696891" cy="5143501"/>
          </a:xfrm>
          <a:prstGeom prst="rect">
            <a:avLst/>
          </a:prstGeom>
          <a:noFill/>
          <a:ln>
            <a:noFill/>
          </a:ln>
        </p:spPr>
      </p:pic>
      <p:sp>
        <p:nvSpPr>
          <p:cNvPr id="142" name="Google Shape;142;p20"/>
          <p:cNvSpPr txBox="1"/>
          <p:nvPr/>
        </p:nvSpPr>
        <p:spPr>
          <a:xfrm>
            <a:off x="3056825" y="1012225"/>
            <a:ext cx="195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0000"/>
                </a:solidFill>
                <a:latin typeface="Oswald"/>
                <a:ea typeface="Oswald"/>
                <a:cs typeface="Oswald"/>
                <a:sym typeface="Oswald"/>
              </a:rPr>
              <a:t>              Input</a:t>
            </a:r>
            <a:endParaRPr b="1" sz="2400">
              <a:solidFill>
                <a:srgbClr val="FF0000"/>
              </a:solidFill>
              <a:latin typeface="Oswald"/>
              <a:ea typeface="Oswald"/>
              <a:cs typeface="Oswald"/>
              <a:sym typeface="Oswald"/>
            </a:endParaRPr>
          </a:p>
          <a:p>
            <a:pPr indent="0" lvl="0" marL="0" rtl="0" algn="l">
              <a:spcBef>
                <a:spcPts val="0"/>
              </a:spcBef>
              <a:spcAft>
                <a:spcPts val="0"/>
              </a:spcAft>
              <a:buNone/>
            </a:pPr>
            <a:r>
              <a:rPr b="1" lang="en" sz="2400">
                <a:solidFill>
                  <a:srgbClr val="FF0000"/>
                </a:solidFill>
                <a:latin typeface="Oswald"/>
                <a:ea typeface="Oswald"/>
                <a:cs typeface="Oswald"/>
                <a:sym typeface="Oswald"/>
              </a:rPr>
              <a:t>Output</a:t>
            </a:r>
            <a:endParaRPr b="1" sz="2400">
              <a:solidFill>
                <a:srgbClr val="FF0000"/>
              </a:solidFill>
              <a:latin typeface="Oswald"/>
              <a:ea typeface="Oswald"/>
              <a:cs typeface="Oswald"/>
              <a:sym typeface="Oswald"/>
            </a:endParaRPr>
          </a:p>
        </p:txBody>
      </p:sp>
      <p:cxnSp>
        <p:nvCxnSpPr>
          <p:cNvPr id="143" name="Google Shape;143;p20"/>
          <p:cNvCxnSpPr/>
          <p:nvPr/>
        </p:nvCxnSpPr>
        <p:spPr>
          <a:xfrm>
            <a:off x="4488325" y="1516625"/>
            <a:ext cx="0" cy="692100"/>
          </a:xfrm>
          <a:prstGeom prst="straightConnector1">
            <a:avLst/>
          </a:prstGeom>
          <a:noFill/>
          <a:ln cap="flat" cmpd="sng" w="38100">
            <a:solidFill>
              <a:srgbClr val="FF0000"/>
            </a:solidFill>
            <a:prstDash val="solid"/>
            <a:round/>
            <a:headEnd len="med" w="med" type="none"/>
            <a:tailEnd len="med" w="med" type="none"/>
          </a:ln>
        </p:spPr>
      </p:cxnSp>
      <p:cxnSp>
        <p:nvCxnSpPr>
          <p:cNvPr id="144" name="Google Shape;144;p20"/>
          <p:cNvCxnSpPr/>
          <p:nvPr/>
        </p:nvCxnSpPr>
        <p:spPr>
          <a:xfrm>
            <a:off x="3516700" y="1816100"/>
            <a:ext cx="0" cy="252900"/>
          </a:xfrm>
          <a:prstGeom prst="straightConnector1">
            <a:avLst/>
          </a:prstGeom>
          <a:noFill/>
          <a:ln cap="flat" cmpd="sng" w="38100">
            <a:solidFill>
              <a:srgbClr val="FF0000"/>
            </a:solidFill>
            <a:prstDash val="solid"/>
            <a:round/>
            <a:headEnd len="med" w="med" type="none"/>
            <a:tailEnd len="med" w="med" type="none"/>
          </a:ln>
        </p:spPr>
      </p:cxnSp>
      <p:sp>
        <p:nvSpPr>
          <p:cNvPr id="145" name="Google Shape;145;p20"/>
          <p:cNvSpPr txBox="1"/>
          <p:nvPr/>
        </p:nvSpPr>
        <p:spPr>
          <a:xfrm>
            <a:off x="3826250" y="2471725"/>
            <a:ext cx="195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0000"/>
                </a:solidFill>
                <a:latin typeface="Oswald"/>
                <a:ea typeface="Oswald"/>
                <a:cs typeface="Oswald"/>
                <a:sym typeface="Oswald"/>
              </a:rPr>
              <a:t>Mainshaft</a:t>
            </a:r>
            <a:endParaRPr b="1" sz="2400">
              <a:solidFill>
                <a:srgbClr val="FF0000"/>
              </a:solidFill>
              <a:latin typeface="Oswald"/>
              <a:ea typeface="Oswald"/>
              <a:cs typeface="Oswald"/>
              <a:sym typeface="Oswald"/>
            </a:endParaRPr>
          </a:p>
        </p:txBody>
      </p:sp>
      <p:cxnSp>
        <p:nvCxnSpPr>
          <p:cNvPr id="146" name="Google Shape;146;p20"/>
          <p:cNvCxnSpPr/>
          <p:nvPr/>
        </p:nvCxnSpPr>
        <p:spPr>
          <a:xfrm>
            <a:off x="4857275" y="2291100"/>
            <a:ext cx="5400" cy="233700"/>
          </a:xfrm>
          <a:prstGeom prst="straightConnector1">
            <a:avLst/>
          </a:prstGeom>
          <a:noFill/>
          <a:ln cap="flat" cmpd="sng" w="38100">
            <a:solidFill>
              <a:srgbClr val="FF0000"/>
            </a:solidFill>
            <a:prstDash val="solid"/>
            <a:round/>
            <a:headEnd len="med" w="med" type="none"/>
            <a:tailEnd len="med" w="med" type="none"/>
          </a:ln>
        </p:spPr>
      </p:cxnSp>
      <p:sp>
        <p:nvSpPr>
          <p:cNvPr id="147" name="Google Shape;147;p20"/>
          <p:cNvSpPr txBox="1"/>
          <p:nvPr/>
        </p:nvSpPr>
        <p:spPr>
          <a:xfrm>
            <a:off x="4097800" y="3307425"/>
            <a:ext cx="195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0000"/>
                </a:solidFill>
                <a:latin typeface="Oswald"/>
                <a:ea typeface="Oswald"/>
                <a:cs typeface="Oswald"/>
                <a:sym typeface="Oswald"/>
              </a:rPr>
              <a:t>Layshaft</a:t>
            </a:r>
            <a:endParaRPr b="1" sz="2400">
              <a:solidFill>
                <a:srgbClr val="FF0000"/>
              </a:solidFill>
              <a:latin typeface="Oswald"/>
              <a:ea typeface="Oswald"/>
              <a:cs typeface="Oswald"/>
              <a:sym typeface="Oswald"/>
            </a:endParaRPr>
          </a:p>
        </p:txBody>
      </p:sp>
      <p:cxnSp>
        <p:nvCxnSpPr>
          <p:cNvPr id="148" name="Google Shape;148;p20"/>
          <p:cNvCxnSpPr>
            <a:endCxn id="147" idx="1"/>
          </p:cNvCxnSpPr>
          <p:nvPr/>
        </p:nvCxnSpPr>
        <p:spPr>
          <a:xfrm>
            <a:off x="3478600" y="3585075"/>
            <a:ext cx="619200" cy="8700"/>
          </a:xfrm>
          <a:prstGeom prst="straightConnector1">
            <a:avLst/>
          </a:prstGeom>
          <a:noFill/>
          <a:ln cap="flat" cmpd="sng" w="38100">
            <a:solidFill>
              <a:srgbClr val="FF0000"/>
            </a:solidFill>
            <a:prstDash val="solid"/>
            <a:round/>
            <a:headEnd len="med" w="med" type="none"/>
            <a:tailEnd len="med" w="med" type="none"/>
          </a:ln>
        </p:spPr>
      </p:cxnSp>
      <p:sp>
        <p:nvSpPr>
          <p:cNvPr id="149" name="Google Shape;149;p20"/>
          <p:cNvSpPr txBox="1"/>
          <p:nvPr/>
        </p:nvSpPr>
        <p:spPr>
          <a:xfrm>
            <a:off x="1626325" y="1649250"/>
            <a:ext cx="378300" cy="1276200"/>
          </a:xfrm>
          <a:prstGeom prst="rect">
            <a:avLst/>
          </a:prstGeom>
          <a:solidFill>
            <a:srgbClr val="3D85C6">
              <a:alpha val="4999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Average"/>
              <a:ea typeface="Average"/>
              <a:cs typeface="Average"/>
              <a:sym typeface="Average"/>
            </a:endParaRPr>
          </a:p>
        </p:txBody>
      </p:sp>
      <p:sp>
        <p:nvSpPr>
          <p:cNvPr id="150" name="Google Shape;150;p20"/>
          <p:cNvSpPr txBox="1"/>
          <p:nvPr/>
        </p:nvSpPr>
        <p:spPr>
          <a:xfrm>
            <a:off x="2719050" y="1584925"/>
            <a:ext cx="378300" cy="1414800"/>
          </a:xfrm>
          <a:prstGeom prst="rect">
            <a:avLst/>
          </a:prstGeom>
          <a:solidFill>
            <a:srgbClr val="3D85C6">
              <a:alpha val="4999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Average"/>
              <a:ea typeface="Average"/>
              <a:cs typeface="Average"/>
              <a:sym typeface="Average"/>
            </a:endParaRPr>
          </a:p>
        </p:txBody>
      </p:sp>
      <p:sp>
        <p:nvSpPr>
          <p:cNvPr id="151" name="Google Shape;151;p20"/>
          <p:cNvSpPr txBox="1"/>
          <p:nvPr/>
        </p:nvSpPr>
        <p:spPr>
          <a:xfrm>
            <a:off x="1180925" y="2828150"/>
            <a:ext cx="328800" cy="1508100"/>
          </a:xfrm>
          <a:prstGeom prst="rect">
            <a:avLst/>
          </a:prstGeom>
          <a:solidFill>
            <a:srgbClr val="3D85C6">
              <a:alpha val="4999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Average"/>
              <a:ea typeface="Average"/>
              <a:cs typeface="Average"/>
              <a:sym typeface="Average"/>
            </a:endParaRPr>
          </a:p>
        </p:txBody>
      </p:sp>
      <p:sp>
        <p:nvSpPr>
          <p:cNvPr id="152" name="Google Shape;152;p20"/>
          <p:cNvSpPr txBox="1"/>
          <p:nvPr/>
        </p:nvSpPr>
        <p:spPr>
          <a:xfrm>
            <a:off x="2178175" y="2925450"/>
            <a:ext cx="378300" cy="1276200"/>
          </a:xfrm>
          <a:prstGeom prst="rect">
            <a:avLst/>
          </a:prstGeom>
          <a:solidFill>
            <a:srgbClr val="3D85C6">
              <a:alpha val="4999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Average"/>
              <a:ea typeface="Average"/>
              <a:cs typeface="Average"/>
              <a:sym typeface="Average"/>
            </a:endParaRPr>
          </a:p>
        </p:txBody>
      </p:sp>
      <p:sp>
        <p:nvSpPr>
          <p:cNvPr id="153" name="Google Shape;153;p20"/>
          <p:cNvSpPr txBox="1"/>
          <p:nvPr/>
        </p:nvSpPr>
        <p:spPr>
          <a:xfrm>
            <a:off x="3595275" y="4000500"/>
            <a:ext cx="1760400" cy="388500"/>
          </a:xfrm>
          <a:prstGeom prst="rect">
            <a:avLst/>
          </a:prstGeom>
          <a:solidFill>
            <a:srgbClr val="3D85C6">
              <a:alpha val="4999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Oswald"/>
                <a:ea typeface="Oswald"/>
                <a:cs typeface="Oswald"/>
                <a:sym typeface="Oswald"/>
              </a:rPr>
              <a:t>Free Rotation</a:t>
            </a:r>
            <a:endParaRPr b="1" sz="1800">
              <a:latin typeface="Oswald"/>
              <a:ea typeface="Oswald"/>
              <a:cs typeface="Oswald"/>
              <a:sym typeface="Oswald"/>
            </a:endParaRPr>
          </a:p>
        </p:txBody>
      </p:sp>
      <p:sp>
        <p:nvSpPr>
          <p:cNvPr id="154" name="Google Shape;154;p20"/>
          <p:cNvSpPr txBox="1"/>
          <p:nvPr/>
        </p:nvSpPr>
        <p:spPr>
          <a:xfrm>
            <a:off x="3057325" y="1949425"/>
            <a:ext cx="940800" cy="692100"/>
          </a:xfrm>
          <a:prstGeom prst="rect">
            <a:avLst/>
          </a:prstGeom>
          <a:solidFill>
            <a:srgbClr val="3D85C6">
              <a:alpha val="4999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Average"/>
              <a:ea typeface="Average"/>
              <a:cs typeface="Average"/>
              <a:sym typeface="Averag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Google Shape;159;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Overview of Gear Ratios</a:t>
            </a:r>
            <a:endParaRPr/>
          </a:p>
        </p:txBody>
      </p:sp>
      <p:sp>
        <p:nvSpPr>
          <p:cNvPr id="160" name="Google Shape;160;p21"/>
          <p:cNvSpPr txBox="1"/>
          <p:nvPr>
            <p:ph idx="1" type="body"/>
          </p:nvPr>
        </p:nvSpPr>
        <p:spPr>
          <a:xfrm>
            <a:off x="311700" y="1152475"/>
            <a:ext cx="3542400" cy="309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Blue Bike - “extra close” ratio means top 3 gears are all higher</a:t>
            </a:r>
            <a:endParaRPr/>
          </a:p>
          <a:p>
            <a:pPr indent="0" lvl="0" marL="0" rtl="0" algn="l">
              <a:spcBef>
                <a:spcPts val="1600"/>
              </a:spcBef>
              <a:spcAft>
                <a:spcPts val="0"/>
              </a:spcAft>
              <a:buNone/>
            </a:pPr>
            <a:r>
              <a:rPr lang="en"/>
              <a:t>Ultimately means this engine was meant for racing</a:t>
            </a:r>
            <a:endParaRPr/>
          </a:p>
          <a:p>
            <a:pPr indent="0" lvl="0" marL="0" rtl="0" algn="l">
              <a:spcBef>
                <a:spcPts val="1600"/>
              </a:spcBef>
              <a:spcAft>
                <a:spcPts val="0"/>
              </a:spcAft>
              <a:buNone/>
            </a:pPr>
            <a:r>
              <a:rPr lang="en"/>
              <a:t>Neutral = everything is engaged, input and output not connected</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161" name="Google Shape;161;p21"/>
          <p:cNvPicPr preferRelativeResize="0"/>
          <p:nvPr/>
        </p:nvPicPr>
        <p:blipFill>
          <a:blip r:embed="rId3">
            <a:alphaModFix/>
          </a:blip>
          <a:stretch>
            <a:fillRect/>
          </a:stretch>
        </p:blipFill>
        <p:spPr>
          <a:xfrm rot="5400000">
            <a:off x="4577380" y="228600"/>
            <a:ext cx="3696891" cy="5143501"/>
          </a:xfrm>
          <a:prstGeom prst="rect">
            <a:avLst/>
          </a:prstGeom>
          <a:noFill/>
          <a:ln>
            <a:noFill/>
          </a:ln>
        </p:spPr>
      </p:pic>
      <p:sp>
        <p:nvSpPr>
          <p:cNvPr id="162" name="Google Shape;162;p21"/>
          <p:cNvSpPr txBox="1"/>
          <p:nvPr/>
        </p:nvSpPr>
        <p:spPr>
          <a:xfrm>
            <a:off x="4192850" y="1013350"/>
            <a:ext cx="32343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0000"/>
                </a:solidFill>
                <a:latin typeface="Oswald"/>
                <a:ea typeface="Oswald"/>
                <a:cs typeface="Oswald"/>
                <a:sym typeface="Oswald"/>
              </a:rPr>
              <a:t>     16   23  20   25</a:t>
            </a:r>
            <a:endParaRPr b="1" sz="2400">
              <a:solidFill>
                <a:srgbClr val="FF0000"/>
              </a:solidFill>
              <a:latin typeface="Oswald"/>
              <a:ea typeface="Oswald"/>
              <a:cs typeface="Oswald"/>
              <a:sym typeface="Oswald"/>
            </a:endParaRPr>
          </a:p>
        </p:txBody>
      </p:sp>
      <p:sp>
        <p:nvSpPr>
          <p:cNvPr id="163" name="Google Shape;163;p21"/>
          <p:cNvSpPr txBox="1"/>
          <p:nvPr/>
        </p:nvSpPr>
        <p:spPr>
          <a:xfrm>
            <a:off x="4192850" y="4076100"/>
            <a:ext cx="32343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0000"/>
                </a:solidFill>
                <a:latin typeface="Oswald"/>
                <a:ea typeface="Oswald"/>
                <a:cs typeface="Oswald"/>
                <a:sym typeface="Oswald"/>
              </a:rPr>
              <a:t>     29   23   25   20</a:t>
            </a:r>
            <a:endParaRPr b="1" sz="2400">
              <a:solidFill>
                <a:srgbClr val="FF0000"/>
              </a:solidFill>
              <a:latin typeface="Oswald"/>
              <a:ea typeface="Oswald"/>
              <a:cs typeface="Oswald"/>
              <a:sym typeface="Oswa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